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66" r:id="rId2"/>
    <p:sldId id="512" r:id="rId3"/>
    <p:sldId id="517" r:id="rId4"/>
    <p:sldId id="514" r:id="rId5"/>
    <p:sldId id="515" r:id="rId6"/>
    <p:sldId id="516" r:id="rId7"/>
    <p:sldId id="519" r:id="rId8"/>
    <p:sldId id="522" r:id="rId9"/>
    <p:sldId id="523" r:id="rId10"/>
    <p:sldId id="524" r:id="rId11"/>
    <p:sldId id="525" r:id="rId12"/>
    <p:sldId id="526" r:id="rId13"/>
    <p:sldId id="52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12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0A541-75CE-F282-E3D2-DDEF0CF112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CF7A9A-F2DE-F7F2-84B7-AFE370D8E3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22E24-E76A-4D32-F817-73885723F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90F9-9C6D-4D9D-9E09-8F7B276BF9BA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0D8E93-BD68-0C8C-8504-12EDE7F14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02850B-F941-8F1D-0ECF-A4E43D36E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6FDAD-2284-4833-A059-E76C0F1E7B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01104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F1B3D-6665-288B-92CB-269F0F5E1C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B67243-0082-6EBE-79DC-5105945CB1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21B478-B52E-A166-4772-BC7E81C5A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90F9-9C6D-4D9D-9E09-8F7B276BF9BA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65672E-327B-8346-FCF2-ECC1CF8E4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8DAFFB-45CE-F621-8CF2-5A24EE219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6FDAD-2284-4833-A059-E76C0F1E7B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410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060DE-7D95-BFDA-2E1D-02808FE7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94BDA-DB38-9684-4AB6-6DEBF5FD23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512216-AD94-6D7F-AF93-9A7862173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90F9-9C6D-4D9D-9E09-8F7B276BF9BA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13173C-E476-C3B0-843C-2EDA85E1A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07F75F-F197-3307-57A3-859E060AA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6FDAD-2284-4833-A059-E76C0F1E7B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17716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C6F9B-BEE3-6346-2359-4E90D8294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300B93-F13A-F0AC-69F1-3D624225CF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887E8A-ECE6-79C1-CC7D-11001CDAD9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3E60AB-E290-ECEA-3A75-9B9E594216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90F9-9C6D-4D9D-9E09-8F7B276BF9BA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B24FEA-9E42-DE47-0DFE-784B456BB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40C165-04B0-9E16-2CB2-6B3EA520B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6FDAD-2284-4833-A059-E76C0F1E7B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6127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C5FBA-F49F-C5AE-7FC9-384354772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F8173-0530-7953-43A0-D54F1326EF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04F856-21DA-73C9-4762-C87BDEFE56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42E3CE-FC85-23CC-0DD5-223AC27B4C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1FEE24-318F-FD1C-35AC-24626AFEA1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F51BFA-08FD-AECF-320C-EC937F243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90F9-9C6D-4D9D-9E09-8F7B276BF9BA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FA8AF5-8C18-B76B-A79F-55A6FF5F3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203C11-86C7-F096-867D-5AE3227AD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6FDAD-2284-4833-A059-E76C0F1E7B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4258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52E58-05D0-221A-48CD-7AFEBE33A9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49478F-DE1F-94E6-117E-5D60D32551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90F9-9C6D-4D9D-9E09-8F7B276BF9BA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32F6DE-F7C1-51B9-502E-B2675794F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39D5F2-F934-103D-E7AA-1C296B3E5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6FDAD-2284-4833-A059-E76C0F1E7B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3676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92D7BC-D4DF-5E41-A5F8-583E289E4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90F9-9C6D-4D9D-9E09-8F7B276BF9BA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B775D8-AEE1-D708-615A-CF1AA0C44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C7BCB3-630C-810A-7BC8-D850B0945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6FDAD-2284-4833-A059-E76C0F1E7B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9632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2D7C7-2688-F0D9-BF49-9F6FB5215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D1A7A8-2458-8A36-98D0-4D60F79306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346A27-E989-E971-4566-147B32F33E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CB936E-4861-B8AB-50C8-696A16975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90F9-9C6D-4D9D-9E09-8F7B276BF9BA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050326-04B2-673B-5B0B-AA13AA701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D26AD0-F88D-445A-BBF0-586E3B0ED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6FDAD-2284-4833-A059-E76C0F1E7B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3184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8392E-DF20-6E4A-C666-D21F92819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0B38B0-6CE1-C403-110D-BBC7350CB7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DCCCFE-200F-9465-5A23-431F3C0F3C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437D2F7-5C16-015A-A35C-42B2FFC18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90F9-9C6D-4D9D-9E09-8F7B276BF9BA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2BE782-409F-68BF-904A-5BDD980CB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EF6CA6-6C53-B8B5-3AAC-AB443D745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6FDAD-2284-4833-A059-E76C0F1E7B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4830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FEC6C-9C97-58E8-BA1B-59022FBFB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73A4D0-7137-42B7-4745-15EC09D52A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89FD8E-73E8-0704-A3F9-D1860E387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90F9-9C6D-4D9D-9E09-8F7B276BF9BA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DDEE2-74D4-9531-DA79-B6B7A89FB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811B92-D3D0-CF5A-9807-9D0086D31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6FDAD-2284-4833-A059-E76C0F1E7B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5375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A27D424-A237-C27C-7DB1-A823B79730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CCD60B-7338-F74E-ADEB-BA57404D0A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B1F593-5BA7-CC38-6180-DE9BA6FB3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0D90F9-9C6D-4D9D-9E09-8F7B276BF9BA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DD6D6F-02EC-5963-4D4B-9F6F7F5D4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6794EB-8C77-081A-60E0-BFF1FD8C12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06FDAD-2284-4833-A059-E76C0F1E7B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67719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3CF300F-C676-C96A-7873-47D924BB7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59A667-773A-DB81-2F2B-8A933CAAA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FD60B-81A6-0B5D-993C-EF5699B677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0D90F9-9C6D-4D9D-9E09-8F7B276BF9BA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F3094B-B6FF-2A8E-D29B-C483A171E0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34B158-C479-9304-EAAD-3C9C28A346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06FDAD-2284-4833-A059-E76C0F1E7B0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87973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765E8-EB2D-4ED7-82A1-5D7062F7C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3BA24-8C98-04D6-4046-6C67F92B3F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7149" y="389944"/>
            <a:ext cx="10355094" cy="1228037"/>
          </a:xfrm>
        </p:spPr>
        <p:txBody>
          <a:bodyPr>
            <a:normAutofit/>
          </a:bodyPr>
          <a:lstStyle/>
          <a:p>
            <a:br>
              <a:rPr lang="en-I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867FAC-1A3A-798B-7439-270D26495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302" cy="13813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3462EF0-6BCF-3E24-E9B7-E4BCF7F4C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8571" y="0"/>
            <a:ext cx="4039164" cy="11431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A480857-42FB-6894-34C9-3665CC6A9256}"/>
              </a:ext>
            </a:extLst>
          </p:cNvPr>
          <p:cNvSpPr txBox="1"/>
          <p:nvPr/>
        </p:nvSpPr>
        <p:spPr>
          <a:xfrm flipH="1">
            <a:off x="-1860901" y="6457890"/>
            <a:ext cx="6902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>
                <a:solidFill>
                  <a:schemeClr val="accent1"/>
                </a:solidFill>
              </a:rPr>
              <a:t>DEPARTMENT OF CSE-AI&amp;ML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21409-F6A3-19F6-B197-61AD024E2A1A}"/>
              </a:ext>
            </a:extLst>
          </p:cNvPr>
          <p:cNvSpPr txBox="1">
            <a:spLocks/>
          </p:cNvSpPr>
          <p:nvPr/>
        </p:nvSpPr>
        <p:spPr>
          <a:xfrm>
            <a:off x="491599" y="1617981"/>
            <a:ext cx="8746253" cy="497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IN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DC3C39-ACE4-8F7D-41A8-80C8B869BE8A}"/>
              </a:ext>
            </a:extLst>
          </p:cNvPr>
          <p:cNvSpPr txBox="1"/>
          <p:nvPr/>
        </p:nvSpPr>
        <p:spPr>
          <a:xfrm>
            <a:off x="1069646" y="2419669"/>
            <a:ext cx="102928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3600" b="1" dirty="0">
                <a:solidFill>
                  <a:srgbClr val="C00000"/>
                </a:solidFill>
              </a:rPr>
              <a:t>DATA STRUCTURES AND APPLICATIONS LABORATORY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D79BB6-EBD3-8CA7-5E76-4A69F7B6856C}"/>
              </a:ext>
            </a:extLst>
          </p:cNvPr>
          <p:cNvSpPr txBox="1"/>
          <p:nvPr/>
        </p:nvSpPr>
        <p:spPr>
          <a:xfrm>
            <a:off x="8537608" y="4340994"/>
            <a:ext cx="238392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IN" dirty="0"/>
              <a:t>By,</a:t>
            </a:r>
          </a:p>
          <a:p>
            <a:pPr algn="ctr"/>
            <a:r>
              <a:rPr lang="en-IN" dirty="0"/>
              <a:t>LIKITHA.D</a:t>
            </a:r>
          </a:p>
          <a:p>
            <a:pPr algn="ctr"/>
            <a:r>
              <a:rPr lang="en-IN" dirty="0"/>
              <a:t>ASSISTANT PROFESSOR </a:t>
            </a:r>
          </a:p>
          <a:p>
            <a:pPr algn="ctr"/>
            <a:r>
              <a:rPr lang="en-IN" dirty="0"/>
              <a:t>DEPT OF CSE-AI&amp;ML</a:t>
            </a:r>
          </a:p>
          <a:p>
            <a:pPr algn="ctr"/>
            <a:r>
              <a:rPr lang="en-IN" dirty="0"/>
              <a:t>ATMECE,MYSURU</a:t>
            </a:r>
          </a:p>
        </p:txBody>
      </p:sp>
    </p:spTree>
    <p:extLst>
      <p:ext uri="{BB962C8B-B14F-4D97-AF65-F5344CB8AC3E}">
        <p14:creationId xmlns:p14="http://schemas.microsoft.com/office/powerpoint/2010/main" val="3758370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9582A-A79F-C91E-2F0C-6DB6C17EE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5A9974-70BE-5911-8B5F-730E7391DA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7149" y="389944"/>
            <a:ext cx="10355094" cy="1228037"/>
          </a:xfrm>
        </p:spPr>
        <p:txBody>
          <a:bodyPr>
            <a:normAutofit/>
          </a:bodyPr>
          <a:lstStyle/>
          <a:p>
            <a:br>
              <a:rPr lang="en-I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BA3B94-C53A-D1BD-DF17-348716127D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302" cy="13813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B6E3DE7-DACD-D4ED-D959-4443679810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8571" y="0"/>
            <a:ext cx="4039164" cy="11431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FA43529-7525-CA76-ACB5-32556BF81A0A}"/>
              </a:ext>
            </a:extLst>
          </p:cNvPr>
          <p:cNvSpPr txBox="1"/>
          <p:nvPr/>
        </p:nvSpPr>
        <p:spPr>
          <a:xfrm flipH="1">
            <a:off x="-1860901" y="6457890"/>
            <a:ext cx="6902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>
                <a:solidFill>
                  <a:schemeClr val="accent1"/>
                </a:solidFill>
              </a:rPr>
              <a:t>DEPARTMENT OF CSE-AI&amp;ML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DBD40D-C8B0-FD2B-3231-39EE22F80E92}"/>
              </a:ext>
            </a:extLst>
          </p:cNvPr>
          <p:cNvSpPr txBox="1">
            <a:spLocks/>
          </p:cNvSpPr>
          <p:nvPr/>
        </p:nvSpPr>
        <p:spPr>
          <a:xfrm>
            <a:off x="491599" y="1617981"/>
            <a:ext cx="8746253" cy="497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IN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3A5714-15F6-5FED-69C6-6BCCC854B088}"/>
              </a:ext>
            </a:extLst>
          </p:cNvPr>
          <p:cNvSpPr txBox="1"/>
          <p:nvPr/>
        </p:nvSpPr>
        <p:spPr>
          <a:xfrm>
            <a:off x="587149" y="1533104"/>
            <a:ext cx="9811533" cy="3580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endParaRPr lang="en-IN" sz="1800" b="1" kern="100" dirty="0">
              <a:solidFill>
                <a:srgbClr val="FF0000"/>
              </a:solidFill>
              <a:effectLst/>
              <a:latin typeface="+mn-lt"/>
              <a:ea typeface="Calibri" panose="020F0502020204030204" pitchFamily="34" charset="0"/>
              <a:cs typeface="Tunga" panose="020B0502040204020203" pitchFamily="34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1800" b="1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1. Importance of Data Structures Lab</a:t>
            </a:r>
            <a:endParaRPr lang="en-IN" sz="1800" kern="100" dirty="0">
              <a:effectLst/>
              <a:latin typeface="+mn-lt"/>
              <a:ea typeface="Calibri" panose="020F0502020204030204" pitchFamily="34" charset="0"/>
              <a:cs typeface="Tunga" panose="020B0502040204020203" pitchFamily="34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You have already started learning the theoretical concepts of Data Structures in your regular classes.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Theory gives us the knowledge of what a data structure is, what operations can be performed, and how efficiently those operations can be carried out.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But the lab is where we apply these concepts practically and see how they actually work.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In the lab, you will write programs, execute them, identify errors, debug the programs, and understand what happens behind the code.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You will learn not only what the program does, but also why and how it works.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So, I want you to consider the lab as a place where you learn by doing.</a:t>
            </a:r>
            <a:endParaRPr lang="en-IN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ung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465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B311A-B920-94E1-2201-5DF2111DE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961B-CE94-AEED-CD98-2062B762A0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7149" y="389944"/>
            <a:ext cx="10355094" cy="1228037"/>
          </a:xfrm>
        </p:spPr>
        <p:txBody>
          <a:bodyPr>
            <a:normAutofit/>
          </a:bodyPr>
          <a:lstStyle/>
          <a:p>
            <a:br>
              <a:rPr lang="en-I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55C7A3D-4EFB-EF08-F200-69ED35F54E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302" cy="13813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F36A40B-BA97-1C79-55C5-53B45D165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8571" y="0"/>
            <a:ext cx="4039164" cy="11431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8272056-2B20-573A-E1F3-2724316E7782}"/>
              </a:ext>
            </a:extLst>
          </p:cNvPr>
          <p:cNvSpPr txBox="1"/>
          <p:nvPr/>
        </p:nvSpPr>
        <p:spPr>
          <a:xfrm flipH="1">
            <a:off x="-1860901" y="6457890"/>
            <a:ext cx="6902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>
                <a:solidFill>
                  <a:schemeClr val="accent1"/>
                </a:solidFill>
              </a:rPr>
              <a:t>DEPARTMENT OF CSE-AI&amp;ML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339A77-A9E3-D75A-CB11-0D68D6080309}"/>
              </a:ext>
            </a:extLst>
          </p:cNvPr>
          <p:cNvSpPr txBox="1">
            <a:spLocks/>
          </p:cNvSpPr>
          <p:nvPr/>
        </p:nvSpPr>
        <p:spPr>
          <a:xfrm>
            <a:off x="491599" y="1617981"/>
            <a:ext cx="8746253" cy="497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IN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6D5A7A-4C67-48EC-661E-D167FD3D8490}"/>
              </a:ext>
            </a:extLst>
          </p:cNvPr>
          <p:cNvSpPr txBox="1"/>
          <p:nvPr/>
        </p:nvSpPr>
        <p:spPr>
          <a:xfrm>
            <a:off x="587149" y="1617981"/>
            <a:ext cx="10212396" cy="7489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1800" b="1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2. Why is Data Structures Important?</a:t>
            </a:r>
            <a:endParaRPr lang="en-IN" sz="1800" kern="100" dirty="0">
              <a:effectLst/>
              <a:latin typeface="+mn-lt"/>
              <a:ea typeface="Calibri" panose="020F0502020204030204" pitchFamily="34" charset="0"/>
              <a:cs typeface="Tunga" panose="020B0502040204020203" pitchFamily="34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Data Structures is one of the most important foundation subjects in Computer Science and AI &amp; ML.</a:t>
            </a:r>
            <a:endParaRPr lang="en-IN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unga" panose="020B0502040204020203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9020DAD-D578-FD8B-D278-9B27DE7F8F32}"/>
              </a:ext>
            </a:extLst>
          </p:cNvPr>
          <p:cNvSpPr txBox="1"/>
          <p:nvPr/>
        </p:nvSpPr>
        <p:spPr>
          <a:xfrm>
            <a:off x="491599" y="2664956"/>
            <a:ext cx="10450644" cy="30982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Whenever we develop an application, work with a database, process large amounts of data, or build an AI/ML system, we need to store and organize data efficiently.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For example: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If we have a small amount of data, almost any method may appear to work.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But when the amount of data becomes very large, choosing the right data structure becomes extremely important.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The right data structure can make a program faster, more efficient, and easier to manage.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Concepts such as arrays, stacks, queues, linked lists, trees, and searching and sorting techniques are used as building blocks in many real-world applications.</a:t>
            </a:r>
            <a:endParaRPr lang="en-IN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ung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329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87D51-65D4-D89F-26DB-54710DF717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A0B46-D410-39C3-EC48-90DD186E34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7149" y="389944"/>
            <a:ext cx="10355094" cy="1228037"/>
          </a:xfrm>
        </p:spPr>
        <p:txBody>
          <a:bodyPr>
            <a:normAutofit/>
          </a:bodyPr>
          <a:lstStyle/>
          <a:p>
            <a:br>
              <a:rPr lang="en-I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72FA466-046C-C2F4-C8EA-6C40472BFD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302" cy="13813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A87EE3-A245-356A-B2C0-04EF42A70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8571" y="0"/>
            <a:ext cx="4039164" cy="11431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92A5DC-94D7-8CED-50AB-5D33F2BD336A}"/>
              </a:ext>
            </a:extLst>
          </p:cNvPr>
          <p:cNvSpPr txBox="1"/>
          <p:nvPr/>
        </p:nvSpPr>
        <p:spPr>
          <a:xfrm flipH="1">
            <a:off x="-1860901" y="6457890"/>
            <a:ext cx="6902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>
                <a:solidFill>
                  <a:schemeClr val="accent1"/>
                </a:solidFill>
              </a:rPr>
              <a:t>DEPARTMENT OF CSE-AI&amp;ML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95B2C-A84B-4DCB-8F96-6B2AC170D8B4}"/>
              </a:ext>
            </a:extLst>
          </p:cNvPr>
          <p:cNvSpPr txBox="1">
            <a:spLocks/>
          </p:cNvSpPr>
          <p:nvPr/>
        </p:nvSpPr>
        <p:spPr>
          <a:xfrm>
            <a:off x="491599" y="1617981"/>
            <a:ext cx="8746253" cy="497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IN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516005-5B62-7B09-CD6F-44A564686388}"/>
              </a:ext>
            </a:extLst>
          </p:cNvPr>
          <p:cNvSpPr txBox="1"/>
          <p:nvPr/>
        </p:nvSpPr>
        <p:spPr>
          <a:xfrm>
            <a:off x="1153350" y="1771272"/>
            <a:ext cx="9788893" cy="4334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1800" b="1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3. Connection Between Theory and Lab</a:t>
            </a:r>
            <a:endParaRPr lang="en-IN" sz="1800" kern="100" dirty="0">
              <a:effectLst/>
              <a:latin typeface="+mn-lt"/>
              <a:ea typeface="Calibri" panose="020F0502020204030204" pitchFamily="34" charset="0"/>
              <a:cs typeface="Tunga" panose="020B0502040204020203" pitchFamily="34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Your theory and laboratory sessions are closely connected.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For example: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When you learn Arrays in theory, you will implement array operations in the lab.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When you study Stacks, you will write programs for stack operations and applications.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When you learn Queues, you will implement insertion and deletion operations.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Similarly, you will practically implement other data structures and understand their operations.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So, please do not treat theory and lab as two separate subjects.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Segoe UI Emoji" panose="020B0502040204020203" pitchFamily="34" charset="0"/>
              </a:rPr>
              <a:t>👉</a:t>
            </a: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 Theory tells you the concept.</a:t>
            </a:r>
            <a:b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</a:b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Segoe UI Emoji" panose="020B0502040204020203" pitchFamily="34" charset="0"/>
              </a:rPr>
              <a:t>👉</a:t>
            </a: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 Lab teaches you how to implement that concept.</a:t>
            </a:r>
          </a:p>
          <a:p>
            <a:pPr>
              <a:spcAft>
                <a:spcPts val="800"/>
              </a:spcAft>
            </a:pPr>
            <a:r>
              <a:rPr lang="en-IN" dirty="0"/>
              <a:t>Both are equally important.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endParaRPr lang="en-IN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ung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885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F2CD0D-F64D-56D1-0BDB-3D934D55C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69C31-47B1-8848-27BA-470251B96B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7149" y="389944"/>
            <a:ext cx="10355094" cy="1228037"/>
          </a:xfrm>
        </p:spPr>
        <p:txBody>
          <a:bodyPr>
            <a:normAutofit/>
          </a:bodyPr>
          <a:lstStyle/>
          <a:p>
            <a:br>
              <a:rPr lang="en-I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95452B-140F-BE61-312B-327025BA4A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302" cy="13813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6F89D1A-CF88-E785-1CF2-C30D53FD53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8571" y="0"/>
            <a:ext cx="4039164" cy="11431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E6AEF2-452D-8287-2681-1AF44C89AA54}"/>
              </a:ext>
            </a:extLst>
          </p:cNvPr>
          <p:cNvSpPr txBox="1"/>
          <p:nvPr/>
        </p:nvSpPr>
        <p:spPr>
          <a:xfrm flipH="1">
            <a:off x="-1860901" y="6457890"/>
            <a:ext cx="6902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>
                <a:solidFill>
                  <a:schemeClr val="accent1"/>
                </a:solidFill>
              </a:rPr>
              <a:t>DEPARTMENT OF CSE-AI&amp;ML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F19786-B9D3-BADC-3550-52A6DC589557}"/>
              </a:ext>
            </a:extLst>
          </p:cNvPr>
          <p:cNvSpPr txBox="1">
            <a:spLocks/>
          </p:cNvSpPr>
          <p:nvPr/>
        </p:nvSpPr>
        <p:spPr>
          <a:xfrm>
            <a:off x="491599" y="1617981"/>
            <a:ext cx="8746253" cy="497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IN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3D797D-4183-70E8-69B7-67ED7299FE0B}"/>
              </a:ext>
            </a:extLst>
          </p:cNvPr>
          <p:cNvSpPr txBox="1"/>
          <p:nvPr/>
        </p:nvSpPr>
        <p:spPr>
          <a:xfrm>
            <a:off x="540013" y="1291350"/>
            <a:ext cx="9873847" cy="5150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1800" b="1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4. What Will You Learn in the Lab?</a:t>
            </a:r>
            <a:endParaRPr lang="en-IN" sz="1800" kern="100" dirty="0">
              <a:effectLst/>
              <a:latin typeface="+mn-lt"/>
              <a:ea typeface="Calibri" panose="020F0502020204030204" pitchFamily="34" charset="0"/>
              <a:cs typeface="Tunga" panose="020B0502040204020203" pitchFamily="34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16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During this laboratory course, you will develop your programming and problem-solving skills through practical implementation.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16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You will learn: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6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Arrays and Structures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6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Pointers and Dynamic Memory Allocation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6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Stacks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6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Queues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6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Linked Lists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6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Trees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6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Searching and Sorting concepts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6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Implementation of different data structures using C programming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6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Debugging and error identification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IN" sz="16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Understanding program output and </a:t>
            </a:r>
            <a:r>
              <a:rPr lang="en-IN" sz="1600" kern="100" dirty="0" err="1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analyzing</a:t>
            </a:r>
            <a:r>
              <a:rPr lang="en-IN" sz="16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 the results</a:t>
            </a:r>
          </a:p>
          <a:p>
            <a:pPr>
              <a:buNone/>
            </a:pPr>
            <a:r>
              <a:rPr lang="en-IN" sz="16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More importantly, you will develop logical thinking and problem-solving skills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925724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D4BB8-131E-CBDD-37C2-C4BB6D387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5BF57-4ECB-6550-E2A3-5F87316684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7149" y="389944"/>
            <a:ext cx="10355094" cy="1228037"/>
          </a:xfrm>
        </p:spPr>
        <p:txBody>
          <a:bodyPr>
            <a:normAutofit/>
          </a:bodyPr>
          <a:lstStyle/>
          <a:p>
            <a:br>
              <a:rPr lang="en-I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C248FD-5930-C40A-4387-71023680CC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302" cy="13813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B18402B-1483-57B4-8191-11E1B2CA13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8571" y="0"/>
            <a:ext cx="4039164" cy="11431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61536B7-2C0D-0790-706E-5F6D1C4EC36B}"/>
              </a:ext>
            </a:extLst>
          </p:cNvPr>
          <p:cNvSpPr txBox="1"/>
          <p:nvPr/>
        </p:nvSpPr>
        <p:spPr>
          <a:xfrm flipH="1">
            <a:off x="-1860901" y="6457890"/>
            <a:ext cx="6902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>
                <a:solidFill>
                  <a:schemeClr val="accent1"/>
                </a:solidFill>
              </a:rPr>
              <a:t>DEPARTMENT OF CSE-AI&amp;ML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3C59C0-E74F-49D0-674E-8DD5B3D45364}"/>
              </a:ext>
            </a:extLst>
          </p:cNvPr>
          <p:cNvSpPr txBox="1">
            <a:spLocks/>
          </p:cNvSpPr>
          <p:nvPr/>
        </p:nvSpPr>
        <p:spPr>
          <a:xfrm>
            <a:off x="491599" y="1617981"/>
            <a:ext cx="8746253" cy="497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IN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FC8D66-9798-9560-4235-710B4286F602}"/>
              </a:ext>
            </a:extLst>
          </p:cNvPr>
          <p:cNvSpPr txBox="1"/>
          <p:nvPr/>
        </p:nvSpPr>
        <p:spPr>
          <a:xfrm>
            <a:off x="765652" y="1528865"/>
            <a:ext cx="9182501" cy="45448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1800" b="1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5. Lab Session Structure</a:t>
            </a:r>
            <a:endParaRPr lang="en-IN" sz="1800" kern="100" dirty="0">
              <a:effectLst/>
              <a:latin typeface="+mn-lt"/>
              <a:ea typeface="Calibri" panose="020F0502020204030204" pitchFamily="34" charset="0"/>
              <a:cs typeface="Tunga" panose="020B0502040204020203" pitchFamily="34" charset="0"/>
            </a:endParaRP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Each week, you will have your scheduled Data Structures Lab session.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During the lab, we will generally follow these steps: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Understand → Write → Execute → Debug → </a:t>
            </a:r>
            <a:r>
              <a:rPr lang="en-IN" sz="1800" kern="100" dirty="0" err="1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Analyze</a:t>
            </a: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 → Record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For every experiment: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First, understand the problem statement.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Understand the algorithm and logic.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Write the program.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Compile and execute the program.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Test it with different inputs.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Identify and correct errors.</a:t>
            </a:r>
          </a:p>
          <a:p>
            <a:pPr marL="342900" lvl="0" indent="-342900">
              <a:lnSpc>
                <a:spcPct val="100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en-IN" sz="1800" kern="100" dirty="0" err="1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Analyze</a:t>
            </a:r>
            <a:r>
              <a:rPr lang="en-IN" sz="1800" kern="1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 the output.</a:t>
            </a:r>
            <a:endParaRPr lang="en-IN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ung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657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17F82-3198-B3A1-404B-A41F552340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1C07F-BA5C-08B9-316F-995C2C45C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7149" y="389944"/>
            <a:ext cx="10355094" cy="1228037"/>
          </a:xfrm>
        </p:spPr>
        <p:txBody>
          <a:bodyPr>
            <a:normAutofit/>
          </a:bodyPr>
          <a:lstStyle/>
          <a:p>
            <a:br>
              <a:rPr lang="en-I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5589D6-F02F-3DE5-37A7-F5B1E3E7A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302" cy="13813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5D1189-8181-198A-157C-8EEBDE8E6E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8571" y="0"/>
            <a:ext cx="4039164" cy="11431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7FC00BC-9D5D-D803-4CDA-AF33E25DEA8E}"/>
              </a:ext>
            </a:extLst>
          </p:cNvPr>
          <p:cNvSpPr txBox="1"/>
          <p:nvPr/>
        </p:nvSpPr>
        <p:spPr>
          <a:xfrm flipH="1">
            <a:off x="-1860901" y="6457890"/>
            <a:ext cx="6902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>
                <a:solidFill>
                  <a:schemeClr val="accent1"/>
                </a:solidFill>
              </a:rPr>
              <a:t>DEPARTMENT OF CSE-AI&amp;ML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ADAB5F-347B-E292-BB37-67D92BC4EDAA}"/>
              </a:ext>
            </a:extLst>
          </p:cNvPr>
          <p:cNvSpPr txBox="1">
            <a:spLocks/>
          </p:cNvSpPr>
          <p:nvPr/>
        </p:nvSpPr>
        <p:spPr>
          <a:xfrm>
            <a:off x="491599" y="1617981"/>
            <a:ext cx="8746253" cy="497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IN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DF10F1-4A53-A8E2-253B-CF7A819F9EAA}"/>
              </a:ext>
            </a:extLst>
          </p:cNvPr>
          <p:cNvSpPr txBox="1"/>
          <p:nvPr/>
        </p:nvSpPr>
        <p:spPr>
          <a:xfrm>
            <a:off x="1784402" y="1913322"/>
            <a:ext cx="816375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40" algn="ctr">
              <a:lnSpc>
                <a:spcPct val="100000"/>
              </a:lnSpc>
              <a:buNone/>
            </a:pP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</a:rPr>
              <a:t>Course</a:t>
            </a:r>
            <a:r>
              <a:rPr lang="en-US" sz="1800" b="1" spc="-40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1800" b="1" dirty="0">
                <a:effectLst/>
                <a:latin typeface="+mn-lt"/>
                <a:ea typeface="Times New Roman" panose="02020603050405020304" pitchFamily="18" charset="0"/>
              </a:rPr>
              <a:t>Learning</a:t>
            </a:r>
            <a:r>
              <a:rPr lang="en-US" sz="1800" b="1" spc="-25" dirty="0">
                <a:effectLst/>
                <a:latin typeface="+mn-lt"/>
                <a:ea typeface="Times New Roman" panose="02020603050405020304" pitchFamily="18" charset="0"/>
              </a:rPr>
              <a:t> </a:t>
            </a:r>
            <a:r>
              <a:rPr lang="en-US" sz="1800" b="1" spc="-10" dirty="0">
                <a:effectLst/>
                <a:latin typeface="+mn-lt"/>
                <a:ea typeface="Times New Roman" panose="02020603050405020304" pitchFamily="18" charset="0"/>
              </a:rPr>
              <a:t>Objectives:</a:t>
            </a:r>
            <a:endParaRPr lang="en-IN" sz="1800" dirty="0">
              <a:effectLst/>
              <a:latin typeface="+mn-lt"/>
              <a:ea typeface="Times New Roman" panose="02020603050405020304" pitchFamily="18" charset="0"/>
            </a:endParaRPr>
          </a:p>
          <a:p>
            <a:pPr marL="2540" algn="l">
              <a:buNone/>
            </a:pPr>
            <a:r>
              <a:rPr lang="en-IN" sz="1800" dirty="0">
                <a:effectLst/>
                <a:latin typeface="+mn-lt"/>
                <a:ea typeface="Times New Roman" panose="02020603050405020304" pitchFamily="18" charset="0"/>
              </a:rPr>
              <a:t>CO1: Understand and implement fundamental data structures and their operations using C.</a:t>
            </a:r>
          </a:p>
          <a:p>
            <a:pPr marL="2540" algn="l">
              <a:buNone/>
            </a:pPr>
            <a:r>
              <a:rPr lang="en-IN" sz="1800" dirty="0">
                <a:effectLst/>
                <a:latin typeface="+mn-lt"/>
                <a:ea typeface="Times New Roman" panose="02020603050405020304" pitchFamily="18" charset="0"/>
              </a:rPr>
              <a:t> </a:t>
            </a:r>
          </a:p>
          <a:p>
            <a:pPr marL="2540" algn="l">
              <a:buNone/>
            </a:pPr>
            <a:r>
              <a:rPr lang="en-IN" sz="1800" dirty="0">
                <a:effectLst/>
                <a:latin typeface="+mn-lt"/>
                <a:ea typeface="Times New Roman" panose="02020603050405020304" pitchFamily="18" charset="0"/>
              </a:rPr>
              <a:t>CO2: Select and apply appropriate data structures for solving computational and real-world problems.</a:t>
            </a:r>
          </a:p>
          <a:p>
            <a:pPr marL="2540" algn="l">
              <a:buNone/>
            </a:pPr>
            <a:r>
              <a:rPr lang="en-IN" sz="1800" dirty="0">
                <a:effectLst/>
                <a:latin typeface="+mn-lt"/>
                <a:ea typeface="Times New Roman" panose="02020603050405020304" pitchFamily="18" charset="0"/>
              </a:rPr>
              <a:t> </a:t>
            </a:r>
          </a:p>
          <a:p>
            <a:pPr>
              <a:buNone/>
            </a:pPr>
            <a:r>
              <a:rPr lang="en-IN" sz="1800" dirty="0">
                <a:effectLst/>
                <a:latin typeface="+mn-lt"/>
                <a:ea typeface="Calibri" panose="020F0502020204030204" pitchFamily="34" charset="0"/>
                <a:cs typeface="Tunga" panose="020B0502040204020203" pitchFamily="34" charset="0"/>
              </a:rPr>
              <a:t>CO3: Develop systematic documentation and technical reporting of laboratory experiments and their outcomes.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22877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868BCB-5454-EE63-06A5-7C28A5D16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561B6-8F35-226D-8D74-A471D104A2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152245" y="547924"/>
            <a:ext cx="10355094" cy="1228037"/>
          </a:xfrm>
        </p:spPr>
        <p:txBody>
          <a:bodyPr>
            <a:normAutofit/>
          </a:bodyPr>
          <a:lstStyle/>
          <a:p>
            <a:br>
              <a:rPr lang="en-I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IN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LABORATORY EXPERIMENTS</a:t>
            </a:r>
            <a:endParaRPr lang="en-IN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088077-4E4A-D344-4CAA-B927BA4904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302" cy="13813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830D82B-8E5C-D0FF-AF52-2A001FFDC5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8571" y="0"/>
            <a:ext cx="4039164" cy="11431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C801D39-FC7B-B7A8-66C8-11DA16DFC216}"/>
              </a:ext>
            </a:extLst>
          </p:cNvPr>
          <p:cNvSpPr txBox="1"/>
          <p:nvPr/>
        </p:nvSpPr>
        <p:spPr>
          <a:xfrm flipH="1">
            <a:off x="-1860901" y="6457890"/>
            <a:ext cx="6902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>
                <a:solidFill>
                  <a:schemeClr val="accent1"/>
                </a:solidFill>
              </a:rPr>
              <a:t>DEPARTMENT OF CSE-AI&amp;ML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62FCC-9386-7C6B-5541-D1F6B694CCD7}"/>
              </a:ext>
            </a:extLst>
          </p:cNvPr>
          <p:cNvSpPr txBox="1">
            <a:spLocks/>
          </p:cNvSpPr>
          <p:nvPr/>
        </p:nvSpPr>
        <p:spPr>
          <a:xfrm>
            <a:off x="491599" y="1617981"/>
            <a:ext cx="8746253" cy="497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IN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E8DE58-4468-E257-DDA9-C7097AC2B6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6156" y="1832862"/>
            <a:ext cx="9769642" cy="4587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313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781456-3AA2-7B8C-880A-A5909D63B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0FD28-AB4F-EE1B-CC8C-A79B6026AA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7149" y="389944"/>
            <a:ext cx="10355094" cy="1228037"/>
          </a:xfrm>
        </p:spPr>
        <p:txBody>
          <a:bodyPr>
            <a:normAutofit/>
          </a:bodyPr>
          <a:lstStyle/>
          <a:p>
            <a:br>
              <a:rPr lang="en-I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460EB8-2355-E713-46E6-4504523CFD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302" cy="13813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D39FD3-B7DB-E11C-7377-598251920F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8571" y="0"/>
            <a:ext cx="4039164" cy="11431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D6625F2-F5A3-13C8-A5CA-95EB489ACC81}"/>
              </a:ext>
            </a:extLst>
          </p:cNvPr>
          <p:cNvSpPr txBox="1"/>
          <p:nvPr/>
        </p:nvSpPr>
        <p:spPr>
          <a:xfrm flipH="1">
            <a:off x="-1860901" y="6457890"/>
            <a:ext cx="6902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>
                <a:solidFill>
                  <a:schemeClr val="accent1"/>
                </a:solidFill>
              </a:rPr>
              <a:t>DEPARTMENT OF CSE-AI&amp;ML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ECE70B-B1FA-E410-9674-B2A0D84ADCBB}"/>
              </a:ext>
            </a:extLst>
          </p:cNvPr>
          <p:cNvSpPr txBox="1">
            <a:spLocks/>
          </p:cNvSpPr>
          <p:nvPr/>
        </p:nvSpPr>
        <p:spPr>
          <a:xfrm>
            <a:off x="491599" y="1617981"/>
            <a:ext cx="8746253" cy="497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IN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5BF234-E25B-962C-DE7E-E7E97A1411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404" y="1390505"/>
            <a:ext cx="10193153" cy="480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356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143B1-30E4-4E43-327A-18C346C99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9EF4E-AE3C-49BD-08F2-6A3104A2D1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7149" y="389944"/>
            <a:ext cx="10355094" cy="1228037"/>
          </a:xfrm>
        </p:spPr>
        <p:txBody>
          <a:bodyPr>
            <a:normAutofit/>
          </a:bodyPr>
          <a:lstStyle/>
          <a:p>
            <a:br>
              <a:rPr lang="en-I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4AF3860-2AEC-7839-4BBE-D45306069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302" cy="13813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289B0E-4801-C147-6E8D-E4C9658004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8571" y="0"/>
            <a:ext cx="4039164" cy="11431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7AF8D46-EDE6-2A27-ED97-30A27E611603}"/>
              </a:ext>
            </a:extLst>
          </p:cNvPr>
          <p:cNvSpPr txBox="1"/>
          <p:nvPr/>
        </p:nvSpPr>
        <p:spPr>
          <a:xfrm flipH="1">
            <a:off x="-1860901" y="6457890"/>
            <a:ext cx="6902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>
                <a:solidFill>
                  <a:schemeClr val="accent1"/>
                </a:solidFill>
              </a:rPr>
              <a:t>DEPARTMENT OF CSE-AI&amp;ML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AAA481-AAA3-0D24-A8E7-FA4916B9E8BF}"/>
              </a:ext>
            </a:extLst>
          </p:cNvPr>
          <p:cNvSpPr txBox="1">
            <a:spLocks/>
          </p:cNvSpPr>
          <p:nvPr/>
        </p:nvSpPr>
        <p:spPr>
          <a:xfrm>
            <a:off x="491599" y="1617981"/>
            <a:ext cx="8746253" cy="497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IN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F65A3C-8052-0B44-E012-B894E96F46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653" y="1350737"/>
            <a:ext cx="9606011" cy="279200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7B8698-E825-8287-6E48-C3F5B9AB29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0653" y="4016012"/>
            <a:ext cx="9740766" cy="2448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5990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3859E4-F964-9E9C-1013-F259314DD0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72888-14ED-6304-6CA8-FE667FE5F2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7149" y="389944"/>
            <a:ext cx="10355094" cy="1228037"/>
          </a:xfrm>
        </p:spPr>
        <p:txBody>
          <a:bodyPr>
            <a:normAutofit/>
          </a:bodyPr>
          <a:lstStyle/>
          <a:p>
            <a:br>
              <a:rPr lang="en-I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7B62AA-F6B2-083F-D1E4-AC926B340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302" cy="13813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0C619CF-FE3F-0C6B-4AA0-D12FACF0DB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8571" y="0"/>
            <a:ext cx="4039164" cy="11431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B45EE70-3D60-0BF8-F375-210372CFFC19}"/>
              </a:ext>
            </a:extLst>
          </p:cNvPr>
          <p:cNvSpPr txBox="1"/>
          <p:nvPr/>
        </p:nvSpPr>
        <p:spPr>
          <a:xfrm flipH="1">
            <a:off x="-1860901" y="6457890"/>
            <a:ext cx="6902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>
                <a:solidFill>
                  <a:schemeClr val="accent1"/>
                </a:solidFill>
              </a:rPr>
              <a:t>DEPARTMENT OF CSE-AI&amp;ML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F7321-765C-4718-F280-EB0D6489E80B}"/>
              </a:ext>
            </a:extLst>
          </p:cNvPr>
          <p:cNvSpPr txBox="1">
            <a:spLocks/>
          </p:cNvSpPr>
          <p:nvPr/>
        </p:nvSpPr>
        <p:spPr>
          <a:xfrm>
            <a:off x="491599" y="1617981"/>
            <a:ext cx="8746253" cy="497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IN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E76E476-617D-C768-C225-81AE32EEC6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350737"/>
            <a:ext cx="10355094" cy="4936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342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7C9553-BD1C-BC2B-7BC4-50A796CF6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0D522A-B783-B113-B6A4-EDDFE3B7A4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7149" y="389944"/>
            <a:ext cx="10355094" cy="1228037"/>
          </a:xfrm>
        </p:spPr>
        <p:txBody>
          <a:bodyPr>
            <a:normAutofit/>
          </a:bodyPr>
          <a:lstStyle/>
          <a:p>
            <a:br>
              <a:rPr lang="en-I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8AAC69-29B3-714C-A783-395E0E8F49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302" cy="13813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485FE4-DB38-33AA-6F28-055A07FF82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8571" y="0"/>
            <a:ext cx="4039164" cy="11431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0263DEB-CDBE-8227-DD6B-75933DFB352A}"/>
              </a:ext>
            </a:extLst>
          </p:cNvPr>
          <p:cNvSpPr txBox="1"/>
          <p:nvPr/>
        </p:nvSpPr>
        <p:spPr>
          <a:xfrm flipH="1">
            <a:off x="-1860901" y="6457890"/>
            <a:ext cx="6902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>
                <a:solidFill>
                  <a:schemeClr val="accent1"/>
                </a:solidFill>
              </a:rPr>
              <a:t>DEPARTMENT OF CSE-AI&amp;ML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344A9-3514-6D56-BE8C-1E38EC0257B2}"/>
              </a:ext>
            </a:extLst>
          </p:cNvPr>
          <p:cNvSpPr txBox="1">
            <a:spLocks/>
          </p:cNvSpPr>
          <p:nvPr/>
        </p:nvSpPr>
        <p:spPr>
          <a:xfrm>
            <a:off x="491599" y="1617981"/>
            <a:ext cx="8746253" cy="497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IN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330037-E606-4BB6-38CC-C6822C606F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025" y="1533103"/>
            <a:ext cx="10355094" cy="4582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58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EA9D4A-AE91-97EA-0A86-86A4982CE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5140D-7DE1-2777-4F5F-46E072502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7149" y="389944"/>
            <a:ext cx="10355094" cy="1228037"/>
          </a:xfrm>
        </p:spPr>
        <p:txBody>
          <a:bodyPr>
            <a:normAutofit/>
          </a:bodyPr>
          <a:lstStyle/>
          <a:p>
            <a:br>
              <a:rPr lang="en-IN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IN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A5D809-9AA3-F3EC-E555-5EEF8FFA13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302" cy="138132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DEF531-2E94-83EF-FCE5-1AA05D51A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8571" y="0"/>
            <a:ext cx="4039164" cy="11431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65BD6A8-4AAD-2847-38B5-4A4CEDF34204}"/>
              </a:ext>
            </a:extLst>
          </p:cNvPr>
          <p:cNvSpPr txBox="1"/>
          <p:nvPr/>
        </p:nvSpPr>
        <p:spPr>
          <a:xfrm flipH="1">
            <a:off x="-1860901" y="6457890"/>
            <a:ext cx="6902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000" dirty="0">
                <a:solidFill>
                  <a:schemeClr val="accent1"/>
                </a:solidFill>
              </a:rPr>
              <a:t>DEPARTMENT OF CSE-AI&amp;ML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77373-AD02-A102-8C15-F77573BE494E}"/>
              </a:ext>
            </a:extLst>
          </p:cNvPr>
          <p:cNvSpPr txBox="1">
            <a:spLocks/>
          </p:cNvSpPr>
          <p:nvPr/>
        </p:nvSpPr>
        <p:spPr>
          <a:xfrm>
            <a:off x="491599" y="1617981"/>
            <a:ext cx="8746253" cy="4972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IN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06A2800-FBE9-309F-A172-4E06F8CC682A}"/>
              </a:ext>
            </a:extLst>
          </p:cNvPr>
          <p:cNvSpPr txBox="1"/>
          <p:nvPr/>
        </p:nvSpPr>
        <p:spPr>
          <a:xfrm>
            <a:off x="1241657" y="2092802"/>
            <a:ext cx="9375007" cy="2577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1800" b="1" kern="10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Course outcome (Course Skill Set) </a:t>
            </a:r>
            <a:endParaRPr lang="en-IN" sz="1800" kern="100" dirty="0">
              <a:effectLst/>
              <a:latin typeface="+mn-lt"/>
              <a:ea typeface="Calibri" panose="020F0502020204030204" pitchFamily="34" charset="0"/>
              <a:cs typeface="Tunga" panose="020B0502040204020203" pitchFamily="34" charset="0"/>
            </a:endParaRPr>
          </a:p>
          <a:p>
            <a:pPr>
              <a:lnSpc>
                <a:spcPct val="100000"/>
              </a:lnSpc>
              <a:spcAft>
                <a:spcPts val="525"/>
              </a:spcAft>
              <a:buNone/>
            </a:pPr>
            <a:r>
              <a:rPr lang="en-IN" sz="1800" b="1" kern="10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en-IN" sz="1800" kern="10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At the end of the course, the student will be able to: </a:t>
            </a:r>
            <a:endParaRPr lang="en-IN" sz="1800" kern="100" dirty="0">
              <a:effectLst/>
              <a:latin typeface="+mn-lt"/>
              <a:ea typeface="Calibri" panose="020F0502020204030204" pitchFamily="34" charset="0"/>
              <a:cs typeface="Tunga" panose="020B0502040204020203" pitchFamily="34" charset="0"/>
            </a:endParaRPr>
          </a:p>
          <a:p>
            <a:pPr algn="just">
              <a:lnSpc>
                <a:spcPct val="100000"/>
              </a:lnSpc>
              <a:spcAft>
                <a:spcPts val="10"/>
              </a:spcAft>
              <a:buNone/>
            </a:pPr>
            <a:r>
              <a:rPr lang="en-IN" sz="1800" kern="10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1.Develop C programs to implement fundamental data structures and their operations for solving computational problems. </a:t>
            </a:r>
            <a:endParaRPr lang="en-IN" sz="1800" kern="100" dirty="0">
              <a:effectLst/>
              <a:latin typeface="+mn-lt"/>
              <a:ea typeface="Calibri" panose="020F0502020204030204" pitchFamily="34" charset="0"/>
              <a:cs typeface="Tunga" panose="020B0502040204020203" pitchFamily="34" charset="0"/>
            </a:endParaRPr>
          </a:p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en-IN" sz="1800" kern="10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2.Make use of appropriate data structures to organize, store, and manipulate data for solving real-world problems using C. </a:t>
            </a:r>
            <a:endParaRPr lang="en-IN" sz="1800" kern="100" dirty="0">
              <a:effectLst/>
              <a:latin typeface="+mn-lt"/>
              <a:ea typeface="Calibri" panose="020F0502020204030204" pitchFamily="34" charset="0"/>
              <a:cs typeface="Tunga" panose="020B0502040204020203" pitchFamily="34" charset="0"/>
            </a:endParaRPr>
          </a:p>
          <a:p>
            <a:pPr algn="just">
              <a:lnSpc>
                <a:spcPct val="100000"/>
              </a:lnSpc>
              <a:spcAft>
                <a:spcPts val="110"/>
              </a:spcAft>
              <a:buNone/>
            </a:pPr>
            <a:r>
              <a:rPr lang="en-IN" sz="1800" kern="100" dirty="0">
                <a:effectLst/>
                <a:latin typeface="+mn-lt"/>
                <a:ea typeface="Cambria" panose="02040503050406030204" pitchFamily="18" charset="0"/>
                <a:cs typeface="Cambria" panose="02040503050406030204" pitchFamily="18" charset="0"/>
              </a:rPr>
              <a:t>3.Build a laboratory record consisting of problem statements, algorithm/design, implementation, program outputs, and result with appropriate inferences. </a:t>
            </a:r>
            <a:endParaRPr lang="en-IN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unga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410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790</Words>
  <Application>Microsoft Office PowerPoint</Application>
  <PresentationFormat>Widescreen</PresentationFormat>
  <Paragraphs>95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Symbol</vt:lpstr>
      <vt:lpstr>Times New Roman</vt:lpstr>
      <vt:lpstr>Office Theme</vt:lpstr>
      <vt:lpstr> </vt:lpstr>
      <vt:lpstr> </vt:lpstr>
      <vt:lpstr> </vt:lpstr>
      <vt:lpstr> </vt:lpstr>
      <vt:lpstr> </vt:lpstr>
      <vt:lpstr> </vt:lpstr>
      <vt:lpstr> </vt:lpstr>
      <vt:lpstr> LABORATORY EXPERIMENTS</vt:lpstr>
      <vt:lpstr> </vt:lpstr>
      <vt:lpstr> </vt:lpstr>
      <vt:lpstr> </vt:lpstr>
      <vt:lpstr> 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Likitha D</dc:creator>
  <cp:lastModifiedBy>Likitha D</cp:lastModifiedBy>
  <cp:revision>1</cp:revision>
  <dcterms:created xsi:type="dcterms:W3CDTF">2026-09-03T08:55:00Z</dcterms:created>
  <dcterms:modified xsi:type="dcterms:W3CDTF">2026-09-03T09:11:38Z</dcterms:modified>
</cp:coreProperties>
</file>