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96" r:id="rId10"/>
    <p:sldId id="264" r:id="rId11"/>
    <p:sldId id="265" r:id="rId12"/>
    <p:sldId id="269" r:id="rId13"/>
    <p:sldId id="270" r:id="rId14"/>
    <p:sldId id="271" r:id="rId15"/>
    <p:sldId id="298" r:id="rId16"/>
    <p:sldId id="266" r:id="rId17"/>
    <p:sldId id="299" r:id="rId18"/>
    <p:sldId id="300" r:id="rId19"/>
    <p:sldId id="301" r:id="rId20"/>
    <p:sldId id="302" r:id="rId21"/>
    <p:sldId id="303" r:id="rId22"/>
    <p:sldId id="30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TRAINING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353B7-750E-4CD8-B6C7-24101BA56119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663E1-B19B-4C6F-A322-65A7B8C165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02484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TRAINING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2914A-7E19-4C20-99D5-647E90E779F1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C5B0C-A766-4A87-A079-945EE154EA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15524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N" smtClean="0"/>
              <a:t>TRAINING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20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N" smtClean="0"/>
              <a:t>TRAINING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9076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IN" smtClean="0"/>
              <a:t>TRAINING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908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A7E03-099F-4789-A2F3-D20F73081C6F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154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71E8-AE1F-4E70-A78C-BB176D62F970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4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C3A8-CB0A-4B13-B197-41F64EE93CDF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027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F70-76CE-4091-9627-FB3C37F514B5}" type="datetime1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71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432B-73BF-45C8-BF61-9A9C27B1BD98}" type="datetime1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82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CFB-0A89-4D99-A45B-0BA7CD8B8CFF}" type="datetime1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805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E653E-2101-4308-A98E-131B14D14201}" type="datetime1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560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DABF-B967-4B22-ACEE-13B821988C6C}" type="datetime1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8527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5AD9-09F5-4955-B48D-5C732C3479AF}" type="datetime1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68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A46D5-A7AC-4D26-9EE6-444BF24B850A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48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A6CF-82A7-48BC-8E24-97A4A673564E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106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40F1-48B9-4F82-95C1-27D1827AEB26}" type="datetime1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38FD3-FAE0-4D96-A4AF-16E31833CD05}" type="slidenum">
              <a:rPr lang="en-IN" smtClean="0"/>
              <a:t>‹#›</a:t>
            </a:fld>
            <a:endParaRPr lang="en-IN"/>
          </a:p>
        </p:txBody>
      </p:sp>
      <p:pic>
        <p:nvPicPr>
          <p:cNvPr id="9219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36"/>
            <a:ext cx="9144000" cy="182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73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9285-1F7B-4A3F-8FC3-3B1D5C571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65" y="1949081"/>
            <a:ext cx="7772400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Project Management with Git-1BCSL307A</a:t>
            </a:r>
            <a:r>
              <a:rPr lang="en-US" sz="3200" b="1" dirty="0" smtClean="0">
                <a:solidFill>
                  <a:srgbClr val="C00000"/>
                </a:solidFill>
              </a:rPr>
              <a:t/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2000" b="1" dirty="0">
                <a:solidFill>
                  <a:srgbClr val="C00000"/>
                </a:solidFill>
              </a:rPr>
              <a:t/>
            </a:r>
            <a:br>
              <a:rPr lang="en-US" sz="2000" b="1" dirty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/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>
                <a:solidFill>
                  <a:srgbClr val="C00000"/>
                </a:solidFill>
              </a:rPr>
              <a:t/>
            </a:r>
            <a:br>
              <a:rPr lang="en-US" sz="2000" b="1" dirty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/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INTRODUCTION TO THE LAB</a:t>
            </a:r>
            <a:endParaRPr lang="en-IN" sz="2000" b="1" dirty="0">
              <a:solidFill>
                <a:srgbClr val="C00000"/>
              </a:solidFill>
            </a:endParaRPr>
          </a:p>
        </p:txBody>
      </p:sp>
      <p:grpSp>
        <p:nvGrpSpPr>
          <p:cNvPr id="11" name="object 16">
            <a:extLst>
              <a:ext uri="{FF2B5EF4-FFF2-40B4-BE49-F238E27FC236}">
                <a16:creationId xmlns:a16="http://schemas.microsoft.com/office/drawing/2014/main" id="{37BE2394-FC61-AD13-33D6-28983101B650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0AACD20-3A28-9EAB-F34F-1DF5431A4255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B9DA4D62-B38B-4640-A780-3E9A4F2F38DD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003800" y="5235879"/>
            <a:ext cx="3413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Hussana</a:t>
            </a:r>
            <a:r>
              <a:rPr lang="en-US" dirty="0" smtClean="0"/>
              <a:t> </a:t>
            </a:r>
            <a:r>
              <a:rPr lang="en-US" dirty="0" err="1" smtClean="0"/>
              <a:t>Johar</a:t>
            </a:r>
            <a:r>
              <a:rPr lang="en-US" dirty="0" smtClean="0"/>
              <a:t> R B</a:t>
            </a:r>
          </a:p>
          <a:p>
            <a:r>
              <a:rPr lang="en-US" dirty="0" smtClean="0"/>
              <a:t>Associate professor</a:t>
            </a:r>
          </a:p>
          <a:p>
            <a:r>
              <a:rPr lang="en-US" dirty="0" smtClean="0"/>
              <a:t>CSE(Ai\I&amp;ML),</a:t>
            </a:r>
            <a:r>
              <a:rPr lang="en-US" dirty="0" err="1" smtClean="0"/>
              <a:t>ATMECE,Mysore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617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16">
            <a:extLst>
              <a:ext uri="{FF2B5EF4-FFF2-40B4-BE49-F238E27FC236}">
                <a16:creationId xmlns:a16="http://schemas.microsoft.com/office/drawing/2014/main" id="{B13F9276-9877-5917-D97E-DFA6E683FF6E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A713CC27-4DA7-5654-3990-B12903A684DB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82FF46A3-DA4F-E0A5-5511-8CCD6F46155A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6" y="1867333"/>
            <a:ext cx="5500254" cy="461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3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6">
            <a:extLst>
              <a:ext uri="{FF2B5EF4-FFF2-40B4-BE49-F238E27FC236}">
                <a16:creationId xmlns:a16="http://schemas.microsoft.com/office/drawing/2014/main" id="{71709605-F503-1969-17F2-CC79458AF545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6C63A3CA-48F0-9981-6811-4D4A42FA7A9F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3B3D9646-B066-8069-0917-059DE4AB6429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963" y="2022764"/>
            <a:ext cx="5915891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1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16">
            <a:extLst>
              <a:ext uri="{FF2B5EF4-FFF2-40B4-BE49-F238E27FC236}">
                <a16:creationId xmlns:a16="http://schemas.microsoft.com/office/drawing/2014/main" id="{3B37D916-3186-1FAD-B872-46BDE455930C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6" name="object 17">
              <a:extLst>
                <a:ext uri="{FF2B5EF4-FFF2-40B4-BE49-F238E27FC236}">
                  <a16:creationId xmlns:a16="http://schemas.microsoft.com/office/drawing/2014/main" id="{9D83A138-CAB3-D9A0-0C38-D71C1FB54D4D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8">
              <a:extLst>
                <a:ext uri="{FF2B5EF4-FFF2-40B4-BE49-F238E27FC236}">
                  <a16:creationId xmlns:a16="http://schemas.microsoft.com/office/drawing/2014/main" id="{B220E99D-3BA2-AD52-0A19-CACE17E681AC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489" y="1893310"/>
            <a:ext cx="5460856" cy="461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5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6">
            <a:extLst>
              <a:ext uri="{FF2B5EF4-FFF2-40B4-BE49-F238E27FC236}">
                <a16:creationId xmlns:a16="http://schemas.microsoft.com/office/drawing/2014/main" id="{7D0A27A0-5AB4-F786-6A89-32EAFAB7B383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6A6CAAF5-6282-FA1C-7ABC-7EF6340E0B14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9F27050B-2FD3-EE7F-1D86-9AB0B68E883D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319212"/>
            <a:ext cx="5957455" cy="502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2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6">
            <a:extLst>
              <a:ext uri="{FF2B5EF4-FFF2-40B4-BE49-F238E27FC236}">
                <a16:creationId xmlns:a16="http://schemas.microsoft.com/office/drawing/2014/main" id="{386D3641-0BC1-5D12-69CC-18E049C32414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A1BAF9AD-A18E-DA18-A658-EEFD91E5E8F3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652F9189-6679-4432-8E70-4D8088FB365E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68036" y="2202873"/>
            <a:ext cx="8257309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GIT BASICS</a:t>
            </a:r>
          </a:p>
          <a:p>
            <a:endParaRPr lang="en-US" dirty="0"/>
          </a:p>
          <a:p>
            <a:r>
              <a:rPr lang="en-US" dirty="0" err="1"/>
              <a:t>Git</a:t>
            </a:r>
            <a:r>
              <a:rPr lang="en-US" dirty="0"/>
              <a:t> is a distributed version control system (VCS) that is widely used for tracking changes in source</a:t>
            </a:r>
          </a:p>
          <a:p>
            <a:r>
              <a:rPr lang="en-US" dirty="0"/>
              <a:t>code during software development. It was created by Linus Torvalds in 2005 and has since become</a:t>
            </a:r>
          </a:p>
          <a:p>
            <a:r>
              <a:rPr lang="en-US" dirty="0"/>
              <a:t>the de facto standard for version control in the software development industry.</a:t>
            </a:r>
          </a:p>
          <a:p>
            <a:r>
              <a:rPr lang="en-US" dirty="0" err="1"/>
              <a:t>Git</a:t>
            </a:r>
            <a:r>
              <a:rPr lang="en-US" dirty="0"/>
              <a:t> allows multiple </a:t>
            </a:r>
            <a:r>
              <a:rPr lang="en-US" dirty="0" err="1"/>
              <a:t>developersto</a:t>
            </a:r>
            <a:r>
              <a:rPr lang="en-US" dirty="0"/>
              <a:t> collaborate on a project by providing a history of changes, facilitating</a:t>
            </a:r>
          </a:p>
          <a:p>
            <a:r>
              <a:rPr lang="en-US" dirty="0"/>
              <a:t>the tracking of who made what changes and when. Here are some key concepts and features of </a:t>
            </a:r>
            <a:r>
              <a:rPr lang="en-US" dirty="0" err="1"/>
              <a:t>Git</a:t>
            </a:r>
            <a:r>
              <a:rPr lang="en-US" dirty="0"/>
              <a:t>:</a:t>
            </a:r>
          </a:p>
          <a:p>
            <a:r>
              <a:rPr lang="en-US" dirty="0"/>
              <a:t>1. Repository (Repo): A </a:t>
            </a:r>
            <a:r>
              <a:rPr lang="en-US" dirty="0" err="1"/>
              <a:t>Git</a:t>
            </a:r>
            <a:r>
              <a:rPr lang="en-US" dirty="0"/>
              <a:t> repository is a directory or storage location where your project's files</a:t>
            </a:r>
          </a:p>
          <a:p>
            <a:r>
              <a:rPr lang="en-US" dirty="0"/>
              <a:t>and version history are stored. There can be a local repository on your computer and remote</a:t>
            </a:r>
          </a:p>
          <a:p>
            <a:r>
              <a:rPr lang="en-US" dirty="0"/>
              <a:t>repositories on servers.</a:t>
            </a:r>
          </a:p>
          <a:p>
            <a:r>
              <a:rPr lang="en-US" dirty="0"/>
              <a:t>2. Commits: In </a:t>
            </a:r>
            <a:r>
              <a:rPr lang="en-US" dirty="0" err="1"/>
              <a:t>Git</a:t>
            </a:r>
            <a:r>
              <a:rPr lang="en-US" dirty="0"/>
              <a:t>, a commit is a snapshot of your project at a particular point in time. Each</a:t>
            </a:r>
          </a:p>
          <a:p>
            <a:r>
              <a:rPr lang="en-US" dirty="0"/>
              <a:t>commit includes a unique identifier, a message describing the changes, and a reference to the</a:t>
            </a:r>
          </a:p>
          <a:p>
            <a:r>
              <a:rPr lang="en-US" dirty="0"/>
              <a:t>previous commit.</a:t>
            </a:r>
          </a:p>
          <a:p>
            <a:r>
              <a:rPr lang="en-US" dirty="0"/>
              <a:t>3. Branches: Branches in </a:t>
            </a:r>
            <a:r>
              <a:rPr lang="en-US" dirty="0" err="1"/>
              <a:t>Git</a:t>
            </a:r>
            <a:r>
              <a:rPr lang="en-US" dirty="0"/>
              <a:t> allow you to work on different features or parts of your project</a:t>
            </a:r>
          </a:p>
          <a:p>
            <a:r>
              <a:rPr lang="en-US" dirty="0"/>
              <a:t>simultaneously without affecting the main development line (usually </a:t>
            </a:r>
            <a:r>
              <a:rPr lang="en-US" dirty="0" err="1"/>
              <a:t>calledthe</a:t>
            </a:r>
            <a:r>
              <a:rPr lang="en-US" dirty="0"/>
              <a:t> "master"</a:t>
            </a:r>
          </a:p>
          <a:p>
            <a:r>
              <a:rPr lang="en-US" dirty="0"/>
              <a:t>branch). Branches make it easy to experiment, develop new features, </a:t>
            </a:r>
            <a:r>
              <a:rPr lang="en-US" dirty="0" err="1"/>
              <a:t>andmerge</a:t>
            </a:r>
            <a:r>
              <a:rPr lang="en-US" dirty="0"/>
              <a:t> changes back</a:t>
            </a:r>
          </a:p>
          <a:p>
            <a:r>
              <a:rPr lang="en-US" dirty="0"/>
              <a:t>into the main branch when they are ready.</a:t>
            </a:r>
          </a:p>
          <a:p>
            <a:r>
              <a:rPr lang="en-US" dirty="0"/>
              <a:t>4. Pull Requests (PRs): In </a:t>
            </a:r>
            <a:r>
              <a:rPr lang="en-US" dirty="0" err="1"/>
              <a:t>Git</a:t>
            </a:r>
            <a:r>
              <a:rPr lang="en-US" dirty="0"/>
              <a:t>-based collaboration workflows, such as GitHub or </a:t>
            </a:r>
            <a:r>
              <a:rPr lang="en-US" dirty="0" err="1"/>
              <a:t>GitLab</a:t>
            </a:r>
            <a:r>
              <a:rPr lang="en-US" dirty="0"/>
              <a:t>, pull</a:t>
            </a:r>
          </a:p>
          <a:p>
            <a:r>
              <a:rPr lang="en-US" dirty="0"/>
              <a:t>requests are a way for developers to propose changes and have them reviewed by their peers.</a:t>
            </a:r>
          </a:p>
          <a:p>
            <a:r>
              <a:rPr lang="en-US" dirty="0"/>
              <a:t>This is a common practice for open-source and team-based projects.</a:t>
            </a:r>
          </a:p>
        </p:txBody>
      </p:sp>
    </p:spTree>
    <p:extLst>
      <p:ext uri="{BB962C8B-B14F-4D97-AF65-F5344CB8AC3E}">
        <p14:creationId xmlns:p14="http://schemas.microsoft.com/office/powerpoint/2010/main" val="175732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16">
            <a:extLst>
              <a:ext uri="{FF2B5EF4-FFF2-40B4-BE49-F238E27FC236}">
                <a16:creationId xmlns:a16="http://schemas.microsoft.com/office/drawing/2014/main" id="{AB7E0E34-C478-37FC-AC89-22D4242C9105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B8CE14EA-8617-6246-5974-F151C75E7AD3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C71DD120-098E-C930-1AC1-EE483444B212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379"/>
            <a:ext cx="9144000" cy="459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7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0168E923-718D-6537-D7A6-3C86FB4AADEB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1D925A53-79F5-7E3D-0FCB-47B568CD1275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CDF19C1F-8050-1BC9-AC44-E9F194C9FF50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8" y="2064327"/>
            <a:ext cx="8641186" cy="394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05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D5A8F-5A38-4190-6B2C-3F981FCD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58158D0E-0AD2-85C8-9908-1B9DDC4DAEE0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13E6C4BC-7811-A33E-30D6-2E5D1E81782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F16D0910-04FA-B484-409F-EA8425127DC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8" y="1939637"/>
            <a:ext cx="8840495" cy="44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06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16">
            <a:extLst>
              <a:ext uri="{FF2B5EF4-FFF2-40B4-BE49-F238E27FC236}">
                <a16:creationId xmlns:a16="http://schemas.microsoft.com/office/drawing/2014/main" id="{979998DD-A006-27F4-9792-26A6548EA3AD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3FED8E70-1183-A792-F8A8-E0D0C231FF67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B42E135E-BD93-18DB-9C99-F512FED00AF7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7" y="1967345"/>
            <a:ext cx="884049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8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E1F58D71-C6F5-3201-7038-40AEC0B47942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032F6666-AFE8-79E2-2942-4142B6D90F45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657C4505-DB12-4DBA-2426-A45115200727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509"/>
            <a:ext cx="9029113" cy="448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89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07C89A46-8902-20F2-ADFA-DDC1132C08BC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1680F50E-AF10-D35B-B2B7-380632C947D6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DB0F4491-A827-95FD-83A0-2851A2A96C2F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8" y="2119745"/>
            <a:ext cx="8840495" cy="38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65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7929DC0D-A5FC-4D46-A0D3-F859C5280ACC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338B7083-0C50-77F5-89C4-4C0A5172B759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A8776B9E-B777-8664-610C-F519E9CD398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8" y="1870364"/>
            <a:ext cx="8840495" cy="447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21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8853"/>
            <a:ext cx="9144000" cy="20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37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1953491"/>
            <a:ext cx="8686800" cy="47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73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" y="2105891"/>
            <a:ext cx="8617527" cy="39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98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25782"/>
            <a:ext cx="9029112" cy="48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76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799"/>
            <a:ext cx="9029113" cy="4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50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9" y="1811048"/>
            <a:ext cx="8840494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31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9" y="1842655"/>
            <a:ext cx="8840494" cy="450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56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19" y="1967345"/>
            <a:ext cx="8840494" cy="43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9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6">
            <a:extLst>
              <a:ext uri="{FF2B5EF4-FFF2-40B4-BE49-F238E27FC236}">
                <a16:creationId xmlns:a16="http://schemas.microsoft.com/office/drawing/2014/main" id="{67B317D1-64E0-427C-48C1-D210ACB1D9F6}"/>
              </a:ext>
            </a:extLst>
          </p:cNvPr>
          <p:cNvGrpSpPr/>
          <p:nvPr/>
        </p:nvGrpSpPr>
        <p:grpSpPr>
          <a:xfrm>
            <a:off x="184150" y="6338856"/>
            <a:ext cx="8849182" cy="398466"/>
            <a:chOff x="82296" y="6440423"/>
            <a:chExt cx="9055735" cy="424180"/>
          </a:xfrm>
        </p:grpSpPr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E53C602F-429F-D136-D1B9-5A8BE862D8D8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9046464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046464" y="414527"/>
                  </a:lnTo>
                  <a:lnTo>
                    <a:pt x="90464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2FDD99D4-013E-EB0A-4AB4-ED6EA9353731}"/>
                </a:ext>
              </a:extLst>
            </p:cNvPr>
            <p:cNvSpPr/>
            <p:nvPr/>
          </p:nvSpPr>
          <p:spPr>
            <a:xfrm>
              <a:off x="86868" y="6444995"/>
              <a:ext cx="9046845" cy="414655"/>
            </a:xfrm>
            <a:custGeom>
              <a:avLst/>
              <a:gdLst/>
              <a:ahLst/>
              <a:cxnLst/>
              <a:rect l="l" t="t" r="r" b="b"/>
              <a:pathLst>
                <a:path w="9046845" h="414654">
                  <a:moveTo>
                    <a:pt x="0" y="414527"/>
                  </a:moveTo>
                  <a:lnTo>
                    <a:pt x="9046464" y="414527"/>
                  </a:lnTo>
                  <a:lnTo>
                    <a:pt x="9046464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60219" y="3505200"/>
            <a:ext cx="8312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accent2"/>
                </a:solidFill>
              </a:rPr>
              <a:t>THANK YOU </a:t>
            </a:r>
            <a:endParaRPr lang="en-US" sz="40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57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1737</TotalTime>
  <Words>295</Words>
  <Application>Microsoft Office PowerPoint</Application>
  <PresentationFormat>On-screen Show (4:3)</PresentationFormat>
  <Paragraphs>28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2013 - 2022 Theme</vt:lpstr>
      <vt:lpstr>Project Management with Git-1BCSL307A     INTRODUCTION TO THE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ciphers and the data encryption standard</dc:title>
  <dc:creator>Ambika V</dc:creator>
  <cp:lastModifiedBy>SONY</cp:lastModifiedBy>
  <cp:revision>159</cp:revision>
  <dcterms:created xsi:type="dcterms:W3CDTF">2021-10-18T08:47:42Z</dcterms:created>
  <dcterms:modified xsi:type="dcterms:W3CDTF">2026-09-03T08:23:02Z</dcterms:modified>
</cp:coreProperties>
</file>