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comments/comment1.xml" ContentType="application/vnd.openxmlformats-officedocument.presentationml.comments+xml"/>
  <Override PartName="/ppt/tags/tag48.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2"/>
  </p:notesMasterIdLst>
  <p:sldIdLst>
    <p:sldId id="256" r:id="rId2"/>
    <p:sldId id="1492" r:id="rId3"/>
    <p:sldId id="258" r:id="rId4"/>
    <p:sldId id="259" r:id="rId5"/>
    <p:sldId id="260" r:id="rId6"/>
    <p:sldId id="261" r:id="rId7"/>
    <p:sldId id="455" r:id="rId8"/>
    <p:sldId id="456" r:id="rId9"/>
    <p:sldId id="457" r:id="rId10"/>
    <p:sldId id="263" r:id="rId11"/>
    <p:sldId id="458" r:id="rId12"/>
    <p:sldId id="264" r:id="rId13"/>
    <p:sldId id="459" r:id="rId14"/>
    <p:sldId id="265" r:id="rId15"/>
    <p:sldId id="266" r:id="rId16"/>
    <p:sldId id="267" r:id="rId17"/>
    <p:sldId id="268" r:id="rId18"/>
    <p:sldId id="269" r:id="rId19"/>
    <p:sldId id="270" r:id="rId20"/>
    <p:sldId id="271" r:id="rId21"/>
    <p:sldId id="814" r:id="rId22"/>
    <p:sldId id="815" r:id="rId23"/>
    <p:sldId id="272" r:id="rId24"/>
    <p:sldId id="649" r:id="rId25"/>
    <p:sldId id="650" r:id="rId26"/>
    <p:sldId id="651" r:id="rId27"/>
    <p:sldId id="652" r:id="rId28"/>
    <p:sldId id="653" r:id="rId29"/>
    <p:sldId id="654" r:id="rId30"/>
    <p:sldId id="655" r:id="rId31"/>
    <p:sldId id="657" r:id="rId32"/>
    <p:sldId id="659" r:id="rId33"/>
    <p:sldId id="660" r:id="rId34"/>
    <p:sldId id="667" r:id="rId35"/>
    <p:sldId id="668" r:id="rId36"/>
    <p:sldId id="669" r:id="rId37"/>
    <p:sldId id="974" r:id="rId38"/>
    <p:sldId id="975" r:id="rId39"/>
    <p:sldId id="670" r:id="rId40"/>
    <p:sldId id="671" r:id="rId41"/>
    <p:sldId id="672" r:id="rId42"/>
    <p:sldId id="673" r:id="rId43"/>
    <p:sldId id="976" r:id="rId44"/>
    <p:sldId id="674" r:id="rId45"/>
    <p:sldId id="675" r:id="rId46"/>
    <p:sldId id="676" r:id="rId47"/>
    <p:sldId id="273" r:id="rId48"/>
    <p:sldId id="1121" r:id="rId49"/>
    <p:sldId id="1122" r:id="rId50"/>
    <p:sldId id="1123" r:id="rId51"/>
    <p:sldId id="1124" r:id="rId52"/>
    <p:sldId id="1125" r:id="rId53"/>
    <p:sldId id="1126" r:id="rId54"/>
    <p:sldId id="677" r:id="rId55"/>
    <p:sldId id="274" r:id="rId56"/>
    <p:sldId id="275" r:id="rId57"/>
    <p:sldId id="276" r:id="rId58"/>
    <p:sldId id="277" r:id="rId59"/>
    <p:sldId id="278" r:id="rId60"/>
    <p:sldId id="279" r:id="rId61"/>
    <p:sldId id="1128" r:id="rId62"/>
    <p:sldId id="280" r:id="rId63"/>
    <p:sldId id="281" r:id="rId64"/>
    <p:sldId id="361" r:id="rId65"/>
    <p:sldId id="362" r:id="rId66"/>
    <p:sldId id="1127" r:id="rId67"/>
    <p:sldId id="1129" r:id="rId68"/>
    <p:sldId id="290" r:id="rId69"/>
    <p:sldId id="291" r:id="rId70"/>
    <p:sldId id="292" r:id="rId71"/>
    <p:sldId id="293" r:id="rId72"/>
    <p:sldId id="294" r:id="rId73"/>
    <p:sldId id="295" r:id="rId74"/>
    <p:sldId id="296" r:id="rId75"/>
    <p:sldId id="297" r:id="rId76"/>
    <p:sldId id="298" r:id="rId77"/>
    <p:sldId id="299" r:id="rId78"/>
    <p:sldId id="300" r:id="rId79"/>
    <p:sldId id="301" r:id="rId80"/>
    <p:sldId id="302" r:id="rId81"/>
    <p:sldId id="303" r:id="rId82"/>
    <p:sldId id="304" r:id="rId83"/>
    <p:sldId id="306" r:id="rId84"/>
    <p:sldId id="307" r:id="rId85"/>
    <p:sldId id="308" r:id="rId86"/>
    <p:sldId id="309" r:id="rId87"/>
    <p:sldId id="310" r:id="rId88"/>
    <p:sldId id="311" r:id="rId89"/>
    <p:sldId id="312" r:id="rId90"/>
    <p:sldId id="363" r:id="rId91"/>
    <p:sldId id="364" r:id="rId92"/>
    <p:sldId id="365" r:id="rId93"/>
    <p:sldId id="366" r:id="rId94"/>
    <p:sldId id="371" r:id="rId95"/>
    <p:sldId id="372" r:id="rId96"/>
    <p:sldId id="373" r:id="rId97"/>
    <p:sldId id="1254" r:id="rId98"/>
    <p:sldId id="374" r:id="rId99"/>
    <p:sldId id="375" r:id="rId100"/>
    <p:sldId id="376" r:id="rId101"/>
  </p:sldIdLst>
  <p:sldSz cx="9144000" cy="5143500" type="screen16x9"/>
  <p:notesSz cx="9144000" cy="5143500"/>
  <p:embeddedFontLst>
    <p:embeddedFont>
      <p:font typeface="Alegreya" panose="020B0604020202020204" charset="0"/>
      <p:italic r:id="rId103"/>
    </p:embeddedFont>
    <p:embeddedFont>
      <p:font typeface="Georgia" panose="02040502050405020303" pitchFamily="18" charset="0"/>
      <p:regular r:id="rId104"/>
      <p:bold r:id="rId105"/>
      <p:italic r:id="rId106"/>
      <p:boldItalic r:id="rId107"/>
    </p:embeddedFont>
    <p:embeddedFont>
      <p:font typeface="Lato" panose="020F0502020204030203" pitchFamily="34" charset="0"/>
      <p:regular r:id="rId108"/>
      <p:bold r:id="rId109"/>
      <p:italic r:id="rId110"/>
      <p:boldItalic r:id="rId111"/>
    </p:embeddedFont>
    <p:embeddedFont>
      <p:font typeface="Open Sans" panose="020B0606030504020204" pitchFamily="34" charset="0"/>
      <p:regular r:id="rId112"/>
      <p:bold r:id="rId113"/>
      <p:italic r:id="rId114"/>
      <p:boldItalic r:id="rId115"/>
    </p:embeddedFont>
  </p:embeddedFontLst>
  <p:custDataLst>
    <p:tags r:id="rId116"/>
  </p:custDataLst>
  <p:defaultTextStyle>
    <a:defPPr>
      <a:defRPr lang="en-US"/>
    </a:defPPr>
    <a:lvl1pPr marL="0" lvl="0" algn="l" rtl="0">
      <a:defRPr lang="en-US" sz="1800" dirty="0">
        <a:solidFill>
          <a:schemeClr val="tx1"/>
        </a:solidFill>
        <a:latin typeface="+mn-lt"/>
      </a:defRPr>
    </a:lvl1pPr>
    <a:lvl2pPr marL="457200" lvl="1" algn="l" rtl="0">
      <a:defRPr lang="en-US" sz="1800" dirty="0">
        <a:solidFill>
          <a:schemeClr val="tx1"/>
        </a:solidFill>
        <a:latin typeface="+mn-lt"/>
      </a:defRPr>
    </a:lvl2pPr>
    <a:lvl3pPr marL="914400" lvl="2" algn="l" rtl="0">
      <a:defRPr lang="en-US" sz="1800" dirty="0">
        <a:solidFill>
          <a:schemeClr val="tx1"/>
        </a:solidFill>
        <a:latin typeface="+mn-lt"/>
      </a:defRPr>
    </a:lvl3pPr>
    <a:lvl4pPr marL="1371600" lvl="3" algn="l" rtl="0">
      <a:defRPr lang="en-US" sz="1800" dirty="0">
        <a:solidFill>
          <a:schemeClr val="tx1"/>
        </a:solidFill>
        <a:latin typeface="+mn-lt"/>
      </a:defRPr>
    </a:lvl4pPr>
    <a:lvl5pPr marL="1828800" lvl="4" algn="l" rtl="0">
      <a:defRPr lang="en-US" sz="1800" dirty="0">
        <a:solidFill>
          <a:schemeClr val="tx1"/>
        </a:solidFill>
        <a:latin typeface="+mn-lt"/>
      </a:defRPr>
    </a:lvl5pPr>
    <a:lvl6pPr marL="2286000" lvl="5" algn="l" rtl="0">
      <a:defRPr lang="en-US" sz="1800" dirty="0">
        <a:solidFill>
          <a:schemeClr val="tx1"/>
        </a:solidFill>
        <a:latin typeface="+mn-lt"/>
      </a:defRPr>
    </a:lvl6pPr>
    <a:lvl7pPr marL="2743200" lvl="6" algn="l" rtl="0">
      <a:defRPr lang="en-US" sz="1800" dirty="0">
        <a:solidFill>
          <a:schemeClr val="tx1"/>
        </a:solidFill>
        <a:latin typeface="+mn-lt"/>
      </a:defRPr>
    </a:lvl7pPr>
    <a:lvl8pPr marL="3200400" lvl="7" algn="l" rtl="0">
      <a:defRPr lang="en-US" sz="1800" dirty="0">
        <a:solidFill>
          <a:schemeClr val="tx1"/>
        </a:solidFill>
        <a:latin typeface="+mn-lt"/>
      </a:defRPr>
    </a:lvl8pPr>
    <a:lvl9pPr marL="3657600" lvl="8" algn="l" rtl="0">
      <a:defRPr lang="en-US" sz="1800" dirty="0">
        <a:solidFill>
          <a:schemeClr val="tx1"/>
        </a:solidFill>
        <a:latin typeface="+mn-lt"/>
      </a:defRPr>
    </a:lvl9pPr>
  </p:defaultTextStyle>
  <p:extLst>
    <p:ext uri="{EFAFB233-063F-42B5-8137-9DF3F51BA10A}">
      <p15:sldGuideLst xmlns:p15="http://schemas.microsoft.com/office/powerpoint/2012/main">
        <p15:guide id="1" orient="horz" pos="2100" userDrawn="1">
          <p15:clr>
            <a:srgbClr val="A4A3A4"/>
          </p15:clr>
        </p15:guide>
        <p15:guide id="2" pos="2965"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C64259-9D8C-1C6E-14A0-7498108201EF}" v="6" dt="2026-08-24T07:40:01.541"/>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885654A-1A42-44E3-9138-42FB5C9F0DB7}" styleName="Style 9">
    <a:wholeTbl>
      <a:tcTxStyle>
        <a:fontRef idx="minor">
          <a:srgbClr val="000000"/>
        </a:fontRef>
        <a:schemeClr val="tx1"/>
      </a:tcTxStyle>
      <a:tcStyle>
        <a:tcBdr>
          <a:left>
            <a:ln w="9525" cap="flat">
              <a:solidFill>
                <a:schemeClr val="bg1">
                  <a:lumMod val="81500"/>
                </a:schemeClr>
              </a:solidFill>
              <a:prstDash val="solid"/>
              <a:round/>
            </a:ln>
          </a:left>
          <a:right>
            <a:ln w="9525" cap="flat">
              <a:solidFill>
                <a:schemeClr val="bg1">
                  <a:lumMod val="81500"/>
                </a:schemeClr>
              </a:solidFill>
              <a:prstDash val="solid"/>
              <a:round/>
            </a:ln>
          </a:right>
          <a:top>
            <a:ln w="9525" cap="flat">
              <a:solidFill>
                <a:schemeClr val="bg1">
                  <a:lumMod val="81500"/>
                </a:schemeClr>
              </a:solidFill>
              <a:prstDash val="solid"/>
              <a:round/>
            </a:ln>
          </a:top>
          <a:bottom>
            <a:ln w="9525" cap="flat">
              <a:solidFill>
                <a:schemeClr val="bg1">
                  <a:lumMod val="81500"/>
                </a:schemeClr>
              </a:solidFill>
              <a:prstDash val="solid"/>
              <a:round/>
            </a:ln>
          </a:bottom>
          <a:insideH>
            <a:ln w="9525" cap="flat">
              <a:solidFill>
                <a:schemeClr val="bg1">
                  <a:lumMod val="81500"/>
                </a:schemeClr>
              </a:solidFill>
              <a:prstDash val="solid"/>
              <a:round/>
            </a:ln>
          </a:insideH>
          <a:insideV>
            <a:ln w="9525" cap="flat">
              <a:solidFill>
                <a:schemeClr val="bg1">
                  <a:lumMod val="81500"/>
                </a:schemeClr>
              </a:solidFill>
              <a:prstDash val="solid"/>
              <a:round/>
            </a:ln>
          </a:insideV>
        </a:tcBdr>
        <a:fill>
          <a:solidFill>
            <a:schemeClr val="bg1"/>
          </a:solidFill>
        </a:fill>
      </a:tcStyle>
    </a:wholeTbl>
    <a:band1H>
      <a:tcStyle>
        <a:tcBdr/>
        <a:fill>
          <a:solidFill>
            <a:schemeClr val="bg1">
              <a:lumMod val="97299"/>
            </a:schemeClr>
          </a:solidFill>
        </a:fill>
      </a:tcStyle>
    </a:band1H>
    <a:band1V>
      <a:tcStyle>
        <a:tcBdr/>
        <a:fill>
          <a:solidFill>
            <a:schemeClr val="bg1">
              <a:lumMod val="97299"/>
            </a:schemeClr>
          </a:solidFill>
        </a:fill>
      </a:tcStyle>
    </a:band1V>
    <a:band2V>
      <a:tcStyle>
        <a:tcBdr/>
      </a:tcStyle>
    </a:band2V>
    <a:lastCol>
      <a:tcStyle>
        <a:tcBdr/>
        <a:fill>
          <a:solidFill>
            <a:schemeClr val="accent1"/>
          </a:solidFill>
        </a:fill>
      </a:tcStyle>
    </a:lastCol>
    <a:firstCol>
      <a:tcStyle>
        <a:tcBdr/>
        <a:fill>
          <a:solidFill>
            <a:schemeClr val="accent1"/>
          </a:solidFill>
        </a:fill>
      </a:tcStyle>
    </a:firstCol>
    <a:lastRow>
      <a:tcStyle>
        <a:tcBdr>
          <a:top>
            <a:ln w="9525" cap="flat">
              <a:solidFill>
                <a:schemeClr val="bg1">
                  <a:lumMod val="81500"/>
                </a:schemeClr>
              </a:solidFill>
              <a:prstDash val="solid"/>
              <a:round/>
            </a:ln>
          </a:top>
        </a:tcBdr>
        <a:fill>
          <a:solidFill>
            <a:schemeClr val="accent1"/>
          </a:solidFill>
        </a:fill>
      </a:tcStyle>
    </a:lastRow>
    <a:firstRow>
      <a:tcTxStyle>
        <a:fontRef idx="minor">
          <a:srgbClr val="000000"/>
        </a:fontRef>
        <a:schemeClr val="bg1"/>
      </a:tcTxStyle>
      <a:tcStyle>
        <a:tcBdr>
          <a:bottom>
            <a:ln w="9525" cap="flat">
              <a:solidFill>
                <a:schemeClr val="bg1">
                  <a:lumMod val="81500"/>
                </a:schemeClr>
              </a:solidFill>
              <a:prstDash val="solid"/>
              <a:round/>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90" d="100"/>
          <a:sy n="90" d="100"/>
        </p:scale>
        <p:origin x="-816" y="-120"/>
      </p:cViewPr>
      <p:guideLst>
        <p:guide orient="horz" pos="2100"/>
        <p:guide pos="2965"/>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commentAuthors" Target="commentAuthor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10.fntdata"/><Relationship Id="rId16" Type="http://schemas.openxmlformats.org/officeDocument/2006/relationships/slide" Target="slides/slide15.xml"/><Relationship Id="rId107" Type="http://schemas.openxmlformats.org/officeDocument/2006/relationships/font" Target="fonts/font5.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123" Type="http://schemas.microsoft.com/office/2015/10/relationships/revisionInfo" Target="revisionInfo.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11.fntdata"/><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fntdata"/><Relationship Id="rId108" Type="http://schemas.openxmlformats.org/officeDocument/2006/relationships/font" Target="fonts/font6.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12.fntdata"/><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7.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8.fntdata"/><Relationship Id="rId115" Type="http://schemas.openxmlformats.org/officeDocument/2006/relationships/font" Target="fonts/font13.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9.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Neethi M V" userId="S::dr.neethimv_cd@atme.edu.in::74652c99-c138-46d2-a377-f41c99df2ef3" providerId="AD" clId="Web-{2EC64259-9D8C-1C6E-14A0-7498108201EF}"/>
    <pc:docChg chg="delSld modSld">
      <pc:chgData name="Dr. Neethi M V" userId="S::dr.neethimv_cd@atme.edu.in::74652c99-c138-46d2-a377-f41c99df2ef3" providerId="AD" clId="Web-{2EC64259-9D8C-1C6E-14A0-7498108201EF}" dt="2026-08-24T07:40:01.541" v="2"/>
      <pc:docMkLst>
        <pc:docMk/>
      </pc:docMkLst>
      <pc:sldChg chg="modSp">
        <pc:chgData name="Dr. Neethi M V" userId="S::dr.neethimv_cd@atme.edu.in::74652c99-c138-46d2-a377-f41c99df2ef3" providerId="AD" clId="Web-{2EC64259-9D8C-1C6E-14A0-7498108201EF}" dt="2026-08-24T07:39:43.885" v="1" actId="20577"/>
        <pc:sldMkLst>
          <pc:docMk/>
          <pc:sldMk cId="0" sldId="256"/>
        </pc:sldMkLst>
        <pc:spChg chg="mod">
          <ac:chgData name="Dr. Neethi M V" userId="S::dr.neethimv_cd@atme.edu.in::74652c99-c138-46d2-a377-f41c99df2ef3" providerId="AD" clId="Web-{2EC64259-9D8C-1C6E-14A0-7498108201EF}" dt="2026-08-24T07:39:43.885" v="1" actId="20577"/>
          <ac:spMkLst>
            <pc:docMk/>
            <pc:sldMk cId="0" sldId="256"/>
            <ac:spMk id="3" creationId="{00000000-0000-0000-0000-000000000000}"/>
          </ac:spMkLst>
        </pc:spChg>
      </pc:sldChg>
      <pc:sldChg chg="del">
        <pc:chgData name="Dr. Neethi M V" userId="S::dr.neethimv_cd@atme.edu.in::74652c99-c138-46d2-a377-f41c99df2ef3" providerId="AD" clId="Web-{2EC64259-9D8C-1C6E-14A0-7498108201EF}" dt="2026-08-24T07:40:01.541" v="2"/>
        <pc:sldMkLst>
          <pc:docMk/>
          <pc:sldMk cId="0" sldId="257"/>
        </pc:sldMkLst>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23-12-03T19:20:58.164" idx="1">
    <p:pos x="10" y="10"/>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B65459-4C01-9248-BDAA-F28591FAF6F5}"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327042-6B61-B148-8485-8BBBFAA13D2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9:notes"/>
          <p:cNvSpPr txBox="1">
            <a:spLocks noGrp="1"/>
          </p:cNvSpPr>
          <p:nvPr>
            <p:ph type="body" idx="1"/>
          </p:nvPr>
        </p:nvSpPr>
        <p:spPr>
          <a:xfrm>
            <a:off x="1219200" y="2443163"/>
            <a:ext cx="6705600" cy="2314575"/>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5" name="Google Shape;175;p9:notes"/>
          <p:cNvSpPr>
            <a:spLocks noGrp="1" noRot="1" noChangeAspect="1"/>
          </p:cNvSpPr>
          <p:nvPr>
            <p:ph type="sldImg" idx="2"/>
          </p:nvPr>
        </p:nvSpPr>
        <p:spPr>
          <a:xfrm>
            <a:off x="2857500" y="385763"/>
            <a:ext cx="3429000" cy="1928812"/>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a:prstGeom prst="rect">
            <a:avLst/>
          </a:prstGeom>
        </p:spPr>
        <p:txBody>
          <a:bodyPr lIns="68031" tIns="34016" rIns="68031" bIns="34016"/>
          <a:lstStyle/>
          <a:p>
            <a:r>
              <a:rPr lang="en-US"/>
              <a:t>Click to edit Master title style</a:t>
            </a:r>
          </a:p>
        </p:txBody>
      </p:sp>
      <p:sp>
        <p:nvSpPr>
          <p:cNvPr id="3" name="Subtitle 2"/>
          <p:cNvSpPr>
            <a:spLocks noGrp="1"/>
          </p:cNvSpPr>
          <p:nvPr>
            <p:ph type="subTitle" idx="1"/>
          </p:nvPr>
        </p:nvSpPr>
        <p:spPr>
          <a:xfrm>
            <a:off x="1371600" y="2914650"/>
            <a:ext cx="6400800" cy="1314450"/>
          </a:xfrm>
          <a:prstGeom prst="rect">
            <a:avLst/>
          </a:prstGeom>
        </p:spPr>
        <p:txBody>
          <a:bodyPr lIns="68031" tIns="34016" rIns="68031" bIns="34016"/>
          <a:lstStyle>
            <a:lvl1pPr marL="0" indent="0" algn="ctr">
              <a:buNone/>
              <a:defRPr>
                <a:solidFill>
                  <a:schemeClr val="tx1">
                    <a:tint val="75000"/>
                  </a:schemeClr>
                </a:solidFill>
              </a:defRPr>
            </a:lvl1pPr>
            <a:lvl2pPr marL="340360" indent="0" algn="ctr">
              <a:buNone/>
              <a:defRPr>
                <a:solidFill>
                  <a:schemeClr val="tx1">
                    <a:tint val="75000"/>
                  </a:schemeClr>
                </a:solidFill>
              </a:defRPr>
            </a:lvl2pPr>
            <a:lvl3pPr marL="680085" indent="0" algn="ctr">
              <a:buNone/>
              <a:defRPr>
                <a:solidFill>
                  <a:schemeClr val="tx1">
                    <a:tint val="75000"/>
                  </a:schemeClr>
                </a:solidFill>
              </a:defRPr>
            </a:lvl3pPr>
            <a:lvl4pPr marL="1020445" indent="0" algn="ctr">
              <a:buNone/>
              <a:defRPr>
                <a:solidFill>
                  <a:schemeClr val="tx1">
                    <a:tint val="75000"/>
                  </a:schemeClr>
                </a:solidFill>
              </a:defRPr>
            </a:lvl4pPr>
            <a:lvl5pPr marL="1360805" indent="0" algn="ctr">
              <a:buNone/>
              <a:defRPr>
                <a:solidFill>
                  <a:schemeClr val="tx1">
                    <a:tint val="75000"/>
                  </a:schemeClr>
                </a:solidFill>
              </a:defRPr>
            </a:lvl5pPr>
            <a:lvl6pPr marL="1700530" indent="0" algn="ctr">
              <a:buNone/>
              <a:defRPr>
                <a:solidFill>
                  <a:schemeClr val="tx1">
                    <a:tint val="75000"/>
                  </a:schemeClr>
                </a:solidFill>
              </a:defRPr>
            </a:lvl6pPr>
            <a:lvl7pPr marL="2040890" indent="0" algn="ctr">
              <a:buNone/>
              <a:defRPr>
                <a:solidFill>
                  <a:schemeClr val="tx1">
                    <a:tint val="75000"/>
                  </a:schemeClr>
                </a:solidFill>
              </a:defRPr>
            </a:lvl7pPr>
            <a:lvl8pPr marL="2381250" indent="0" algn="ctr">
              <a:buNone/>
              <a:defRPr>
                <a:solidFill>
                  <a:schemeClr val="tx1">
                    <a:tint val="75000"/>
                  </a:schemeClr>
                </a:solidFill>
              </a:defRPr>
            </a:lvl8pPr>
            <a:lvl9pPr marL="272097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4"/>
            <a:ext cx="2133600" cy="273844"/>
          </a:xfrm>
          <a:prstGeom prst="rect">
            <a:avLst/>
          </a:prstGeom>
        </p:spPr>
        <p:txBody>
          <a:bodyPr lIns="68031" tIns="34016" rIns="68031" bIns="34016"/>
          <a:lstStyle/>
          <a:p>
            <a:r>
              <a:rPr lang="en-US"/>
              <a:t>Date</a:t>
            </a:r>
            <a:endParaRPr lang="en-US" dirty="0"/>
          </a:p>
        </p:txBody>
      </p:sp>
      <p:sp>
        <p:nvSpPr>
          <p:cNvPr id="5" name="Footer Placeholder 4"/>
          <p:cNvSpPr>
            <a:spLocks noGrp="1"/>
          </p:cNvSpPr>
          <p:nvPr>
            <p:ph type="ftr" sz="quarter" idx="11"/>
          </p:nvPr>
        </p:nvSpPr>
        <p:spPr>
          <a:xfrm>
            <a:off x="3124200" y="4767264"/>
            <a:ext cx="2895600" cy="273844"/>
          </a:xfrm>
          <a:prstGeom prst="rect">
            <a:avLst/>
          </a:prstGeom>
        </p:spPr>
        <p:txBody>
          <a:bodyPr lIns="68031" tIns="34016" rIns="68031" bIns="34016"/>
          <a:lstStyle/>
          <a:p>
            <a:r>
              <a:rPr lang="en-US"/>
              <a:t>Footer</a:t>
            </a:r>
            <a:endParaRPr lang="en-US" dirty="0"/>
          </a:p>
        </p:txBody>
      </p:sp>
      <p:sp>
        <p:nvSpPr>
          <p:cNvPr id="6" name="Slide Number Placeholder 5"/>
          <p:cNvSpPr>
            <a:spLocks noGrp="1"/>
          </p:cNvSpPr>
          <p:nvPr>
            <p:ph type="sldNum" sz="quarter" idx="12"/>
          </p:nvPr>
        </p:nvSpPr>
        <p:spPr>
          <a:xfrm>
            <a:off x="6553200" y="4767264"/>
            <a:ext cx="2133600" cy="273844"/>
          </a:xfrm>
          <a:prstGeom prst="rect">
            <a:avLst/>
          </a:prstGeom>
        </p:spPr>
        <p:txBody>
          <a:bodyPr lIns="68031" tIns="34016" rIns="68031" bIns="34016"/>
          <a:lstStyle/>
          <a:p>
            <a:r>
              <a:rPr lang="en-US"/>
              <a:t>&lt;#&gt;</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7"/>
          <p:cNvSpPr>
            <a:spLocks noGrp="1"/>
          </p:cNvSpPr>
          <p:nvPr>
            <p:ph type="title"/>
          </p:nvPr>
        </p:nvSpPr>
        <p:spPr>
          <a:xfrm>
            <a:off x="762000" y="349045"/>
            <a:ext cx="7620000" cy="857250"/>
          </a:xfrm>
          <a:prstGeom prst="rect">
            <a:avLst/>
          </a:prstGeom>
        </p:spPr>
        <p:txBody>
          <a:bodyPr rtlCol="0"/>
          <a:lstStyle>
            <a:lvl1pPr lvl="0"/>
          </a:lstStyle>
          <a:p>
            <a:r>
              <a:rPr lang="en-US" dirty="0"/>
              <a:t>Click to edit Master title style</a:t>
            </a:r>
          </a:p>
        </p:txBody>
      </p:sp>
      <p:sp>
        <p:nvSpPr>
          <p:cNvPr id="3" name="Content Placeholder 2"/>
          <p:cNvSpPr>
            <a:spLocks noGrp="1"/>
          </p:cNvSpPr>
          <p:nvPr>
            <p:ph idx="1"/>
          </p:nvPr>
        </p:nvSpPr>
        <p:spPr>
          <a:xfrm>
            <a:off x="762000" y="1428750"/>
            <a:ext cx="7620000" cy="3048000"/>
          </a:xfrm>
          <a:prstGeom prst="rect">
            <a:avLst/>
          </a:prstGeom>
        </p:spPr>
        <p:txBody>
          <a:bodyPr rtlCol="0"/>
          <a:lstStyle>
            <a:lvl1pPr lvl="0"/>
            <a:lvl2pPr lvl="1"/>
            <a:lvl3pPr lvl="2"/>
            <a:lvl4pPr lvl="3"/>
            <a:lvl5pPr lvl="4"/>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4"/>
          <p:cNvSpPr>
            <a:spLocks noGrp="1"/>
          </p:cNvSpPr>
          <p:nvPr>
            <p:ph type="sldNum" sz="quarter" idx="12"/>
          </p:nvPr>
        </p:nvSpPr>
        <p:spPr>
          <a:xfrm>
            <a:off x="7767815" y="4695033"/>
            <a:ext cx="613018" cy="285750"/>
          </a:xfrm>
          <a:prstGeom prst="rect">
            <a:avLst/>
          </a:prstGeom>
        </p:spPr>
        <p:txBody>
          <a:bodyPr rtlCol="0"/>
          <a:lstStyle/>
          <a:p>
            <a:r>
              <a:rPr lang="en-US" dirty="0"/>
              <a:t>&lt;#&gt;</a:t>
            </a:r>
          </a:p>
        </p:txBody>
      </p:sp>
      <p:sp>
        <p:nvSpPr>
          <p:cNvPr id="5" name="Footer Placeholder 3"/>
          <p:cNvSpPr>
            <a:spLocks noGrp="1"/>
          </p:cNvSpPr>
          <p:nvPr>
            <p:ph type="ftr" sz="quarter" idx="11"/>
          </p:nvPr>
        </p:nvSpPr>
        <p:spPr>
          <a:xfrm>
            <a:off x="2495550" y="4686300"/>
            <a:ext cx="5181600" cy="285750"/>
          </a:xfrm>
          <a:prstGeom prst="rect">
            <a:avLst/>
          </a:prstGeom>
        </p:spPr>
        <p:txBody>
          <a:bodyPr rtlCol="0"/>
          <a:lstStyle/>
          <a:p>
            <a:r>
              <a:rPr lang="en-US" dirty="0"/>
              <a:t>Footer</a:t>
            </a:r>
          </a:p>
        </p:txBody>
      </p:sp>
      <p:sp>
        <p:nvSpPr>
          <p:cNvPr id="6" name="Date Placeholder 1"/>
          <p:cNvSpPr>
            <a:spLocks noGrp="1"/>
          </p:cNvSpPr>
          <p:nvPr>
            <p:ph type="dt" sz="half" idx="10"/>
          </p:nvPr>
        </p:nvSpPr>
        <p:spPr>
          <a:xfrm>
            <a:off x="762000" y="4695033"/>
            <a:ext cx="1639570" cy="285750"/>
          </a:xfrm>
          <a:prstGeom prst="rect">
            <a:avLst/>
          </a:prstGeom>
        </p:spPr>
        <p:txBody>
          <a:bodyPr rtlCol="0"/>
          <a:lstStyle/>
          <a:p>
            <a:r>
              <a:rPr lang="en-US" dirty="0"/>
              <a:t>Date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Text, and Images">
    <p:spTree>
      <p:nvGrpSpPr>
        <p:cNvPr id="1" name=""/>
        <p:cNvGrpSpPr/>
        <p:nvPr/>
      </p:nvGrpSpPr>
      <p:grpSpPr>
        <a:xfrm>
          <a:off x="0" y="0"/>
          <a:ext cx="0" cy="0"/>
          <a:chOff x="0" y="0"/>
          <a:chExt cx="0" cy="0"/>
        </a:xfrm>
      </p:grpSpPr>
      <p:sp>
        <p:nvSpPr>
          <p:cNvPr id="2" name="Rectangle 19"/>
          <p:cNvSpPr/>
          <p:nvPr/>
        </p:nvSpPr>
        <p:spPr>
          <a:xfrm>
            <a:off x="774703" y="1417637"/>
            <a:ext cx="1850529" cy="2192337"/>
          </a:xfrm>
          <a:prstGeom prst="rect">
            <a:avLst/>
          </a:pr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dirty="0">
              <a:latin typeface="+mn-lt"/>
            </a:endParaRPr>
          </a:p>
        </p:txBody>
      </p:sp>
      <p:sp>
        <p:nvSpPr>
          <p:cNvPr id="3" name="Rectangle 20"/>
          <p:cNvSpPr/>
          <p:nvPr/>
        </p:nvSpPr>
        <p:spPr>
          <a:xfrm>
            <a:off x="2774950" y="1417637"/>
            <a:ext cx="3580319" cy="2192337"/>
          </a:xfrm>
          <a:prstGeom prst="rect">
            <a:avLst/>
          </a:pr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dirty="0">
              <a:latin typeface="+mn-lt"/>
            </a:endParaRPr>
          </a:p>
        </p:txBody>
      </p:sp>
      <p:sp>
        <p:nvSpPr>
          <p:cNvPr id="4" name="Rectangle 22"/>
          <p:cNvSpPr/>
          <p:nvPr/>
        </p:nvSpPr>
        <p:spPr>
          <a:xfrm>
            <a:off x="6496050" y="1417637"/>
            <a:ext cx="1882776" cy="2192337"/>
          </a:xfrm>
          <a:custGeom>
            <a:avLst/>
            <a:gdLst/>
            <a:ahLst/>
            <a:cxnLst/>
            <a:rect l="0" t="0" r="r" b="b"/>
            <a:pathLst>
              <a:path w="1882776" h="2192337">
                <a:moveTo>
                  <a:pt x="9525" y="0"/>
                </a:moveTo>
                <a:lnTo>
                  <a:pt x="1882777" y="0"/>
                </a:lnTo>
                <a:lnTo>
                  <a:pt x="1882777" y="2192337"/>
                </a:lnTo>
                <a:lnTo>
                  <a:pt x="9525" y="2192337"/>
                </a:lnTo>
                <a:close/>
              </a:path>
            </a:pathLst>
          </a:custGeom>
          <a:noFill/>
          <a:ln w="6350" cap="flat">
            <a:solidFill>
              <a:schemeClr val="tx1">
                <a:alpha val="48000"/>
                <a:lumMod val="50000"/>
                <a:lumOff val="50000"/>
              </a:schemeClr>
            </a:solidFill>
            <a:prstDash val="solid"/>
            <a:miter lim="800000"/>
          </a:ln>
          <a:effectLst/>
        </p:spPr>
        <p:style>
          <a:lnRef idx="1">
            <a:schemeClr val="accent1"/>
          </a:lnRef>
          <a:fillRef idx="3">
            <a:schemeClr val="accent1"/>
          </a:fillRef>
          <a:effectRef idx="0">
            <a:schemeClr val="accent1"/>
          </a:effectRef>
          <a:fontRef idx="minor">
            <a:srgbClr val="FFFFFF"/>
          </a:fontRef>
        </p:style>
        <p:txBody>
          <a:bodyPr vert="horz" rtlCol="0" anchor="ctr"/>
          <a:lstStyle/>
          <a:p>
            <a:pPr algn="ctr"/>
            <a:endParaRPr lang="en-US" dirty="0">
              <a:latin typeface="+mn-lt"/>
            </a:endParaRPr>
          </a:p>
        </p:txBody>
      </p:sp>
      <p:sp>
        <p:nvSpPr>
          <p:cNvPr id="5" name="Title 1"/>
          <p:cNvSpPr>
            <a:spLocks noGrp="1"/>
          </p:cNvSpPr>
          <p:nvPr>
            <p:ph type="title"/>
          </p:nvPr>
        </p:nvSpPr>
        <p:spPr>
          <a:xfrm>
            <a:off x="762000" y="349045"/>
            <a:ext cx="7620000" cy="857250"/>
          </a:xfrm>
          <a:prstGeom prst="rect">
            <a:avLst/>
          </a:prstGeom>
        </p:spPr>
        <p:txBody>
          <a:bodyPr rtlCol="0"/>
          <a:lstStyle>
            <a:lvl1pPr lvl="0"/>
          </a:lstStyle>
          <a:p>
            <a:r>
              <a:rPr lang="en-US" dirty="0"/>
              <a:t>Click to edit Master title style</a:t>
            </a:r>
          </a:p>
        </p:txBody>
      </p:sp>
      <p:sp>
        <p:nvSpPr>
          <p:cNvPr id="6" name="Picture Placeholder 2"/>
          <p:cNvSpPr>
            <a:spLocks noGrp="1"/>
          </p:cNvSpPr>
          <p:nvPr>
            <p:ph type="pic" idx="1"/>
          </p:nvPr>
        </p:nvSpPr>
        <p:spPr>
          <a:xfrm>
            <a:off x="835027" y="1474787"/>
            <a:ext cx="1723499" cy="2074863"/>
          </a:xfrm>
          <a:prstGeom prst="rect">
            <a:avLst/>
          </a:prstGeom>
          <a:solidFill>
            <a:schemeClr val="bg1">
              <a:lumMod val="95000"/>
            </a:schemeClr>
          </a:solidFill>
          <a:ln w="38100">
            <a:noFill/>
            <a:miter lim="800000"/>
          </a:ln>
        </p:spPr>
        <p:txBody>
          <a:bodyPr rtlCol="0"/>
          <a:lstStyle/>
          <a:p>
            <a:r>
              <a:rPr lang="en-US" dirty="0"/>
              <a:t>Click icon to add picture</a:t>
            </a:r>
          </a:p>
        </p:txBody>
      </p:sp>
      <p:sp>
        <p:nvSpPr>
          <p:cNvPr id="7" name="Content Placeholder 2"/>
          <p:cNvSpPr>
            <a:spLocks noGrp="1"/>
          </p:cNvSpPr>
          <p:nvPr>
            <p:ph type="body" idx="2"/>
          </p:nvPr>
        </p:nvSpPr>
        <p:spPr>
          <a:xfrm>
            <a:off x="762000" y="3810000"/>
            <a:ext cx="1847850" cy="523875"/>
          </a:xfrm>
          <a:prstGeom prst="rect">
            <a:avLst/>
          </a:prstGeom>
        </p:spPr>
        <p:txBody>
          <a:bodyPr vert="horz" rtlCol="0" anchor="t">
            <a:normAutofit/>
          </a:bodyPr>
          <a:lstStyle>
            <a:lvl1pPr marL="0" lvl="0" indent="0" algn="ctr">
              <a:lnSpc>
                <a:spcPct val="100000"/>
              </a:lnSpc>
              <a:buFont typeface="Arial" panose="020B0604020202020204"/>
              <a:buNone/>
              <a:defRPr lang="en-US" sz="1200" b="0" dirty="0">
                <a:solidFill>
                  <a:schemeClr val="tx1">
                    <a:lumMod val="85000"/>
                    <a:lumOff val="15000"/>
                  </a:schemeClr>
                </a:solidFill>
                <a:latin typeface="+mn-lt"/>
              </a:defRPr>
            </a:lvl1pPr>
            <a:lvl2pPr lvl="1">
              <a:lnSpc>
                <a:spcPct val="130000"/>
              </a:lnSpc>
              <a:defRPr lang="en-US" sz="1000" dirty="0">
                <a:solidFill>
                  <a:schemeClr val="bg1">
                    <a:lumMod val="65000"/>
                  </a:schemeClr>
                </a:solidFill>
              </a:defRPr>
            </a:lvl2pPr>
            <a:lvl3pPr lvl="2">
              <a:lnSpc>
                <a:spcPts val="1200"/>
              </a:lnSpc>
              <a:defRPr lang="en-US" sz="1050" i="1" dirty="0">
                <a:solidFill>
                  <a:schemeClr val="tx2">
                    <a:lumMod val="50000"/>
                    <a:lumOff val="50000"/>
                  </a:schemeClr>
                </a:solidFill>
              </a:defRPr>
            </a:lvl3pPr>
            <a:lvl4pPr lvl="3">
              <a:lnSpc>
                <a:spcPts val="1200"/>
              </a:lnSpc>
              <a:defRPr lang="en-US" sz="1050" i="0" dirty="0">
                <a:solidFill>
                  <a:schemeClr val="tx2">
                    <a:lumMod val="50000"/>
                    <a:lumOff val="50000"/>
                  </a:schemeClr>
                </a:solidFill>
              </a:defRPr>
            </a:lvl4pPr>
            <a:lvl5pPr lvl="4">
              <a:lnSpc>
                <a:spcPts val="1200"/>
              </a:lnSpc>
              <a:buFont typeface="Arial" panose="020B0604020202020204"/>
              <a:buChar char="»"/>
              <a:defRPr lang="en-US" sz="1050" i="1" dirty="0">
                <a:solidFill>
                  <a:schemeClr val="tx2">
                    <a:lumMod val="50000"/>
                    <a:lumOff val="50000"/>
                  </a:schemeClr>
                </a:solidFill>
              </a:defRPr>
            </a:lvl5pPr>
          </a:lstStyle>
          <a:p>
            <a:pPr lvl="0"/>
            <a:r>
              <a:rPr lang="en-US" dirty="0"/>
              <a:t>Click to edit Master text styles</a:t>
            </a:r>
          </a:p>
        </p:txBody>
      </p:sp>
      <p:sp>
        <p:nvSpPr>
          <p:cNvPr id="8" name="Picture Placeholder 2"/>
          <p:cNvSpPr>
            <a:spLocks noGrp="1"/>
          </p:cNvSpPr>
          <p:nvPr>
            <p:ph type="pic" idx="3"/>
          </p:nvPr>
        </p:nvSpPr>
        <p:spPr>
          <a:xfrm>
            <a:off x="2835275" y="1474787"/>
            <a:ext cx="3459670" cy="2074863"/>
          </a:xfrm>
          <a:prstGeom prst="rect">
            <a:avLst/>
          </a:prstGeom>
          <a:solidFill>
            <a:schemeClr val="bg1">
              <a:lumMod val="95000"/>
            </a:schemeClr>
          </a:solidFill>
          <a:ln w="38100">
            <a:noFill/>
            <a:miter lim="800000"/>
          </a:ln>
        </p:spPr>
        <p:txBody>
          <a:bodyPr rtlCol="0"/>
          <a:lstStyle/>
          <a:p>
            <a:r>
              <a:rPr lang="en-US" dirty="0"/>
              <a:t>Click icon to add picture</a:t>
            </a:r>
          </a:p>
        </p:txBody>
      </p:sp>
      <p:sp>
        <p:nvSpPr>
          <p:cNvPr id="9" name="Content Placeholder 2"/>
          <p:cNvSpPr>
            <a:spLocks noGrp="1"/>
          </p:cNvSpPr>
          <p:nvPr>
            <p:ph type="body" idx="4"/>
          </p:nvPr>
        </p:nvSpPr>
        <p:spPr>
          <a:xfrm>
            <a:off x="2777561" y="3810000"/>
            <a:ext cx="3577708" cy="523875"/>
          </a:xfrm>
          <a:prstGeom prst="rect">
            <a:avLst/>
          </a:prstGeom>
        </p:spPr>
        <p:txBody>
          <a:bodyPr vert="horz" rtlCol="0" anchor="t">
            <a:normAutofit/>
          </a:bodyPr>
          <a:lstStyle>
            <a:lvl1pPr marL="0" lvl="0" indent="0" algn="ctr">
              <a:lnSpc>
                <a:spcPct val="100000"/>
              </a:lnSpc>
              <a:buFont typeface="Arial" panose="020B0604020202020204"/>
              <a:buNone/>
              <a:defRPr lang="en-US" sz="1200" b="0" dirty="0">
                <a:solidFill>
                  <a:schemeClr val="tx1">
                    <a:lumMod val="85000"/>
                    <a:lumOff val="15000"/>
                  </a:schemeClr>
                </a:solidFill>
                <a:latin typeface="+mn-lt"/>
              </a:defRPr>
            </a:lvl1pPr>
            <a:lvl2pPr lvl="1">
              <a:lnSpc>
                <a:spcPct val="130000"/>
              </a:lnSpc>
              <a:defRPr lang="en-US" sz="1000" dirty="0">
                <a:solidFill>
                  <a:schemeClr val="bg1">
                    <a:lumMod val="65000"/>
                  </a:schemeClr>
                </a:solidFill>
              </a:defRPr>
            </a:lvl2pPr>
            <a:lvl3pPr lvl="2">
              <a:lnSpc>
                <a:spcPts val="1200"/>
              </a:lnSpc>
              <a:defRPr lang="en-US" sz="1050" i="1" dirty="0">
                <a:solidFill>
                  <a:schemeClr val="tx2">
                    <a:lumMod val="50000"/>
                    <a:lumOff val="50000"/>
                  </a:schemeClr>
                </a:solidFill>
              </a:defRPr>
            </a:lvl3pPr>
            <a:lvl4pPr lvl="3">
              <a:lnSpc>
                <a:spcPts val="1200"/>
              </a:lnSpc>
              <a:defRPr lang="en-US" sz="1050" i="0" dirty="0">
                <a:solidFill>
                  <a:schemeClr val="tx2">
                    <a:lumMod val="50000"/>
                    <a:lumOff val="50000"/>
                  </a:schemeClr>
                </a:solidFill>
              </a:defRPr>
            </a:lvl4pPr>
            <a:lvl5pPr lvl="4">
              <a:lnSpc>
                <a:spcPts val="1200"/>
              </a:lnSpc>
              <a:buFont typeface="Arial" panose="020B0604020202020204"/>
              <a:buChar char="»"/>
              <a:defRPr lang="en-US" sz="1050" i="1" dirty="0">
                <a:solidFill>
                  <a:schemeClr val="tx2">
                    <a:lumMod val="50000"/>
                    <a:lumOff val="50000"/>
                  </a:schemeClr>
                </a:solidFill>
              </a:defRPr>
            </a:lvl5pPr>
          </a:lstStyle>
          <a:p>
            <a:pPr lvl="0"/>
            <a:r>
              <a:rPr lang="en-US" dirty="0"/>
              <a:t>Click to edit Master text styles</a:t>
            </a:r>
          </a:p>
        </p:txBody>
      </p:sp>
      <p:sp>
        <p:nvSpPr>
          <p:cNvPr id="10" name="Picture Placeholder 2"/>
          <p:cNvSpPr>
            <a:spLocks noGrp="1"/>
          </p:cNvSpPr>
          <p:nvPr>
            <p:ph type="pic" idx="5"/>
          </p:nvPr>
        </p:nvSpPr>
        <p:spPr>
          <a:xfrm>
            <a:off x="6581774" y="1474787"/>
            <a:ext cx="1724025" cy="2074863"/>
          </a:xfrm>
          <a:prstGeom prst="rect">
            <a:avLst/>
          </a:prstGeom>
          <a:solidFill>
            <a:schemeClr val="bg1">
              <a:lumMod val="95000"/>
            </a:schemeClr>
          </a:solidFill>
          <a:ln w="38100">
            <a:noFill/>
            <a:miter lim="800000"/>
          </a:ln>
        </p:spPr>
        <p:txBody>
          <a:bodyPr rtlCol="0"/>
          <a:lstStyle/>
          <a:p>
            <a:r>
              <a:rPr lang="en-US" dirty="0"/>
              <a:t>Click icon to add picture</a:t>
            </a:r>
          </a:p>
        </p:txBody>
      </p:sp>
      <p:sp>
        <p:nvSpPr>
          <p:cNvPr id="11" name="Content Placeholder 2"/>
          <p:cNvSpPr>
            <a:spLocks noGrp="1"/>
          </p:cNvSpPr>
          <p:nvPr>
            <p:ph type="body" idx="6"/>
          </p:nvPr>
        </p:nvSpPr>
        <p:spPr>
          <a:xfrm>
            <a:off x="6496050" y="3810000"/>
            <a:ext cx="1882775" cy="523875"/>
          </a:xfrm>
          <a:prstGeom prst="rect">
            <a:avLst/>
          </a:prstGeom>
        </p:spPr>
        <p:txBody>
          <a:bodyPr vert="horz" rtlCol="0" anchor="t">
            <a:normAutofit/>
          </a:bodyPr>
          <a:lstStyle>
            <a:lvl1pPr marL="0" lvl="0" indent="0" algn="ctr">
              <a:lnSpc>
                <a:spcPct val="100000"/>
              </a:lnSpc>
              <a:buFont typeface="Arial" panose="020B0604020202020204"/>
              <a:buNone/>
              <a:defRPr lang="en-US" sz="1200" b="0" dirty="0">
                <a:solidFill>
                  <a:schemeClr val="tx1">
                    <a:lumMod val="85000"/>
                    <a:lumOff val="15000"/>
                  </a:schemeClr>
                </a:solidFill>
                <a:latin typeface="+mn-lt"/>
              </a:defRPr>
            </a:lvl1pPr>
            <a:lvl2pPr lvl="1">
              <a:lnSpc>
                <a:spcPct val="130000"/>
              </a:lnSpc>
              <a:defRPr lang="en-US" sz="1000" dirty="0">
                <a:solidFill>
                  <a:schemeClr val="bg1">
                    <a:lumMod val="65000"/>
                  </a:schemeClr>
                </a:solidFill>
              </a:defRPr>
            </a:lvl2pPr>
            <a:lvl3pPr lvl="2">
              <a:lnSpc>
                <a:spcPts val="1200"/>
              </a:lnSpc>
              <a:defRPr lang="en-US" sz="1050" i="1" dirty="0">
                <a:solidFill>
                  <a:schemeClr val="tx2">
                    <a:lumMod val="50000"/>
                    <a:lumOff val="50000"/>
                  </a:schemeClr>
                </a:solidFill>
              </a:defRPr>
            </a:lvl3pPr>
            <a:lvl4pPr lvl="3">
              <a:lnSpc>
                <a:spcPts val="1200"/>
              </a:lnSpc>
              <a:defRPr lang="en-US" sz="1050" i="0" dirty="0">
                <a:solidFill>
                  <a:schemeClr val="tx2">
                    <a:lumMod val="50000"/>
                    <a:lumOff val="50000"/>
                  </a:schemeClr>
                </a:solidFill>
              </a:defRPr>
            </a:lvl4pPr>
            <a:lvl5pPr lvl="4">
              <a:lnSpc>
                <a:spcPts val="1200"/>
              </a:lnSpc>
              <a:buFont typeface="Arial" panose="020B0604020202020204"/>
              <a:buChar char="»"/>
              <a:defRPr lang="en-US" sz="1050" i="1" dirty="0">
                <a:solidFill>
                  <a:schemeClr val="tx2">
                    <a:lumMod val="50000"/>
                    <a:lumOff val="50000"/>
                  </a:schemeClr>
                </a:solidFill>
              </a:defRPr>
            </a:lvl5pPr>
          </a:lstStyle>
          <a:p>
            <a:pPr lvl="0"/>
            <a:r>
              <a:rPr lang="en-US" dirty="0"/>
              <a:t>Click to edit Master text styles</a:t>
            </a:r>
          </a:p>
        </p:txBody>
      </p:sp>
      <p:sp>
        <p:nvSpPr>
          <p:cNvPr id="12" name="Slide Number Placeholder 4"/>
          <p:cNvSpPr>
            <a:spLocks noGrp="1"/>
          </p:cNvSpPr>
          <p:nvPr>
            <p:ph type="sldNum" sz="quarter" idx="12"/>
          </p:nvPr>
        </p:nvSpPr>
        <p:spPr>
          <a:xfrm>
            <a:off x="7767815" y="4695033"/>
            <a:ext cx="613018" cy="285750"/>
          </a:xfrm>
          <a:prstGeom prst="rect">
            <a:avLst/>
          </a:prstGeom>
        </p:spPr>
        <p:txBody>
          <a:bodyPr rtlCol="0"/>
          <a:lstStyle/>
          <a:p>
            <a:r>
              <a:rPr lang="en-US" dirty="0"/>
              <a:t>&lt;#&gt;</a:t>
            </a:r>
          </a:p>
        </p:txBody>
      </p:sp>
      <p:sp>
        <p:nvSpPr>
          <p:cNvPr id="13" name="Footer Placeholder 3"/>
          <p:cNvSpPr>
            <a:spLocks noGrp="1"/>
          </p:cNvSpPr>
          <p:nvPr>
            <p:ph type="ftr" sz="quarter" idx="11"/>
          </p:nvPr>
        </p:nvSpPr>
        <p:spPr>
          <a:xfrm>
            <a:off x="2495550" y="4686300"/>
            <a:ext cx="5181600" cy="285750"/>
          </a:xfrm>
          <a:prstGeom prst="rect">
            <a:avLst/>
          </a:prstGeom>
        </p:spPr>
        <p:txBody>
          <a:bodyPr rtlCol="0"/>
          <a:lstStyle/>
          <a:p>
            <a:r>
              <a:rPr lang="en-US" dirty="0"/>
              <a:t>Footer</a:t>
            </a:r>
          </a:p>
        </p:txBody>
      </p:sp>
      <p:sp>
        <p:nvSpPr>
          <p:cNvPr id="14" name="Date Placeholder 1"/>
          <p:cNvSpPr>
            <a:spLocks noGrp="1"/>
          </p:cNvSpPr>
          <p:nvPr>
            <p:ph type="dt" sz="half" idx="10"/>
          </p:nvPr>
        </p:nvSpPr>
        <p:spPr>
          <a:xfrm>
            <a:off x="762000" y="4695033"/>
            <a:ext cx="1639570" cy="285750"/>
          </a:xfrm>
          <a:prstGeom prst="rect">
            <a:avLst/>
          </a:prstGeom>
        </p:spPr>
        <p:txBody>
          <a:bodyPr rtlCol="0"/>
          <a:lstStyle/>
          <a:p>
            <a:r>
              <a:rPr lang="en-US" dirty="0"/>
              <a:t>Date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Images">
    <p:spTree>
      <p:nvGrpSpPr>
        <p:cNvPr id="1" name=""/>
        <p:cNvGrpSpPr/>
        <p:nvPr/>
      </p:nvGrpSpPr>
      <p:grpSpPr>
        <a:xfrm>
          <a:off x="0" y="0"/>
          <a:ext cx="0" cy="0"/>
          <a:chOff x="0" y="0"/>
          <a:chExt cx="0" cy="0"/>
        </a:xfrm>
      </p:grpSpPr>
      <p:sp>
        <p:nvSpPr>
          <p:cNvPr id="2" name="Title 1"/>
          <p:cNvSpPr>
            <a:spLocks noGrp="1"/>
          </p:cNvSpPr>
          <p:nvPr>
            <p:ph type="title"/>
          </p:nvPr>
        </p:nvSpPr>
        <p:spPr>
          <a:xfrm>
            <a:off x="762000" y="349045"/>
            <a:ext cx="7620000" cy="857250"/>
          </a:xfrm>
          <a:prstGeom prst="rect">
            <a:avLst/>
          </a:prstGeom>
        </p:spPr>
        <p:txBody>
          <a:bodyPr rtlCol="0"/>
          <a:lstStyle>
            <a:lvl1pPr lvl="0"/>
          </a:lstStyle>
          <a:p>
            <a:r>
              <a:rPr lang="en-US" dirty="0"/>
              <a:t>Click to edit Master title style</a:t>
            </a:r>
          </a:p>
        </p:txBody>
      </p:sp>
      <p:sp>
        <p:nvSpPr>
          <p:cNvPr id="3" name="Picture Placeholder 2"/>
          <p:cNvSpPr>
            <a:spLocks noGrp="1"/>
          </p:cNvSpPr>
          <p:nvPr>
            <p:ph type="pic" idx="1"/>
          </p:nvPr>
        </p:nvSpPr>
        <p:spPr>
          <a:xfrm>
            <a:off x="304800" y="1733550"/>
            <a:ext cx="2095500" cy="2190750"/>
          </a:xfrm>
          <a:prstGeom prst="rect">
            <a:avLst/>
          </a:prstGeom>
          <a:solidFill>
            <a:schemeClr val="bg1">
              <a:lumMod val="95000"/>
            </a:schemeClr>
          </a:solidFill>
          <a:ln w="38100">
            <a:noFill/>
            <a:miter lim="800000"/>
          </a:ln>
        </p:spPr>
        <p:txBody>
          <a:bodyPr rtlCol="0"/>
          <a:lstStyle/>
          <a:p>
            <a:r>
              <a:rPr lang="en-US" dirty="0"/>
              <a:t>Click icon to add picture</a:t>
            </a:r>
          </a:p>
        </p:txBody>
      </p:sp>
      <p:sp>
        <p:nvSpPr>
          <p:cNvPr id="4" name="Picture Placeholder 2"/>
          <p:cNvSpPr>
            <a:spLocks noGrp="1"/>
          </p:cNvSpPr>
          <p:nvPr>
            <p:ph type="pic" idx="2"/>
          </p:nvPr>
        </p:nvSpPr>
        <p:spPr>
          <a:xfrm>
            <a:off x="2470150" y="1733550"/>
            <a:ext cx="2095500" cy="2190750"/>
          </a:xfrm>
          <a:prstGeom prst="rect">
            <a:avLst/>
          </a:prstGeom>
          <a:solidFill>
            <a:schemeClr val="bg1">
              <a:lumMod val="95000"/>
            </a:schemeClr>
          </a:solidFill>
          <a:ln w="38100">
            <a:noFill/>
            <a:miter lim="800000"/>
          </a:ln>
        </p:spPr>
        <p:txBody>
          <a:bodyPr rtlCol="0"/>
          <a:lstStyle/>
          <a:p>
            <a:r>
              <a:rPr lang="en-US" dirty="0"/>
              <a:t>Click icon to add picture</a:t>
            </a:r>
          </a:p>
        </p:txBody>
      </p:sp>
      <p:sp>
        <p:nvSpPr>
          <p:cNvPr id="5" name="Picture Placeholder 2"/>
          <p:cNvSpPr>
            <a:spLocks noGrp="1"/>
          </p:cNvSpPr>
          <p:nvPr>
            <p:ph type="pic" idx="3"/>
          </p:nvPr>
        </p:nvSpPr>
        <p:spPr>
          <a:xfrm>
            <a:off x="4635500" y="1733550"/>
            <a:ext cx="2095500" cy="2190750"/>
          </a:xfrm>
          <a:prstGeom prst="rect">
            <a:avLst/>
          </a:prstGeom>
          <a:solidFill>
            <a:schemeClr val="bg1">
              <a:lumMod val="95000"/>
            </a:schemeClr>
          </a:solidFill>
          <a:ln w="38100">
            <a:noFill/>
            <a:miter lim="800000"/>
          </a:ln>
        </p:spPr>
        <p:txBody>
          <a:bodyPr rtlCol="0"/>
          <a:lstStyle/>
          <a:p>
            <a:r>
              <a:rPr lang="en-US" dirty="0"/>
              <a:t>Click icon to add picture</a:t>
            </a:r>
          </a:p>
        </p:txBody>
      </p:sp>
      <p:sp>
        <p:nvSpPr>
          <p:cNvPr id="6" name="Picture Placeholder 2"/>
          <p:cNvSpPr>
            <a:spLocks noGrp="1"/>
          </p:cNvSpPr>
          <p:nvPr>
            <p:ph type="pic" idx="4"/>
          </p:nvPr>
        </p:nvSpPr>
        <p:spPr>
          <a:xfrm>
            <a:off x="6800850" y="1733550"/>
            <a:ext cx="2095500" cy="2190750"/>
          </a:xfrm>
          <a:prstGeom prst="rect">
            <a:avLst/>
          </a:prstGeom>
          <a:solidFill>
            <a:schemeClr val="bg1">
              <a:lumMod val="95000"/>
            </a:schemeClr>
          </a:solidFill>
          <a:ln w="38100">
            <a:noFill/>
            <a:miter lim="800000"/>
          </a:ln>
        </p:spPr>
        <p:txBody>
          <a:bodyPr rtlCol="0"/>
          <a:lstStyle/>
          <a:p>
            <a:r>
              <a:rPr lang="en-US" dirty="0"/>
              <a:t>Click icon to add picture</a:t>
            </a:r>
          </a:p>
        </p:txBody>
      </p:sp>
      <p:sp>
        <p:nvSpPr>
          <p:cNvPr id="7" name="Slide Number Placeholder 4"/>
          <p:cNvSpPr>
            <a:spLocks noGrp="1"/>
          </p:cNvSpPr>
          <p:nvPr>
            <p:ph type="sldNum" sz="quarter" idx="12"/>
          </p:nvPr>
        </p:nvSpPr>
        <p:spPr>
          <a:xfrm>
            <a:off x="7767815" y="4695033"/>
            <a:ext cx="613018" cy="285750"/>
          </a:xfrm>
          <a:prstGeom prst="rect">
            <a:avLst/>
          </a:prstGeom>
        </p:spPr>
        <p:txBody>
          <a:bodyPr rtlCol="0"/>
          <a:lstStyle/>
          <a:p>
            <a:r>
              <a:rPr lang="en-US" dirty="0"/>
              <a:t>&lt;#&gt;</a:t>
            </a:r>
          </a:p>
        </p:txBody>
      </p:sp>
      <p:sp>
        <p:nvSpPr>
          <p:cNvPr id="8" name="Footer Placeholder 3"/>
          <p:cNvSpPr>
            <a:spLocks noGrp="1"/>
          </p:cNvSpPr>
          <p:nvPr>
            <p:ph type="ftr" sz="quarter" idx="11"/>
          </p:nvPr>
        </p:nvSpPr>
        <p:spPr>
          <a:xfrm>
            <a:off x="2495550" y="4686300"/>
            <a:ext cx="5181600" cy="285750"/>
          </a:xfrm>
          <a:prstGeom prst="rect">
            <a:avLst/>
          </a:prstGeom>
        </p:spPr>
        <p:txBody>
          <a:bodyPr rtlCol="0"/>
          <a:lstStyle/>
          <a:p>
            <a:r>
              <a:rPr lang="en-US" dirty="0"/>
              <a:t>Footer</a:t>
            </a:r>
          </a:p>
        </p:txBody>
      </p:sp>
      <p:sp>
        <p:nvSpPr>
          <p:cNvPr id="9" name="Date Placeholder 1"/>
          <p:cNvSpPr>
            <a:spLocks noGrp="1"/>
          </p:cNvSpPr>
          <p:nvPr>
            <p:ph type="dt" sz="half" idx="10"/>
          </p:nvPr>
        </p:nvSpPr>
        <p:spPr>
          <a:xfrm>
            <a:off x="762000" y="4695033"/>
            <a:ext cx="1639570" cy="285750"/>
          </a:xfrm>
          <a:prstGeom prst="rect">
            <a:avLst/>
          </a:prstGeom>
        </p:spPr>
        <p:txBody>
          <a:bodyPr rtlCol="0"/>
          <a:lstStyle/>
          <a:p>
            <a:r>
              <a:rPr lang="en-US" dirty="0"/>
              <a:t>Date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70"/>
          <p:cNvSpPr txBox="1">
            <a:spLocks noGrp="1"/>
          </p:cNvSpPr>
          <p:nvPr>
            <p:ph type="dt" idx="10"/>
          </p:nvPr>
        </p:nvSpPr>
        <p:spPr>
          <a:xfrm>
            <a:off x="457201" y="4686303"/>
            <a:ext cx="2286000" cy="342900"/>
          </a:xfrm>
          <a:prstGeom prst="rect">
            <a:avLst/>
          </a:prstGeom>
          <a:noFill/>
          <a:ln>
            <a:noFill/>
          </a:ln>
        </p:spPr>
        <p:txBody>
          <a:bodyPr spcFirstLastPara="1" wrap="square" lIns="75307" tIns="37643" rIns="75307" bIns="37643"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70"/>
          <p:cNvSpPr txBox="1">
            <a:spLocks noGrp="1"/>
          </p:cNvSpPr>
          <p:nvPr>
            <p:ph type="ftr" idx="11"/>
          </p:nvPr>
        </p:nvSpPr>
        <p:spPr>
          <a:xfrm>
            <a:off x="2819402" y="4686303"/>
            <a:ext cx="3505199" cy="342900"/>
          </a:xfrm>
          <a:prstGeom prst="rect">
            <a:avLst/>
          </a:prstGeom>
          <a:noFill/>
          <a:ln>
            <a:noFill/>
          </a:ln>
        </p:spPr>
        <p:txBody>
          <a:bodyPr spcFirstLastPara="1" wrap="square" lIns="75307" tIns="37643" rIns="75307" bIns="37643" anchor="t" anchorCtr="0">
            <a:noAutofit/>
          </a:bodyPr>
          <a:lstStyle>
            <a:lvl1pPr lvl="0" algn="l">
              <a:lnSpc>
                <a:spcPct val="100000"/>
              </a:lnSpc>
              <a:spcBef>
                <a:spcPts val="0"/>
              </a:spcBef>
              <a:spcAft>
                <a:spcPts val="0"/>
              </a:spcAft>
              <a:buSzPts val="1400"/>
              <a:buNone/>
              <a:defRPr sz="11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70"/>
          <p:cNvSpPr txBox="1">
            <a:spLocks noGrp="1"/>
          </p:cNvSpPr>
          <p:nvPr>
            <p:ph type="sldNum" idx="12"/>
          </p:nvPr>
        </p:nvSpPr>
        <p:spPr>
          <a:xfrm>
            <a:off x="6781801" y="4686303"/>
            <a:ext cx="1905000" cy="342900"/>
          </a:xfrm>
          <a:prstGeom prst="rect">
            <a:avLst/>
          </a:prstGeom>
          <a:noFill/>
          <a:ln>
            <a:noFill/>
          </a:ln>
        </p:spPr>
        <p:txBody>
          <a:bodyPr spcFirstLastPara="1" wrap="square" lIns="75307" tIns="37643" rIns="75307" bIns="37643" anchor="t" anchorCtr="0">
            <a:noAutofit/>
          </a:bodyPr>
          <a:lstStyle>
            <a:lvl1pPr marL="0" marR="0" lvl="0"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0" marR="0" lvl="1"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0" marR="0" lvl="2"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0" marR="0" lvl="3"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0" marR="0" lvl="4"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0" marR="0" lvl="5"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0" marR="0" lvl="6"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0" marR="0" lvl="7"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0" marR="0" lvl="8" indent="0" algn="r">
              <a:lnSpc>
                <a:spcPct val="100000"/>
              </a:lnSpc>
              <a:spcBef>
                <a:spcPts val="0"/>
              </a:spcBef>
              <a:spcAft>
                <a:spcPts val="0"/>
              </a:spcAft>
              <a:buClr>
                <a:schemeClr val="dk1"/>
              </a:buClr>
              <a:buSzPts val="1800"/>
              <a:buFont typeface="Arial" panose="020B0604020202020204"/>
              <a:buNone/>
              <a:defRPr sz="1500" b="1"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a:fld id="{00000000-1234-1234-1234-12341234123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Rectangle 12"/>
          <p:cNvSpPr/>
          <p:nvPr userDrawn="1"/>
        </p:nvSpPr>
        <p:spPr>
          <a:xfrm>
            <a:off x="0" y="4855061"/>
            <a:ext cx="9144000" cy="27432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lIns="68031" tIns="34016" rIns="68031" bIns="34016" rtlCol="0" anchor="ctr"/>
          <a:lstStyle/>
          <a:p>
            <a:pPr algn="ctr"/>
            <a:endParaRPr lang="en-US"/>
          </a:p>
        </p:txBody>
      </p:sp>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52400" y="67945"/>
            <a:ext cx="2385695" cy="689610"/>
          </a:xfrm>
          <a:prstGeom prst="rect">
            <a:avLst/>
          </a:prstGeom>
        </p:spPr>
      </p:pic>
      <p:grpSp>
        <p:nvGrpSpPr>
          <p:cNvPr id="6" name="Group 5"/>
          <p:cNvGrpSpPr/>
          <p:nvPr userDrawn="1"/>
        </p:nvGrpSpPr>
        <p:grpSpPr>
          <a:xfrm>
            <a:off x="5518150" y="133350"/>
            <a:ext cx="3392170" cy="567838"/>
            <a:chOff x="3741094" y="20239"/>
            <a:chExt cx="3872288" cy="930275"/>
          </a:xfrm>
        </p:grpSpPr>
        <p:pic>
          <p:nvPicPr>
            <p:cNvPr id="3" name="Picture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19700" y="20239"/>
              <a:ext cx="1090295" cy="930275"/>
            </a:xfrm>
            <a:prstGeom prst="rect">
              <a:avLst/>
            </a:prstGeom>
          </p:spPr>
        </p:pic>
        <p:pic>
          <p:nvPicPr>
            <p:cNvPr id="4" name="Picture 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41094" y="164979"/>
              <a:ext cx="1254125" cy="730885"/>
            </a:xfrm>
            <a:prstGeom prst="rect">
              <a:avLst/>
            </a:prstGeom>
          </p:spPr>
        </p:pic>
        <p:pic>
          <p:nvPicPr>
            <p:cNvPr id="5" name="Picture 4" descr="1ede91db-459c-4bfc-bb77-78a835bec6c7"/>
            <p:cNvPicPr>
              <a:picLocks noChangeAspect="1"/>
            </p:cNvPicPr>
            <p:nvPr/>
          </p:nvPicPr>
          <p:blipFill>
            <a:blip r:embed="rId10"/>
            <a:stretch>
              <a:fillRect/>
            </a:stretch>
          </p:blipFill>
          <p:spPr>
            <a:xfrm>
              <a:off x="6437362" y="84131"/>
              <a:ext cx="1176020" cy="86614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ftr="0" dt="0"/>
  <p:txStyles>
    <p:titleStyle>
      <a:lvl1pPr algn="ctr" defTabSz="680085" rtl="0" eaLnBrk="1" latinLnBrk="0" hangingPunct="1">
        <a:spcBef>
          <a:spcPct val="0"/>
        </a:spcBef>
        <a:buNone/>
        <a:defRPr sz="3300" kern="1200">
          <a:solidFill>
            <a:schemeClr val="tx1"/>
          </a:solidFill>
          <a:latin typeface="+mj-lt"/>
          <a:ea typeface="+mj-ea"/>
          <a:cs typeface="+mj-cs"/>
        </a:defRPr>
      </a:lvl1pPr>
    </p:titleStyle>
    <p:bodyStyle>
      <a:lvl1pPr marL="255270" indent="-255270" algn="l" defTabSz="68008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2450" indent="-212725" algn="l" defTabSz="68008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0265" indent="-170180" algn="l" defTabSz="68008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190625" indent="-170180" algn="l" defTabSz="68008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30985" indent="-170180" algn="l" defTabSz="68008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70710" indent="-170180" algn="l" defTabSz="68008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11070" indent="-170180" algn="l" defTabSz="68008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51430" indent="-170180" algn="l" defTabSz="68008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891155" indent="-170180" algn="l" defTabSz="680085"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0085" rtl="0" eaLnBrk="1" latinLnBrk="0" hangingPunct="1">
        <a:defRPr sz="1300" kern="1200">
          <a:solidFill>
            <a:schemeClr val="tx1"/>
          </a:solidFill>
          <a:latin typeface="+mn-lt"/>
          <a:ea typeface="+mn-ea"/>
          <a:cs typeface="+mn-cs"/>
        </a:defRPr>
      </a:lvl1pPr>
      <a:lvl2pPr marL="340360" algn="l" defTabSz="680085" rtl="0" eaLnBrk="1" latinLnBrk="0" hangingPunct="1">
        <a:defRPr sz="1300" kern="1200">
          <a:solidFill>
            <a:schemeClr val="tx1"/>
          </a:solidFill>
          <a:latin typeface="+mn-lt"/>
          <a:ea typeface="+mn-ea"/>
          <a:cs typeface="+mn-cs"/>
        </a:defRPr>
      </a:lvl2pPr>
      <a:lvl3pPr marL="680085" algn="l" defTabSz="680085" rtl="0" eaLnBrk="1" latinLnBrk="0" hangingPunct="1">
        <a:defRPr sz="1300" kern="1200">
          <a:solidFill>
            <a:schemeClr val="tx1"/>
          </a:solidFill>
          <a:latin typeface="+mn-lt"/>
          <a:ea typeface="+mn-ea"/>
          <a:cs typeface="+mn-cs"/>
        </a:defRPr>
      </a:lvl3pPr>
      <a:lvl4pPr marL="1020445" algn="l" defTabSz="680085" rtl="0" eaLnBrk="1" latinLnBrk="0" hangingPunct="1">
        <a:defRPr sz="1300" kern="1200">
          <a:solidFill>
            <a:schemeClr val="tx1"/>
          </a:solidFill>
          <a:latin typeface="+mn-lt"/>
          <a:ea typeface="+mn-ea"/>
          <a:cs typeface="+mn-cs"/>
        </a:defRPr>
      </a:lvl4pPr>
      <a:lvl5pPr marL="1360805" algn="l" defTabSz="680085" rtl="0" eaLnBrk="1" latinLnBrk="0" hangingPunct="1">
        <a:defRPr sz="1300" kern="1200">
          <a:solidFill>
            <a:schemeClr val="tx1"/>
          </a:solidFill>
          <a:latin typeface="+mn-lt"/>
          <a:ea typeface="+mn-ea"/>
          <a:cs typeface="+mn-cs"/>
        </a:defRPr>
      </a:lvl5pPr>
      <a:lvl6pPr marL="1700530" algn="l" defTabSz="680085" rtl="0" eaLnBrk="1" latinLnBrk="0" hangingPunct="1">
        <a:defRPr sz="1300" kern="1200">
          <a:solidFill>
            <a:schemeClr val="tx1"/>
          </a:solidFill>
          <a:latin typeface="+mn-lt"/>
          <a:ea typeface="+mn-ea"/>
          <a:cs typeface="+mn-cs"/>
        </a:defRPr>
      </a:lvl6pPr>
      <a:lvl7pPr marL="2040890" algn="l" defTabSz="680085" rtl="0" eaLnBrk="1" latinLnBrk="0" hangingPunct="1">
        <a:defRPr sz="1300" kern="1200">
          <a:solidFill>
            <a:schemeClr val="tx1"/>
          </a:solidFill>
          <a:latin typeface="+mn-lt"/>
          <a:ea typeface="+mn-ea"/>
          <a:cs typeface="+mn-cs"/>
        </a:defRPr>
      </a:lvl7pPr>
      <a:lvl8pPr marL="2381250" algn="l" defTabSz="680085" rtl="0" eaLnBrk="1" latinLnBrk="0" hangingPunct="1">
        <a:defRPr sz="1300" kern="1200">
          <a:solidFill>
            <a:schemeClr val="tx1"/>
          </a:solidFill>
          <a:latin typeface="+mn-lt"/>
          <a:ea typeface="+mn-ea"/>
          <a:cs typeface="+mn-cs"/>
        </a:defRPr>
      </a:lvl8pPr>
      <a:lvl9pPr marL="2720975" algn="l" defTabSz="680085"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Layout" Target="../slideLayouts/slideLayout2.xml"/><Relationship Id="rId4"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6.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2.xml"/><Relationship Id="rId5" Type="http://schemas.openxmlformats.org/officeDocument/2006/relationships/tags" Target="../tags/tag22.xml"/><Relationship Id="rId4" Type="http://schemas.openxmlformats.org/officeDocument/2006/relationships/tags" Target="../tags/tag2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3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s>
</file>

<file path=ppt/slides/_rels/slide70.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4"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8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0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735800" y="1007402"/>
            <a:ext cx="5307187" cy="351721"/>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2000" b="1" dirty="0">
                <a:latin typeface="Times New Roman" panose="02020603050405020304"/>
              </a:rPr>
              <a:t>DATA STRUCTURES AND APPLICATIONS</a:t>
            </a:r>
          </a:p>
        </p:txBody>
      </p:sp>
      <p:sp>
        <p:nvSpPr>
          <p:cNvPr id="3" name="TextBox 2"/>
          <p:cNvSpPr txBox="1"/>
          <p:nvPr>
            <p:custDataLst>
              <p:tags r:id="rId2"/>
            </p:custDataLst>
          </p:nvPr>
        </p:nvSpPr>
        <p:spPr>
          <a:xfrm>
            <a:off x="3735800" y="1724025"/>
            <a:ext cx="2160689" cy="354584"/>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IN" sz="1600" b="1"/>
              <a:t>1BCS305</a:t>
            </a:r>
            <a:endParaRPr lang="en-US" sz="1600" b="1" dirty="0"/>
          </a:p>
        </p:txBody>
      </p:sp>
      <p:sp>
        <p:nvSpPr>
          <p:cNvPr id="4" name="TextBox 3"/>
          <p:cNvSpPr txBox="1"/>
          <p:nvPr/>
        </p:nvSpPr>
        <p:spPr>
          <a:xfrm>
            <a:off x="342900" y="1058391"/>
            <a:ext cx="2181225" cy="342401"/>
          </a:xfrm>
          <a:prstGeom prst="homePlate">
            <a:avLst/>
          </a:prstGeom>
          <a:solidFill>
            <a:schemeClr val="accent1"/>
          </a:solidFill>
        </p:spPr>
        <p:txBody>
          <a:bodyPr vert="horz" lIns="95250" tIns="47625" rIns="95250" bIns="47625" rtlCol="0" anchor="ctr">
            <a:spAutoFit/>
          </a:bodyPr>
          <a:lstStyle/>
          <a:p>
            <a:pPr algn="ctr">
              <a:defRPr lang="en-US" sz="1400" dirty="0"/>
            </a:pPr>
            <a:r>
              <a:rPr lang="en-US" sz="1600" dirty="0">
                <a:solidFill>
                  <a:schemeClr val="bg1"/>
                </a:solidFill>
              </a:rPr>
              <a:t>Course Name</a:t>
            </a:r>
          </a:p>
        </p:txBody>
      </p:sp>
      <p:sp>
        <p:nvSpPr>
          <p:cNvPr id="5" name="TextBox 4"/>
          <p:cNvSpPr txBox="1"/>
          <p:nvPr/>
        </p:nvSpPr>
        <p:spPr>
          <a:xfrm>
            <a:off x="342900" y="1754726"/>
            <a:ext cx="2181225" cy="342401"/>
          </a:xfrm>
          <a:prstGeom prst="homePlate">
            <a:avLst/>
          </a:prstGeom>
          <a:solidFill>
            <a:schemeClr val="accent1"/>
          </a:solidFill>
        </p:spPr>
        <p:txBody>
          <a:bodyPr vert="horz" lIns="95250" tIns="47625" rIns="95250" bIns="47625" rtlCol="0" anchor="ctr">
            <a:spAutoFit/>
          </a:bodyPr>
          <a:lstStyle/>
          <a:p>
            <a:pPr algn="ctr">
              <a:defRPr lang="en-US" sz="1400" dirty="0"/>
            </a:pPr>
            <a:r>
              <a:rPr lang="en-US" sz="1600" dirty="0">
                <a:solidFill>
                  <a:schemeClr val="bg1"/>
                </a:solidFill>
              </a:rPr>
              <a:t>Course Code</a:t>
            </a:r>
          </a:p>
        </p:txBody>
      </p:sp>
      <p:sp>
        <p:nvSpPr>
          <p:cNvPr id="6" name="TextBox 5"/>
          <p:cNvSpPr txBox="1"/>
          <p:nvPr/>
        </p:nvSpPr>
        <p:spPr>
          <a:xfrm>
            <a:off x="342900" y="2449546"/>
            <a:ext cx="2181225" cy="342401"/>
          </a:xfrm>
          <a:prstGeom prst="homePlate">
            <a:avLst/>
          </a:prstGeom>
          <a:solidFill>
            <a:schemeClr val="accent1"/>
          </a:solidFill>
        </p:spPr>
        <p:txBody>
          <a:bodyPr vert="horz" lIns="95250" tIns="47625" rIns="95250" bIns="47625" rtlCol="0" anchor="ctr">
            <a:spAutoFit/>
          </a:bodyPr>
          <a:lstStyle/>
          <a:p>
            <a:pPr algn="ctr">
              <a:defRPr lang="en-US" sz="1400" dirty="0"/>
            </a:pPr>
            <a:r>
              <a:rPr lang="en-US" sz="1600" dirty="0">
                <a:solidFill>
                  <a:schemeClr val="bg1"/>
                </a:solidFill>
              </a:rPr>
              <a:t>Contact Hours</a:t>
            </a:r>
          </a:p>
        </p:txBody>
      </p:sp>
      <p:sp>
        <p:nvSpPr>
          <p:cNvPr id="7" name="TextBox 6"/>
          <p:cNvSpPr txBox="1"/>
          <p:nvPr>
            <p:custDataLst>
              <p:tags r:id="rId3"/>
            </p:custDataLst>
          </p:nvPr>
        </p:nvSpPr>
        <p:spPr>
          <a:xfrm>
            <a:off x="3735800" y="2447925"/>
            <a:ext cx="2160689" cy="354584"/>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1600" b="1" dirty="0"/>
              <a:t>50 </a:t>
            </a:r>
          </a:p>
        </p:txBody>
      </p:sp>
      <p:sp>
        <p:nvSpPr>
          <p:cNvPr id="8" name="TextBox 7"/>
          <p:cNvSpPr txBox="1"/>
          <p:nvPr/>
        </p:nvSpPr>
        <p:spPr>
          <a:xfrm>
            <a:off x="342900" y="3145376"/>
            <a:ext cx="2181225" cy="342401"/>
          </a:xfrm>
          <a:prstGeom prst="homePlate">
            <a:avLst/>
          </a:prstGeom>
          <a:solidFill>
            <a:schemeClr val="accent1"/>
          </a:solidFill>
        </p:spPr>
        <p:txBody>
          <a:bodyPr vert="horz" lIns="95250" tIns="47625" rIns="95250" bIns="47625" rtlCol="0" anchor="ctr">
            <a:spAutoFit/>
          </a:bodyPr>
          <a:lstStyle/>
          <a:p>
            <a:pPr algn="ctr">
              <a:defRPr lang="en-US" sz="1400" dirty="0"/>
            </a:pPr>
            <a:r>
              <a:rPr lang="en-US" sz="1600" dirty="0" err="1">
                <a:solidFill>
                  <a:schemeClr val="bg1"/>
                </a:solidFill>
              </a:rPr>
              <a:t>CIE</a:t>
            </a:r>
            <a:r>
              <a:rPr lang="en-US" sz="1600" dirty="0">
                <a:solidFill>
                  <a:schemeClr val="bg1"/>
                </a:solidFill>
              </a:rPr>
              <a:t> Marks</a:t>
            </a:r>
          </a:p>
        </p:txBody>
      </p:sp>
      <p:sp>
        <p:nvSpPr>
          <p:cNvPr id="9" name="TextBox 8"/>
          <p:cNvSpPr txBox="1"/>
          <p:nvPr>
            <p:custDataLst>
              <p:tags r:id="rId4"/>
            </p:custDataLst>
          </p:nvPr>
        </p:nvSpPr>
        <p:spPr>
          <a:xfrm>
            <a:off x="3735800" y="3128962"/>
            <a:ext cx="2160689" cy="354584"/>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1600" b="1" dirty="0"/>
              <a:t>50</a:t>
            </a:r>
          </a:p>
        </p:txBody>
      </p:sp>
      <p:sp>
        <p:nvSpPr>
          <p:cNvPr id="10" name="TextBox 9"/>
          <p:cNvSpPr txBox="1"/>
          <p:nvPr/>
        </p:nvSpPr>
        <p:spPr>
          <a:xfrm>
            <a:off x="342900" y="3840701"/>
            <a:ext cx="2181225" cy="342401"/>
          </a:xfrm>
          <a:prstGeom prst="homePlate">
            <a:avLst/>
          </a:prstGeom>
          <a:solidFill>
            <a:schemeClr val="accent1"/>
          </a:solidFill>
        </p:spPr>
        <p:txBody>
          <a:bodyPr vert="horz" lIns="95250" tIns="47625" rIns="95250" bIns="47625" rtlCol="0" anchor="ctr">
            <a:spAutoFit/>
          </a:bodyPr>
          <a:lstStyle/>
          <a:p>
            <a:pPr algn="ctr">
              <a:defRPr lang="en-US" sz="1400" dirty="0"/>
            </a:pPr>
            <a:r>
              <a:rPr lang="en-US" sz="1600" dirty="0">
                <a:solidFill>
                  <a:schemeClr val="bg1"/>
                </a:solidFill>
              </a:rPr>
              <a:t>SEE Marks</a:t>
            </a:r>
          </a:p>
        </p:txBody>
      </p:sp>
      <p:sp>
        <p:nvSpPr>
          <p:cNvPr id="11" name="TextBox 10"/>
          <p:cNvSpPr txBox="1"/>
          <p:nvPr>
            <p:custDataLst>
              <p:tags r:id="rId5"/>
            </p:custDataLst>
          </p:nvPr>
        </p:nvSpPr>
        <p:spPr>
          <a:xfrm>
            <a:off x="3735800" y="3848100"/>
            <a:ext cx="2160689" cy="354584"/>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1600" b="1" dirty="0"/>
              <a:t>50</a:t>
            </a:r>
          </a:p>
        </p:txBody>
      </p:sp>
      <p:sp>
        <p:nvSpPr>
          <p:cNvPr id="15" name="TextBox 14"/>
          <p:cNvSpPr txBox="1"/>
          <p:nvPr/>
        </p:nvSpPr>
        <p:spPr>
          <a:xfrm>
            <a:off x="5410200" y="1705149"/>
            <a:ext cx="2181225" cy="342401"/>
          </a:xfrm>
          <a:prstGeom prst="homePlate">
            <a:avLst/>
          </a:prstGeom>
          <a:solidFill>
            <a:schemeClr val="accent1"/>
          </a:solidFill>
        </p:spPr>
        <p:txBody>
          <a:bodyPr vert="horz" lIns="95250" tIns="47625" rIns="95250" bIns="47625" rtlCol="0" anchor="ctr">
            <a:spAutoFit/>
          </a:bodyPr>
          <a:lstStyle/>
          <a:p>
            <a:pPr algn="ctr">
              <a:defRPr lang="en-US" sz="1400" dirty="0"/>
            </a:pPr>
            <a:r>
              <a:rPr lang="en-US" sz="1600" dirty="0">
                <a:solidFill>
                  <a:schemeClr val="bg1"/>
                </a:solidFill>
              </a:rPr>
              <a:t>Course Coordinator</a:t>
            </a:r>
          </a:p>
        </p:txBody>
      </p:sp>
      <p:sp>
        <p:nvSpPr>
          <p:cNvPr id="16" name="TextBox 15"/>
          <p:cNvSpPr txBox="1"/>
          <p:nvPr/>
        </p:nvSpPr>
        <p:spPr>
          <a:xfrm>
            <a:off x="5896489" y="2449546"/>
            <a:ext cx="2561711" cy="1476375"/>
          </a:xfrm>
          <a:prstGeom prst="rect">
            <a:avLst/>
          </a:prstGeom>
          <a:noFill/>
        </p:spPr>
        <p:txBody>
          <a:bodyPr wrap="square" rtlCol="0">
            <a:spAutoFit/>
          </a:bodyPr>
          <a:lstStyle/>
          <a:p>
            <a:r>
              <a:rPr lang="en-IN" b="1" dirty="0"/>
              <a:t>Dr.Neethi M V</a:t>
            </a:r>
          </a:p>
          <a:p>
            <a:r>
              <a:rPr lang="en-IN" b="1" dirty="0"/>
              <a:t>Assistant Professor</a:t>
            </a:r>
          </a:p>
          <a:p>
            <a:r>
              <a:rPr lang="en-IN" b="1" dirty="0"/>
              <a:t>Dept of CSE-DS</a:t>
            </a:r>
          </a:p>
          <a:p>
            <a:r>
              <a:rPr lang="en-IN" b="1" dirty="0"/>
              <a:t>ATMECE, Mysuru</a:t>
            </a:r>
          </a:p>
          <a:p>
            <a:endParaRPr lang="en-IN"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2"/>
                                        </p:tgtEl>
                                        <p:attrNameLst>
                                          <p:attrName>style.visibility</p:attrName>
                                        </p:attrNameLst>
                                      </p:cBhvr>
                                      <p:to>
                                        <p:strVal val="visible"/>
                                      </p:to>
                                    </p:set>
                                    <p:anim calcmode="lin" valueType="num">
                                      <p:cBhvr>
                                        <p:cTn id="7" dur="1000">
                                          <p:stCondLst>
                                            <p:cond delay="0"/>
                                          </p:stCondLst>
                                        </p:cTn>
                                        <p:tgtEl>
                                          <p:spTgt spid="2"/>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1" nodeType="clickEffect">
                                  <p:stCondLst>
                                    <p:cond delay="0"/>
                                  </p:stCondLst>
                                  <p:childTnLst>
                                    <p:set>
                                      <p:cBhvr>
                                        <p:cTn id="13" dur="1000" fill="hold">
                                          <p:stCondLst>
                                            <p:cond delay="0"/>
                                          </p:stCondLst>
                                        </p:cTn>
                                        <p:tgtEl>
                                          <p:spTgt spid="3"/>
                                        </p:tgtEl>
                                        <p:attrNameLst>
                                          <p:attrName>style.visibility</p:attrName>
                                        </p:attrNameLst>
                                      </p:cBhvr>
                                      <p:to>
                                        <p:strVal val="visible"/>
                                      </p:to>
                                    </p:set>
                                    <p:anim calcmode="lin" valueType="num">
                                      <p:cBhvr>
                                        <p:cTn id="14"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2" nodeType="clickEffect">
                                  <p:stCondLst>
                                    <p:cond delay="0"/>
                                  </p:stCondLst>
                                  <p:childTnLst>
                                    <p:set>
                                      <p:cBhvr>
                                        <p:cTn id="20" dur="1000" fill="hold">
                                          <p:stCondLst>
                                            <p:cond delay="0"/>
                                          </p:stCondLst>
                                        </p:cTn>
                                        <p:tgtEl>
                                          <p:spTgt spid="7"/>
                                        </p:tgtEl>
                                        <p:attrNameLst>
                                          <p:attrName>style.visibility</p:attrName>
                                        </p:attrNameLst>
                                      </p:cBhvr>
                                      <p:to>
                                        <p:strVal val="visible"/>
                                      </p:to>
                                    </p:set>
                                    <p:anim calcmode="lin" valueType="num">
                                      <p:cBhvr>
                                        <p:cTn id="21"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22"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3" nodeType="clickEffect">
                                  <p:stCondLst>
                                    <p:cond delay="0"/>
                                  </p:stCondLst>
                                  <p:childTnLst>
                                    <p:set>
                                      <p:cBhvr>
                                        <p:cTn id="27" dur="1000" fill="hold">
                                          <p:stCondLst>
                                            <p:cond delay="0"/>
                                          </p:stCondLst>
                                        </p:cTn>
                                        <p:tgtEl>
                                          <p:spTgt spid="9"/>
                                        </p:tgtEl>
                                        <p:attrNameLst>
                                          <p:attrName>style.visibility</p:attrName>
                                        </p:attrNameLst>
                                      </p:cBhvr>
                                      <p:to>
                                        <p:strVal val="visible"/>
                                      </p:to>
                                    </p:set>
                                    <p:anim calcmode="lin" valueType="num">
                                      <p:cBhvr>
                                        <p:cTn id="28"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29"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4" nodeType="clickEffect">
                                  <p:stCondLst>
                                    <p:cond delay="0"/>
                                  </p:stCondLst>
                                  <p:childTnLst>
                                    <p:set>
                                      <p:cBhvr>
                                        <p:cTn id="34" dur="1000" fill="hold">
                                          <p:stCondLst>
                                            <p:cond delay="0"/>
                                          </p:stCondLst>
                                        </p:cTn>
                                        <p:tgtEl>
                                          <p:spTgt spid="11"/>
                                        </p:tgtEl>
                                        <p:attrNameLst>
                                          <p:attrName>style.visibility</p:attrName>
                                        </p:attrNameLst>
                                      </p:cBhvr>
                                      <p:to>
                                        <p:strVal val="visible"/>
                                      </p:to>
                                    </p:set>
                                    <p:anim calcmode="lin" valueType="num">
                                      <p:cBhvr>
                                        <p:cTn id="35"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36"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3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1" animBg="1"/>
      <p:bldP spid="7" grpId="2" animBg="1"/>
      <p:bldP spid="9" grpId="3" animBg="1"/>
      <p:bldP spid="11" grpId="4"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87170" y="1543050"/>
            <a:ext cx="6336665" cy="1601470"/>
          </a:xfrm>
        </p:spPr>
        <p:txBody>
          <a:bodyPr/>
          <a:lstStyle/>
          <a:p>
            <a:r>
              <a:rPr lang="en-IN" b="1" dirty="0"/>
              <a:t>INTRODUCTION TO DATA STRUCTURES</a:t>
            </a:r>
            <a:br>
              <a:rPr lang="en-IN" b="1" dirty="0"/>
            </a:br>
            <a:r>
              <a:rPr lang="en-US" b="1" dirty="0">
                <a:sym typeface="+mn-ea"/>
              </a:rPr>
              <a:t>Module 1</a:t>
            </a:r>
            <a:endParaRPr lang="en-IN" dirty="0"/>
          </a:p>
        </p:txBody>
      </p:sp>
      <p:sp>
        <p:nvSpPr>
          <p:cNvPr id="5" name="Rectangle 4"/>
          <p:cNvSpPr/>
          <p:nvPr/>
        </p:nvSpPr>
        <p:spPr>
          <a:xfrm>
            <a:off x="4874411" y="3357766"/>
            <a:ext cx="3217145" cy="1305406"/>
          </a:xfrm>
          <a:prstGeom prst="rect">
            <a:avLst/>
          </a:prstGeom>
        </p:spPr>
        <p:txBody>
          <a:bodyPr wrap="square">
            <a:noAutofit/>
          </a:bodyPr>
          <a:lstStyle/>
          <a:p>
            <a:r>
              <a:rPr lang="en-IN" altLang="en-US" sz="2065" b="1" dirty="0">
                <a:solidFill>
                  <a:schemeClr val="accent1">
                    <a:lumMod val="75000"/>
                  </a:schemeClr>
                </a:solidFill>
                <a:latin typeface="Times New Roman" panose="02020603050405020304" pitchFamily="18" charset="0"/>
                <a:cs typeface="Times New Roman" panose="02020603050405020304" pitchFamily="18" charset="0"/>
              </a:rPr>
              <a:t>Dr.Neethi M V</a:t>
            </a:r>
            <a:endParaRPr lang="en-US" sz="2065" b="1" dirty="0">
              <a:solidFill>
                <a:schemeClr val="accent1">
                  <a:lumMod val="75000"/>
                </a:schemeClr>
              </a:solidFill>
              <a:latin typeface="Times New Roman" panose="02020603050405020304" pitchFamily="18" charset="0"/>
              <a:cs typeface="Times New Roman" panose="02020603050405020304" pitchFamily="18" charset="0"/>
            </a:endParaRPr>
          </a:p>
          <a:p>
            <a:r>
              <a:rPr lang="en-US" sz="2065" b="1" dirty="0">
                <a:solidFill>
                  <a:schemeClr val="accent1">
                    <a:lumMod val="75000"/>
                  </a:schemeClr>
                </a:solidFill>
                <a:latin typeface="Times New Roman" panose="02020603050405020304" pitchFamily="18" charset="0"/>
                <a:cs typeface="Times New Roman" panose="02020603050405020304" pitchFamily="18" charset="0"/>
              </a:rPr>
              <a:t>Assistant Professor</a:t>
            </a:r>
          </a:p>
          <a:p>
            <a:r>
              <a:rPr lang="en-US" sz="2065" b="1" dirty="0" err="1">
                <a:solidFill>
                  <a:schemeClr val="accent1">
                    <a:lumMod val="75000"/>
                  </a:schemeClr>
                </a:solidFill>
                <a:latin typeface="Times New Roman" panose="02020603050405020304" pitchFamily="18" charset="0"/>
                <a:cs typeface="Times New Roman" panose="02020603050405020304" pitchFamily="18" charset="0"/>
              </a:rPr>
              <a:t>Dept</a:t>
            </a:r>
            <a:r>
              <a:rPr lang="en-US" sz="2065" b="1" dirty="0">
                <a:solidFill>
                  <a:schemeClr val="accent1">
                    <a:lumMod val="75000"/>
                  </a:schemeClr>
                </a:solidFill>
                <a:latin typeface="Times New Roman" panose="02020603050405020304" pitchFamily="18" charset="0"/>
                <a:cs typeface="Times New Roman" panose="02020603050405020304" pitchFamily="18" charset="0"/>
              </a:rPr>
              <a:t> of CSE-Data Science</a:t>
            </a:r>
          </a:p>
          <a:p>
            <a:r>
              <a:rPr lang="en-US" sz="2065" b="1" dirty="0">
                <a:solidFill>
                  <a:schemeClr val="accent1">
                    <a:lumMod val="75000"/>
                  </a:schemeClr>
                </a:solidFill>
                <a:latin typeface="Times New Roman" panose="02020603050405020304" pitchFamily="18" charset="0"/>
                <a:cs typeface="Times New Roman" panose="02020603050405020304" pitchFamily="18" charset="0"/>
              </a:rPr>
              <a:t>ATMECE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07714" y="1038110"/>
            <a:ext cx="5636285" cy="354548"/>
          </a:xfrm>
          <a:solidFill>
            <a:srgbClr val="FFCC52"/>
          </a:solidFill>
          <a:ln w="14288" cap="flat">
            <a:solidFill>
              <a:srgbClr val="FFFFFF"/>
            </a:solidFill>
            <a:prstDash val="dash"/>
            <a:round/>
          </a:ln>
        </p:spPr>
        <p:txBody>
          <a:bodyPr vert="horz" lIns="95250" tIns="47625" rIns="95250" bIns="47625" rtlCol="0" anchor="ctr">
            <a:spAutoFit/>
          </a:bodyPr>
          <a:lstStyle/>
          <a:p>
            <a:pPr>
              <a:defRPr lang="en-US" sz="1400" dirty="0"/>
            </a:pPr>
            <a:r>
              <a:rPr lang="en-US" b="1" dirty="0">
                <a:latin typeface="Lato" panose="020F0502020204030203"/>
              </a:rPr>
              <a:t>CO 1. Explain different data structures and their applications.</a:t>
            </a:r>
          </a:p>
        </p:txBody>
      </p:sp>
      <p:sp>
        <p:nvSpPr>
          <p:cNvPr id="3" name="TextBox 2"/>
          <p:cNvSpPr txBox="1"/>
          <p:nvPr>
            <p:custDataLst>
              <p:tags r:id="rId2"/>
            </p:custDataLst>
          </p:nvPr>
        </p:nvSpPr>
        <p:spPr>
          <a:xfrm>
            <a:off x="3507714" y="2064434"/>
            <a:ext cx="5636285" cy="354916"/>
          </a:xfrm>
          <a:solidFill>
            <a:srgbClr val="FFCC52"/>
          </a:solidFill>
          <a:ln w="14288" cap="flat">
            <a:solidFill>
              <a:srgbClr val="FFFFFF"/>
            </a:solidFill>
            <a:prstDash val="dash"/>
            <a:round/>
          </a:ln>
        </p:spPr>
        <p:txBody>
          <a:bodyPr vert="horz" lIns="95250" tIns="47625" rIns="95250" bIns="47625" rtlCol="0" anchor="ctr">
            <a:spAutoFit/>
          </a:bodyPr>
          <a:lstStyle/>
          <a:p>
            <a:pPr>
              <a:defRPr lang="en-US" sz="1400" dirty="0"/>
            </a:pPr>
            <a:r>
              <a:rPr lang="en-US" b="1" dirty="0">
                <a:latin typeface="Lato" panose="020F0502020204030203"/>
              </a:rPr>
              <a:t>CO 3. Use the concept of linked list in problem solving.</a:t>
            </a:r>
          </a:p>
        </p:txBody>
      </p:sp>
      <p:sp>
        <p:nvSpPr>
          <p:cNvPr id="4" name="TextBox 3"/>
          <p:cNvSpPr txBox="1"/>
          <p:nvPr/>
        </p:nvSpPr>
        <p:spPr>
          <a:xfrm>
            <a:off x="0" y="1003808"/>
            <a:ext cx="2524125" cy="311624"/>
          </a:xfrm>
          <a:prstGeom prst="homePlate">
            <a:avLst/>
          </a:prstGeom>
          <a:solidFill>
            <a:schemeClr val="accent1"/>
          </a:solidFill>
        </p:spPr>
        <p:txBody>
          <a:bodyPr vert="horz" lIns="95250" tIns="47625" rIns="95250" bIns="47625" rtlCol="0" anchor="ctr">
            <a:spAutoFit/>
          </a:bodyPr>
          <a:lstStyle/>
          <a:p>
            <a:pPr algn="ctr">
              <a:defRPr lang="en-US" sz="1400" dirty="0"/>
            </a:pPr>
            <a:r>
              <a:rPr lang="en-US" b="1" dirty="0">
                <a:solidFill>
                  <a:schemeClr val="bg1"/>
                </a:solidFill>
                <a:latin typeface="Lato" panose="020F0502020204030203"/>
              </a:rPr>
              <a:t>Course Outcomes</a:t>
            </a:r>
          </a:p>
        </p:txBody>
      </p:sp>
      <p:sp>
        <p:nvSpPr>
          <p:cNvPr id="5" name="TextBox 4"/>
          <p:cNvSpPr txBox="1"/>
          <p:nvPr>
            <p:custDataLst>
              <p:tags r:id="rId3"/>
            </p:custDataLst>
          </p:nvPr>
        </p:nvSpPr>
        <p:spPr>
          <a:xfrm>
            <a:off x="3507715" y="2675331"/>
            <a:ext cx="5560086" cy="582219"/>
          </a:xfrm>
          <a:solidFill>
            <a:srgbClr val="FFCC52"/>
          </a:solidFill>
          <a:ln w="14288" cap="flat">
            <a:solidFill>
              <a:srgbClr val="FFFFFF"/>
            </a:solidFill>
            <a:prstDash val="dash"/>
            <a:round/>
          </a:ln>
        </p:spPr>
        <p:txBody>
          <a:bodyPr vert="horz" wrap="square" lIns="95250" tIns="47625" rIns="95250" bIns="47625" rtlCol="0" anchor="ctr">
            <a:spAutoFit/>
          </a:bodyPr>
          <a:lstStyle/>
          <a:p>
            <a:pPr>
              <a:defRPr lang="en-US" sz="1400" dirty="0"/>
            </a:pPr>
            <a:r>
              <a:rPr lang="en-US" b="1" dirty="0">
                <a:latin typeface="Lato" panose="020F0502020204030203"/>
              </a:rPr>
              <a:t>CO 4. Develop solutions using trees and graphs to model the real-world problem.</a:t>
            </a:r>
          </a:p>
        </p:txBody>
      </p:sp>
      <p:sp>
        <p:nvSpPr>
          <p:cNvPr id="6" name="TextBox 5"/>
          <p:cNvSpPr txBox="1"/>
          <p:nvPr>
            <p:custDataLst>
              <p:tags r:id="rId4"/>
            </p:custDataLst>
          </p:nvPr>
        </p:nvSpPr>
        <p:spPr>
          <a:xfrm>
            <a:off x="3507714" y="3409950"/>
            <a:ext cx="5636285" cy="586870"/>
          </a:xfrm>
          <a:solidFill>
            <a:srgbClr val="FFCC52"/>
          </a:solidFill>
          <a:ln w="14288" cap="flat">
            <a:solidFill>
              <a:srgbClr val="FFFFFF"/>
            </a:solidFill>
            <a:prstDash val="dash"/>
            <a:round/>
          </a:ln>
        </p:spPr>
        <p:txBody>
          <a:bodyPr vert="horz" lIns="95250" tIns="47625" rIns="95250" bIns="47625" rtlCol="0" anchor="ctr">
            <a:spAutoFit/>
          </a:bodyPr>
          <a:lstStyle/>
          <a:p>
            <a:pPr>
              <a:defRPr lang="en-US" sz="1400" dirty="0"/>
            </a:pPr>
            <a:r>
              <a:rPr lang="en-US" b="1" dirty="0">
                <a:latin typeface="Lato" panose="020F0502020204030203"/>
              </a:rPr>
              <a:t>CO 5. Explain the advanced Data Structures concepts such as Hashing Techniques and Optimal Binary Search Trees.</a:t>
            </a:r>
          </a:p>
        </p:txBody>
      </p:sp>
      <p:sp>
        <p:nvSpPr>
          <p:cNvPr id="9" name="Rectangle 8"/>
          <p:cNvSpPr/>
          <p:nvPr/>
        </p:nvSpPr>
        <p:spPr>
          <a:xfrm>
            <a:off x="3579960" y="1515130"/>
            <a:ext cx="5106840" cy="523220"/>
          </a:xfrm>
          <a:prstGeom prst="rect">
            <a:avLst/>
          </a:prstGeom>
        </p:spPr>
        <p:txBody>
          <a:bodyPr wrap="square">
            <a:spAutoFit/>
          </a:bodyPr>
          <a:lstStyle/>
          <a:p>
            <a:r>
              <a:rPr lang="en-US" sz="1400" b="1" dirty="0">
                <a:latin typeface="Lato" panose="020F0502020204030203"/>
              </a:rPr>
              <a:t>CO 2. Apply Arrays, Stacks and Queue data structures to solve the given problems.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2"/>
                                        </p:tgtEl>
                                        <p:attrNameLst>
                                          <p:attrName>style.visibility</p:attrName>
                                        </p:attrNameLst>
                                      </p:cBhvr>
                                      <p:to>
                                        <p:strVal val="visible"/>
                                      </p:to>
                                    </p:set>
                                    <p:anim calcmode="lin" valueType="num">
                                      <p:cBhvr>
                                        <p:cTn id="7" dur="1000">
                                          <p:stCondLst>
                                            <p:cond delay="0"/>
                                          </p:stCondLst>
                                        </p:cTn>
                                        <p:tgtEl>
                                          <p:spTgt spid="2"/>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1" nodeType="clickEffect">
                                  <p:stCondLst>
                                    <p:cond delay="0"/>
                                  </p:stCondLst>
                                  <p:childTnLst>
                                    <p:set>
                                      <p:cBhvr>
                                        <p:cTn id="13" dur="1000" fill="hold">
                                          <p:stCondLst>
                                            <p:cond delay="0"/>
                                          </p:stCondLst>
                                        </p:cTn>
                                        <p:tgtEl>
                                          <p:spTgt spid="3"/>
                                        </p:tgtEl>
                                        <p:attrNameLst>
                                          <p:attrName>style.visibility</p:attrName>
                                        </p:attrNameLst>
                                      </p:cBhvr>
                                      <p:to>
                                        <p:strVal val="visible"/>
                                      </p:to>
                                    </p:set>
                                    <p:anim calcmode="lin" valueType="num">
                                      <p:cBhvr>
                                        <p:cTn id="14"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2" nodeType="clickEffect">
                                  <p:stCondLst>
                                    <p:cond delay="0"/>
                                  </p:stCondLst>
                                  <p:childTnLst>
                                    <p:set>
                                      <p:cBhvr>
                                        <p:cTn id="20" dur="1000" fill="hold">
                                          <p:stCondLst>
                                            <p:cond delay="0"/>
                                          </p:stCondLst>
                                        </p:cTn>
                                        <p:tgtEl>
                                          <p:spTgt spid="5"/>
                                        </p:tgtEl>
                                        <p:attrNameLst>
                                          <p:attrName>style.visibility</p:attrName>
                                        </p:attrNameLst>
                                      </p:cBhvr>
                                      <p:to>
                                        <p:strVal val="visible"/>
                                      </p:to>
                                    </p:set>
                                    <p:anim calcmode="lin" valueType="num">
                                      <p:cBhvr>
                                        <p:cTn id="21"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22"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3" nodeType="clickEffect">
                                  <p:stCondLst>
                                    <p:cond delay="0"/>
                                  </p:stCondLst>
                                  <p:childTnLst>
                                    <p:set>
                                      <p:cBhvr>
                                        <p:cTn id="27" dur="1000" fill="hold">
                                          <p:stCondLst>
                                            <p:cond delay="0"/>
                                          </p:stCondLst>
                                        </p:cTn>
                                        <p:tgtEl>
                                          <p:spTgt spid="6"/>
                                        </p:tgtEl>
                                        <p:attrNameLst>
                                          <p:attrName>style.visibility</p:attrName>
                                        </p:attrNameLst>
                                      </p:cBhvr>
                                      <p:to>
                                        <p:strVal val="visible"/>
                                      </p:to>
                                    </p:set>
                                    <p:anim calcmode="lin" valueType="num">
                                      <p:cBhvr>
                                        <p:cTn id="28"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9"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1" animBg="1"/>
      <p:bldP spid="5" grpId="2" animBg="1"/>
      <p:bldP spid="6"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07714" y="968595"/>
            <a:ext cx="5636285" cy="841155"/>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600" b="1" dirty="0">
                <a:latin typeface="Lato" panose="020F0502020204030203"/>
              </a:rPr>
              <a:t>Ellis Horowitz and </a:t>
            </a:r>
            <a:r>
              <a:rPr lang="en-US" sz="1600" b="1" dirty="0" err="1">
                <a:latin typeface="Lato" panose="020F0502020204030203"/>
              </a:rPr>
              <a:t>Sartaj</a:t>
            </a:r>
            <a:r>
              <a:rPr lang="en-US" sz="1600" b="1" dirty="0">
                <a:latin typeface="Lato" panose="020F0502020204030203"/>
              </a:rPr>
              <a:t> </a:t>
            </a:r>
            <a:r>
              <a:rPr lang="en-US" sz="1600" b="1" dirty="0" err="1">
                <a:latin typeface="Lato" panose="020F0502020204030203"/>
              </a:rPr>
              <a:t>Sahni</a:t>
            </a:r>
            <a:r>
              <a:rPr lang="en-US" sz="1600" b="1" dirty="0">
                <a:latin typeface="Lato" panose="020F0502020204030203"/>
              </a:rPr>
              <a:t>, Fundamentals of Data Structures in C, 2nd Ed, Universities Press, </a:t>
            </a:r>
            <a:br>
              <a:rPr lang="en-US" sz="1600" b="1" dirty="0">
                <a:latin typeface="Lato" panose="020F0502020204030203"/>
              </a:rPr>
            </a:br>
            <a:r>
              <a:rPr lang="en-US" sz="1600" b="1" dirty="0">
                <a:latin typeface="Lato" panose="020F0502020204030203"/>
              </a:rPr>
              <a:t>2014.</a:t>
            </a:r>
          </a:p>
        </p:txBody>
      </p:sp>
      <p:sp>
        <p:nvSpPr>
          <p:cNvPr id="3" name="TextBox 2"/>
          <p:cNvSpPr txBox="1"/>
          <p:nvPr/>
        </p:nvSpPr>
        <p:spPr>
          <a:xfrm>
            <a:off x="0" y="1004477"/>
            <a:ext cx="2903105" cy="308552"/>
          </a:xfrm>
          <a:prstGeom prst="homePlate">
            <a:avLst/>
          </a:prstGeom>
          <a:solidFill>
            <a:schemeClr val="accent1"/>
          </a:solidFill>
        </p:spPr>
        <p:txBody>
          <a:bodyPr vert="horz" lIns="95250" tIns="47625" rIns="95250" bIns="47625" rtlCol="0" anchor="ctr">
            <a:spAutoFit/>
          </a:bodyPr>
          <a:lstStyle/>
          <a:p>
            <a:pPr algn="l">
              <a:defRPr lang="en-US" sz="1400" dirty="0"/>
            </a:pPr>
            <a:r>
              <a:rPr lang="en-US" b="1" dirty="0">
                <a:solidFill>
                  <a:schemeClr val="bg1"/>
                </a:solidFill>
                <a:latin typeface="Lato" panose="020F0502020204030203"/>
              </a:rPr>
              <a:t>Text Book</a:t>
            </a:r>
          </a:p>
        </p:txBody>
      </p:sp>
      <p:sp>
        <p:nvSpPr>
          <p:cNvPr id="4" name="TextBox 3"/>
          <p:cNvSpPr txBox="1"/>
          <p:nvPr>
            <p:custDataLst>
              <p:tags r:id="rId2"/>
            </p:custDataLst>
          </p:nvPr>
        </p:nvSpPr>
        <p:spPr>
          <a:xfrm>
            <a:off x="3352800" y="2120627"/>
            <a:ext cx="5632360" cy="598304"/>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600" b="1" dirty="0">
                <a:latin typeface="Lato" panose="020F0502020204030203"/>
              </a:rPr>
              <a:t>Seymour </a:t>
            </a:r>
            <a:r>
              <a:rPr lang="en-US" sz="1600" b="1" dirty="0" err="1">
                <a:latin typeface="Lato" panose="020F0502020204030203"/>
              </a:rPr>
              <a:t>Lipschutz</a:t>
            </a:r>
            <a:r>
              <a:rPr lang="en-US" sz="1600" b="1" dirty="0">
                <a:latin typeface="Lato" panose="020F0502020204030203"/>
              </a:rPr>
              <a:t>, Data Structures </a:t>
            </a:r>
            <a:r>
              <a:rPr lang="en-US" sz="1600" b="1" dirty="0" err="1">
                <a:latin typeface="Lato" panose="020F0502020204030203"/>
              </a:rPr>
              <a:t>Schaum's</a:t>
            </a:r>
            <a:r>
              <a:rPr lang="en-US" sz="1600" b="1" dirty="0">
                <a:latin typeface="Lato" panose="020F0502020204030203"/>
              </a:rPr>
              <a:t> Outlines, Revised 1st Ed, McGraw Hill, 2014.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26402"/>
            <a:ext cx="2903105" cy="308552"/>
          </a:xfrm>
          <a:prstGeom prst="homePlate">
            <a:avLst/>
          </a:prstGeom>
          <a:solidFill>
            <a:schemeClr val="accent1"/>
          </a:solidFill>
        </p:spPr>
        <p:txBody>
          <a:bodyPr vert="horz" lIns="95250" tIns="47625" rIns="95250" bIns="47625" rtlCol="0" anchor="ctr">
            <a:spAutoFit/>
          </a:bodyPr>
          <a:lstStyle/>
          <a:p>
            <a:pPr algn="l">
              <a:defRPr lang="en-US" sz="1400" dirty="0"/>
            </a:pPr>
            <a:r>
              <a:rPr lang="en-US" b="1" dirty="0">
                <a:solidFill>
                  <a:schemeClr val="bg1"/>
                </a:solidFill>
                <a:latin typeface="Calibri" panose="020F0502020204030204"/>
              </a:rPr>
              <a:t>Reference Books</a:t>
            </a:r>
          </a:p>
        </p:txBody>
      </p:sp>
      <p:sp>
        <p:nvSpPr>
          <p:cNvPr id="4" name="TextBox 3"/>
          <p:cNvSpPr txBox="1"/>
          <p:nvPr>
            <p:custDataLst>
              <p:tags r:id="rId1"/>
            </p:custDataLst>
          </p:nvPr>
        </p:nvSpPr>
        <p:spPr>
          <a:xfrm>
            <a:off x="3507714" y="626402"/>
            <a:ext cx="5636285" cy="600784"/>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a:latin typeface="Lato" panose="020F0502020204030203"/>
              </a:rPr>
              <a:t>Seymour</a:t>
            </a:r>
            <a:r>
              <a:rPr lang="en-US" b="1" dirty="0" err="1">
                <a:latin typeface="Lato" panose="020F0502020204030203"/>
              </a:rPr>
              <a:t> Lipschutz, </a:t>
            </a:r>
            <a:r>
              <a:rPr lang="en-US" b="1" dirty="0">
                <a:latin typeface="Lato" panose="020F0502020204030203"/>
              </a:rPr>
              <a:t>Data</a:t>
            </a:r>
            <a:r>
              <a:rPr lang="en-US" b="1" dirty="0" err="1">
                <a:latin typeface="Lato" panose="020F0502020204030203"/>
              </a:rPr>
              <a:t> </a:t>
            </a:r>
            <a:r>
              <a:rPr lang="en-US" b="1" dirty="0">
                <a:latin typeface="Lato" panose="020F0502020204030203"/>
              </a:rPr>
              <a:t>Structures</a:t>
            </a:r>
            <a:r>
              <a:rPr lang="en-US" b="1" dirty="0" err="1">
                <a:latin typeface="Lato" panose="020F0502020204030203"/>
              </a:rPr>
              <a:t> Schaum's </a:t>
            </a:r>
            <a:r>
              <a:rPr lang="en-US" b="1" dirty="0">
                <a:latin typeface="Lato" panose="020F0502020204030203"/>
              </a:rPr>
              <a:t>Outlines</a:t>
            </a:r>
            <a:r>
              <a:rPr lang="en-US" b="1" dirty="0" err="1">
                <a:latin typeface="Lato" panose="020F0502020204030203"/>
              </a:rPr>
              <a:t>, </a:t>
            </a:r>
            <a:r>
              <a:rPr lang="en-US" b="1" dirty="0">
                <a:latin typeface="Lato" panose="020F0502020204030203"/>
              </a:rPr>
              <a:t>Revised</a:t>
            </a:r>
            <a:r>
              <a:rPr lang="en-US" b="1" dirty="0" err="1">
                <a:latin typeface="Lato" panose="020F0502020204030203"/>
              </a:rPr>
              <a:t> </a:t>
            </a:r>
            <a:r>
              <a:rPr lang="en-US" b="1" dirty="0">
                <a:latin typeface="Lato" panose="020F0502020204030203"/>
              </a:rPr>
              <a:t>1st</a:t>
            </a:r>
            <a:r>
              <a:rPr lang="en-US" b="1" dirty="0" err="1">
                <a:latin typeface="Lato" panose="020F0502020204030203"/>
              </a:rPr>
              <a:t> </a:t>
            </a:r>
            <a:r>
              <a:rPr lang="en-US" b="1" dirty="0">
                <a:latin typeface="Lato" panose="020F0502020204030203"/>
              </a:rPr>
              <a:t>Ed</a:t>
            </a:r>
            <a:r>
              <a:rPr lang="en-US" b="1" dirty="0" err="1">
                <a:latin typeface="Lato" panose="020F0502020204030203"/>
              </a:rPr>
              <a:t>, </a:t>
            </a:r>
            <a:r>
              <a:rPr lang="en-US" b="1" dirty="0">
                <a:latin typeface="Lato" panose="020F0502020204030203"/>
              </a:rPr>
              <a:t>McGraw</a:t>
            </a:r>
            <a:r>
              <a:rPr lang="en-US" b="1" dirty="0" err="1">
                <a:latin typeface="Lato" panose="020F0502020204030203"/>
              </a:rPr>
              <a:t> </a:t>
            </a:r>
            <a:r>
              <a:rPr lang="en-US" b="1" dirty="0">
                <a:latin typeface="Lato" panose="020F0502020204030203"/>
              </a:rPr>
              <a:t>Hill</a:t>
            </a:r>
            <a:r>
              <a:rPr lang="en-US" b="1" dirty="0" err="1">
                <a:latin typeface="Lato" panose="020F0502020204030203"/>
              </a:rPr>
              <a:t>, </a:t>
            </a:r>
            <a:r>
              <a:rPr lang="en-US" b="1" dirty="0">
                <a:latin typeface="Lato" panose="020F0502020204030203"/>
              </a:rPr>
              <a:t>2014</a:t>
            </a:r>
            <a:r>
              <a:rPr lang="en-US" b="1" dirty="0" err="1">
                <a:latin typeface="Lato" panose="020F0502020204030203"/>
              </a:rPr>
              <a:t>.</a:t>
            </a:r>
          </a:p>
        </p:txBody>
      </p:sp>
      <p:sp>
        <p:nvSpPr>
          <p:cNvPr id="5" name="TextBox 4"/>
          <p:cNvSpPr txBox="1"/>
          <p:nvPr>
            <p:custDataLst>
              <p:tags r:id="rId2"/>
            </p:custDataLst>
          </p:nvPr>
        </p:nvSpPr>
        <p:spPr>
          <a:xfrm>
            <a:off x="3507714" y="1659071"/>
            <a:ext cx="5636285" cy="353155"/>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err="1">
                <a:latin typeface="Lato" panose="020F0502020204030203"/>
              </a:rPr>
              <a:t>Reema</a:t>
            </a:r>
            <a:r>
              <a:rPr lang="en-US" b="1" dirty="0">
                <a:latin typeface="Lato" panose="020F0502020204030203"/>
              </a:rPr>
              <a:t> </a:t>
            </a:r>
            <a:r>
              <a:rPr lang="en-US" b="1" dirty="0" err="1">
                <a:latin typeface="Lato" panose="020F0502020204030203"/>
              </a:rPr>
              <a:t>Thareja</a:t>
            </a:r>
            <a:r>
              <a:rPr lang="en-US" b="1" dirty="0">
                <a:latin typeface="Lato" panose="020F0502020204030203"/>
              </a:rPr>
              <a:t>, Data Structures using C, 3rd Ed, Oxford press, 2012.</a:t>
            </a:r>
          </a:p>
        </p:txBody>
      </p:sp>
      <p:sp>
        <p:nvSpPr>
          <p:cNvPr id="6" name="TextBox 5"/>
          <p:cNvSpPr txBox="1"/>
          <p:nvPr>
            <p:custDataLst>
              <p:tags r:id="rId3"/>
            </p:custDataLst>
          </p:nvPr>
        </p:nvSpPr>
        <p:spPr>
          <a:xfrm>
            <a:off x="3507714" y="2448891"/>
            <a:ext cx="5636285" cy="598852"/>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a:latin typeface="Lato" panose="020F0502020204030203"/>
              </a:rPr>
              <a:t>Jean-Paul</a:t>
            </a:r>
            <a:r>
              <a:rPr lang="en-US" b="1" dirty="0" err="1">
                <a:latin typeface="Lato" panose="020F0502020204030203"/>
              </a:rPr>
              <a:t> Tremblay &amp; </a:t>
            </a:r>
            <a:r>
              <a:rPr lang="en-US" b="1" dirty="0">
                <a:latin typeface="Lato" panose="020F0502020204030203"/>
              </a:rPr>
              <a:t>Paul</a:t>
            </a:r>
            <a:r>
              <a:rPr lang="en-US" b="1" dirty="0" err="1">
                <a:latin typeface="Lato" panose="020F0502020204030203"/>
              </a:rPr>
              <a:t> </a:t>
            </a:r>
            <a:r>
              <a:rPr lang="en-US" b="1" dirty="0">
                <a:latin typeface="Lato" panose="020F0502020204030203"/>
              </a:rPr>
              <a:t>G</a:t>
            </a:r>
            <a:r>
              <a:rPr lang="en-US" b="1" dirty="0" err="1">
                <a:latin typeface="Lato" panose="020F0502020204030203"/>
              </a:rPr>
              <a:t>. Sorenson, </a:t>
            </a:r>
            <a:r>
              <a:rPr lang="en-US" b="1" dirty="0">
                <a:latin typeface="Lato" panose="020F0502020204030203"/>
              </a:rPr>
              <a:t>An</a:t>
            </a:r>
            <a:r>
              <a:rPr lang="en-US" b="1" dirty="0" err="1">
                <a:latin typeface="Lato" panose="020F0502020204030203"/>
              </a:rPr>
              <a:t> </a:t>
            </a:r>
            <a:r>
              <a:rPr lang="en-US" b="1" dirty="0">
                <a:latin typeface="Lato" panose="020F0502020204030203"/>
              </a:rPr>
              <a:t>Introduction</a:t>
            </a:r>
            <a:r>
              <a:rPr lang="en-US" b="1" dirty="0" err="1">
                <a:latin typeface="Lato" panose="020F0502020204030203"/>
              </a:rPr>
              <a:t> </a:t>
            </a:r>
            <a:r>
              <a:rPr lang="en-US" b="1" dirty="0">
                <a:latin typeface="Lato" panose="020F0502020204030203"/>
              </a:rPr>
              <a:t>to</a:t>
            </a:r>
            <a:r>
              <a:rPr lang="en-US" b="1" dirty="0" err="1">
                <a:latin typeface="Lato" panose="020F0502020204030203"/>
              </a:rPr>
              <a:t> </a:t>
            </a:r>
            <a:r>
              <a:rPr lang="en-US" b="1" dirty="0">
                <a:latin typeface="Lato" panose="020F0502020204030203"/>
              </a:rPr>
              <a:t>Data</a:t>
            </a:r>
            <a:r>
              <a:rPr lang="en-US" b="1" dirty="0" err="1">
                <a:latin typeface="Lato" panose="020F0502020204030203"/>
              </a:rPr>
              <a:t> </a:t>
            </a:r>
            <a:r>
              <a:rPr lang="en-US" b="1" dirty="0">
                <a:latin typeface="Lato" panose="020F0502020204030203"/>
              </a:rPr>
              <a:t>Structures</a:t>
            </a:r>
            <a:r>
              <a:rPr lang="en-US" b="1" dirty="0" err="1">
                <a:latin typeface="Lato" panose="020F0502020204030203"/>
              </a:rPr>
              <a:t> </a:t>
            </a:r>
            <a:r>
              <a:rPr lang="en-US" b="1" dirty="0">
                <a:latin typeface="Lato" panose="020F0502020204030203"/>
              </a:rPr>
              <a:t>with</a:t>
            </a:r>
            <a:r>
              <a:rPr lang="en-US" b="1" dirty="0" err="1">
                <a:latin typeface="Lato" panose="020F0502020204030203"/>
              </a:rPr>
              <a:t> </a:t>
            </a:r>
            <a:r>
              <a:rPr lang="en-US" b="1" dirty="0">
                <a:latin typeface="Lato" panose="020F0502020204030203"/>
              </a:rPr>
              <a:t>Applications</a:t>
            </a:r>
            <a:r>
              <a:rPr lang="en-US" b="1" dirty="0" err="1">
                <a:latin typeface="Lato" panose="020F0502020204030203"/>
              </a:rPr>
              <a:t>,  </a:t>
            </a:r>
            <a:r>
              <a:rPr lang="en-US" b="1" dirty="0">
                <a:latin typeface="Lato" panose="020F0502020204030203"/>
              </a:rPr>
              <a:t>2nd</a:t>
            </a:r>
            <a:r>
              <a:rPr lang="en-US" b="1" dirty="0" err="1">
                <a:latin typeface="Lato" panose="020F0502020204030203"/>
              </a:rPr>
              <a:t> </a:t>
            </a:r>
            <a:r>
              <a:rPr lang="en-US" b="1" dirty="0">
                <a:latin typeface="Lato" panose="020F0502020204030203"/>
              </a:rPr>
              <a:t>Ed</a:t>
            </a:r>
            <a:r>
              <a:rPr lang="en-US" b="1" dirty="0" err="1">
                <a:latin typeface="Lato" panose="020F0502020204030203"/>
              </a:rPr>
              <a:t>, </a:t>
            </a:r>
            <a:r>
              <a:rPr lang="en-US" b="1" dirty="0">
                <a:latin typeface="Lato" panose="020F0502020204030203"/>
              </a:rPr>
              <a:t>McGraw</a:t>
            </a:r>
            <a:r>
              <a:rPr lang="en-US" b="1" dirty="0" err="1">
                <a:latin typeface="Lato" panose="020F0502020204030203"/>
              </a:rPr>
              <a:t> </a:t>
            </a:r>
            <a:r>
              <a:rPr lang="en-US" b="1" dirty="0">
                <a:latin typeface="Lato" panose="020F0502020204030203"/>
              </a:rPr>
              <a:t>Hill</a:t>
            </a:r>
            <a:r>
              <a:rPr lang="en-US" b="1" dirty="0" err="1">
                <a:latin typeface="Lato" panose="020F0502020204030203"/>
              </a:rPr>
              <a:t>, </a:t>
            </a:r>
            <a:r>
              <a:rPr lang="en-US" b="1" dirty="0">
                <a:latin typeface="Lato" panose="020F0502020204030203"/>
              </a:rPr>
              <a:t>2013</a:t>
            </a:r>
          </a:p>
        </p:txBody>
      </p:sp>
      <p:sp>
        <p:nvSpPr>
          <p:cNvPr id="7" name="TextBox 6"/>
          <p:cNvSpPr txBox="1"/>
          <p:nvPr>
            <p:custDataLst>
              <p:tags r:id="rId4"/>
            </p:custDataLst>
          </p:nvPr>
        </p:nvSpPr>
        <p:spPr>
          <a:xfrm>
            <a:off x="3507714" y="3485428"/>
            <a:ext cx="5636285" cy="352808"/>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a:latin typeface="Lato" panose="020F0502020204030203"/>
              </a:rPr>
              <a:t>A</a:t>
            </a:r>
            <a:r>
              <a:rPr lang="en-US" b="1" dirty="0" err="1">
                <a:latin typeface="Lato" panose="020F0502020204030203"/>
              </a:rPr>
              <a:t> </a:t>
            </a:r>
            <a:r>
              <a:rPr lang="en-US" b="1" dirty="0">
                <a:latin typeface="Lato" panose="020F0502020204030203"/>
              </a:rPr>
              <a:t>M</a:t>
            </a:r>
            <a:r>
              <a:rPr lang="en-US" b="1" dirty="0" err="1">
                <a:latin typeface="Lato" panose="020F0502020204030203"/>
              </a:rPr>
              <a:t> Tenenbaum, </a:t>
            </a:r>
            <a:r>
              <a:rPr lang="en-US" b="1" dirty="0">
                <a:latin typeface="Lato" panose="020F0502020204030203"/>
              </a:rPr>
              <a:t>Data</a:t>
            </a:r>
            <a:r>
              <a:rPr lang="en-US" b="1" dirty="0" err="1">
                <a:latin typeface="Lato" panose="020F0502020204030203"/>
              </a:rPr>
              <a:t> </a:t>
            </a:r>
            <a:r>
              <a:rPr lang="en-US" b="1" dirty="0">
                <a:latin typeface="Lato" panose="020F0502020204030203"/>
              </a:rPr>
              <a:t>Structures</a:t>
            </a:r>
            <a:r>
              <a:rPr lang="en-US" b="1" dirty="0" err="1">
                <a:latin typeface="Lato" panose="020F0502020204030203"/>
              </a:rPr>
              <a:t> </a:t>
            </a:r>
            <a:r>
              <a:rPr lang="en-US" b="1" dirty="0">
                <a:latin typeface="Lato" panose="020F0502020204030203"/>
              </a:rPr>
              <a:t>using</a:t>
            </a:r>
            <a:r>
              <a:rPr lang="en-US" b="1" dirty="0" err="1">
                <a:latin typeface="Lato" panose="020F0502020204030203"/>
              </a:rPr>
              <a:t> </a:t>
            </a:r>
            <a:r>
              <a:rPr lang="en-US" b="1" dirty="0">
                <a:latin typeface="Lato" panose="020F0502020204030203"/>
              </a:rPr>
              <a:t>C</a:t>
            </a:r>
            <a:r>
              <a:rPr lang="en-US" b="1" dirty="0" err="1">
                <a:latin typeface="Lato" panose="020F0502020204030203"/>
              </a:rPr>
              <a:t>, </a:t>
            </a:r>
            <a:r>
              <a:rPr lang="en-US" b="1" dirty="0">
                <a:latin typeface="Lato" panose="020F0502020204030203"/>
              </a:rPr>
              <a:t>PHI</a:t>
            </a:r>
            <a:r>
              <a:rPr lang="en-US" b="1" dirty="0" err="1">
                <a:latin typeface="Lato" panose="020F0502020204030203"/>
              </a:rPr>
              <a:t>, </a:t>
            </a:r>
            <a:r>
              <a:rPr lang="en-US" b="1" dirty="0">
                <a:latin typeface="Lato" panose="020F0502020204030203"/>
              </a:rPr>
              <a:t>1989</a:t>
            </a:r>
          </a:p>
        </p:txBody>
      </p:sp>
      <p:sp>
        <p:nvSpPr>
          <p:cNvPr id="8" name="TextBox 7"/>
          <p:cNvSpPr txBox="1"/>
          <p:nvPr>
            <p:custDataLst>
              <p:tags r:id="rId5"/>
            </p:custDataLst>
          </p:nvPr>
        </p:nvSpPr>
        <p:spPr>
          <a:xfrm>
            <a:off x="3507714" y="4160540"/>
            <a:ext cx="5636285" cy="588393"/>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b="1" dirty="0">
                <a:latin typeface="Lato" panose="020F0502020204030203"/>
              </a:rPr>
              <a:t>Robert </a:t>
            </a:r>
            <a:r>
              <a:rPr lang="en-US" b="1" dirty="0" err="1">
                <a:latin typeface="Lato" panose="020F0502020204030203"/>
              </a:rPr>
              <a:t>Kruse</a:t>
            </a:r>
            <a:r>
              <a:rPr lang="en-US" b="1" dirty="0">
                <a:latin typeface="Lato" panose="020F0502020204030203"/>
              </a:rPr>
              <a:t>, Data Structures and Program Design in C, 2nd Ed, PHI, 1996.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324910" y="983875"/>
            <a:ext cx="5636285" cy="351497"/>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b="1" dirty="0">
                <a:latin typeface="Alegreya" panose="00000500000000000000"/>
              </a:rPr>
              <a:t>The question paper will have ten questions.</a:t>
            </a:r>
          </a:p>
        </p:txBody>
      </p:sp>
      <p:sp>
        <p:nvSpPr>
          <p:cNvPr id="3" name="TextBox 2"/>
          <p:cNvSpPr txBox="1"/>
          <p:nvPr>
            <p:custDataLst>
              <p:tags r:id="rId2"/>
            </p:custDataLst>
          </p:nvPr>
        </p:nvSpPr>
        <p:spPr>
          <a:xfrm>
            <a:off x="3324910" y="1581150"/>
            <a:ext cx="5636285" cy="352534"/>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b="1" dirty="0">
                <a:latin typeface="Alegreya" panose="00000500000000000000"/>
              </a:rPr>
              <a:t>Each full Question consisting of 20 marks.</a:t>
            </a:r>
          </a:p>
        </p:txBody>
      </p:sp>
      <p:sp>
        <p:nvSpPr>
          <p:cNvPr id="4" name="TextBox 3"/>
          <p:cNvSpPr txBox="1"/>
          <p:nvPr/>
        </p:nvSpPr>
        <p:spPr>
          <a:xfrm>
            <a:off x="0" y="1005344"/>
            <a:ext cx="2524125" cy="308552"/>
          </a:xfrm>
          <a:prstGeom prst="homePlate">
            <a:avLst/>
          </a:prstGeom>
          <a:solidFill>
            <a:schemeClr val="accent1"/>
          </a:solidFill>
        </p:spPr>
        <p:txBody>
          <a:bodyPr vert="horz" lIns="95250" tIns="47625" rIns="95250" bIns="47625" rtlCol="0" anchor="ctr">
            <a:spAutoFit/>
          </a:bodyPr>
          <a:lstStyle/>
          <a:p>
            <a:pPr algn="ctr">
              <a:defRPr lang="en-US" sz="1400" dirty="0"/>
            </a:pPr>
            <a:r>
              <a:rPr lang="en-US" dirty="0">
                <a:solidFill>
                  <a:schemeClr val="bg1"/>
                </a:solidFill>
                <a:latin typeface="Lato" panose="020F0502020204030203"/>
              </a:rPr>
              <a:t>Question Paper Pattern</a:t>
            </a:r>
          </a:p>
        </p:txBody>
      </p:sp>
      <p:sp>
        <p:nvSpPr>
          <p:cNvPr id="5" name="TextBox 4"/>
          <p:cNvSpPr txBox="1"/>
          <p:nvPr>
            <p:custDataLst>
              <p:tags r:id="rId3"/>
            </p:custDataLst>
          </p:nvPr>
        </p:nvSpPr>
        <p:spPr>
          <a:xfrm>
            <a:off x="3324910" y="2266950"/>
            <a:ext cx="5636285" cy="599581"/>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b="1" dirty="0">
                <a:latin typeface="Alegreya" panose="00000500000000000000"/>
              </a:rPr>
              <a:t>There will be 2 full questions (with a maximum of four sub questions) from each module.</a:t>
            </a:r>
          </a:p>
        </p:txBody>
      </p:sp>
      <p:sp>
        <p:nvSpPr>
          <p:cNvPr id="6" name="TextBox 5"/>
          <p:cNvSpPr txBox="1"/>
          <p:nvPr>
            <p:custDataLst>
              <p:tags r:id="rId4"/>
            </p:custDataLst>
          </p:nvPr>
        </p:nvSpPr>
        <p:spPr>
          <a:xfrm>
            <a:off x="3324910" y="3105150"/>
            <a:ext cx="5636285" cy="603743"/>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b="1" dirty="0">
                <a:latin typeface="Alegreya" panose="00000500000000000000"/>
              </a:rPr>
              <a:t>Each full question will have sub questions covering all the topics under a module.</a:t>
            </a:r>
          </a:p>
        </p:txBody>
      </p:sp>
      <p:sp>
        <p:nvSpPr>
          <p:cNvPr id="7" name="TextBox 6"/>
          <p:cNvSpPr txBox="1"/>
          <p:nvPr>
            <p:custDataLst>
              <p:tags r:id="rId5"/>
            </p:custDataLst>
          </p:nvPr>
        </p:nvSpPr>
        <p:spPr>
          <a:xfrm>
            <a:off x="3324910" y="3867150"/>
            <a:ext cx="5636285" cy="603182"/>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400" b="1" dirty="0">
                <a:latin typeface="Alegreya" panose="00000500000000000000"/>
              </a:rPr>
              <a:t>The students will have to answer 5 full questions, selecting one full question from each module.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19150"/>
            <a:ext cx="8839200" cy="3886200"/>
          </a:xfrm>
        </p:spPr>
        <p:txBody>
          <a:bodyPr/>
          <a:lstStyle/>
          <a:p>
            <a:r>
              <a:rPr lang="en-US" dirty="0">
                <a:latin typeface="Times New Roman" panose="02020603050405020304" pitchFamily="18" charset="0"/>
                <a:cs typeface="Times New Roman" panose="02020603050405020304" pitchFamily="18" charset="0"/>
              </a:rPr>
              <a:t> "Get your data structures correct first, and the rest of the program will write itself."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Davids</a:t>
            </a:r>
            <a:r>
              <a:rPr lang="en-US" dirty="0">
                <a:latin typeface="Times New Roman" panose="02020603050405020304" pitchFamily="18" charset="0"/>
                <a:cs typeface="Times New Roman" panose="02020603050405020304" pitchFamily="18" charset="0"/>
              </a:rPr>
              <a:t> Johnson</a:t>
            </a:r>
          </a:p>
          <a:p>
            <a:endParaRPr lang="en-IN"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678112"/>
            <a:ext cx="7158239" cy="1951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666750"/>
            <a:ext cx="8763000" cy="4038600"/>
          </a:xfrm>
        </p:spPr>
        <p:txBody>
          <a:bodyPr/>
          <a:lstStyle/>
          <a:p>
            <a:pPr marL="0" indent="0">
              <a:buNone/>
            </a:pPr>
            <a:r>
              <a:rPr lang="en-US" b="1" i="1" dirty="0">
                <a:latin typeface="Times New Roman" panose="02020603050405020304" pitchFamily="18" charset="0"/>
                <a:cs typeface="Times New Roman" panose="02020603050405020304" pitchFamily="18" charset="0"/>
              </a:rPr>
              <a:t>“What is data? “</a:t>
            </a:r>
          </a:p>
          <a:p>
            <a:pPr marL="339725" lvl="1" indent="0">
              <a:buNone/>
            </a:pPr>
            <a:r>
              <a:rPr lang="en-IN" altLang="en-US" sz="1900" dirty="0">
                <a:latin typeface="Times New Roman" panose="02020603050405020304" pitchFamily="18" charset="0"/>
                <a:cs typeface="Times New Roman" panose="02020603050405020304" pitchFamily="18" charset="0"/>
              </a:rPr>
              <a:t>DICT definition - </a:t>
            </a:r>
            <a:r>
              <a:rPr lang="en-US" sz="1900" dirty="0">
                <a:latin typeface="Times New Roman" panose="02020603050405020304" pitchFamily="18" charset="0"/>
                <a:cs typeface="Times New Roman" panose="02020603050405020304" pitchFamily="18" charset="0"/>
              </a:rPr>
              <a:t>The quantities, characters, or symbols on which a computer performs operations may be stored and transmitted in the form of electrical signals and recorded on magnetic, optical, or mechanical recording media.</a:t>
            </a:r>
            <a:endParaRPr lang="en-IN" sz="1900" dirty="0">
              <a:latin typeface="Times New Roman" panose="02020603050405020304" pitchFamily="18" charset="0"/>
              <a:cs typeface="Times New Roman" panose="02020603050405020304" pitchFamily="18" charset="0"/>
            </a:endParaRPr>
          </a:p>
          <a:p>
            <a:pPr marL="340360" lvl="1" indent="0">
              <a:buNone/>
            </a:pPr>
            <a:endParaRPr lang="en-US" sz="1900" dirty="0">
              <a:latin typeface="Times New Roman" panose="02020603050405020304" pitchFamily="18" charset="0"/>
              <a:cs typeface="Times New Roman" panose="02020603050405020304" pitchFamily="18" charset="0"/>
            </a:endParaRPr>
          </a:p>
          <a:p>
            <a:pPr lvl="1">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DATA and INFORMATION are often confusing, and we often interchange these two terms.</a:t>
            </a:r>
          </a:p>
          <a:p>
            <a:pPr lvl="1">
              <a:buFont typeface="Arial" panose="020B0604020202020204" pitchFamily="34" charset="0"/>
              <a:buChar char="•"/>
            </a:pPr>
            <a:r>
              <a:rPr lang="en-US" sz="1900" dirty="0">
                <a:latin typeface="Times New Roman" panose="02020603050405020304" pitchFamily="18" charset="0"/>
                <a:cs typeface="Times New Roman" panose="02020603050405020304" pitchFamily="18" charset="0"/>
              </a:rPr>
              <a:t>UHDAM SI EMAN YM</a:t>
            </a:r>
            <a:r>
              <a:rPr lang="en-IN" altLang="en-US" sz="1900" dirty="0">
                <a:latin typeface="Times New Roman" panose="02020603050405020304" pitchFamily="18" charset="0"/>
                <a:cs typeface="Times New Roman" panose="02020603050405020304" pitchFamily="18" charset="0"/>
              </a:rPr>
              <a:t> is just data because it is merely a collection of characters, and from this, the user cannot understand anything properly</a:t>
            </a:r>
          </a:p>
          <a:p>
            <a:pPr marL="339725" lvl="1" indent="0">
              <a:buFont typeface="Arial" panose="020B0604020202020204" pitchFamily="34" charset="0"/>
              <a:buNone/>
            </a:pPr>
            <a:endParaRPr lang="en-IN" altLang="en-US" sz="1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42950"/>
            <a:ext cx="8839200" cy="4038600"/>
          </a:xfrm>
        </p:spPr>
        <p:txBody>
          <a:bodyPr/>
          <a:lstStyle/>
          <a:p>
            <a:pPr marL="0" indent="0">
              <a:buNone/>
            </a:pPr>
            <a:r>
              <a:rPr lang="en-US" b="1" i="1" dirty="0">
                <a:latin typeface="Times New Roman" panose="02020603050405020304" pitchFamily="18" charset="0"/>
                <a:cs typeface="Times New Roman" panose="02020603050405020304" pitchFamily="18" charset="0"/>
              </a:rPr>
              <a:t>What is information?</a:t>
            </a:r>
            <a:r>
              <a:rPr lang="en-US" b="1" dirty="0">
                <a:latin typeface="Times New Roman" panose="02020603050405020304" pitchFamily="18" charset="0"/>
                <a:cs typeface="Times New Roman" panose="02020603050405020304" pitchFamily="18" charset="0"/>
              </a:rPr>
              <a:t>”</a:t>
            </a:r>
          </a:p>
          <a:p>
            <a:r>
              <a:rPr lang="en-US" sz="2200" dirty="0">
                <a:latin typeface="Times New Roman" panose="02020603050405020304" pitchFamily="18" charset="0"/>
                <a:cs typeface="Times New Roman" panose="02020603050405020304" pitchFamily="18" charset="0"/>
              </a:rPr>
              <a:t>If data is arranged systematically, then it gets a structure and becomes meaningful.</a:t>
            </a:r>
            <a:endParaRPr lang="en-IN" sz="2200" dirty="0">
              <a:latin typeface="Times New Roman" panose="02020603050405020304" pitchFamily="18" charset="0"/>
              <a:cs typeface="Times New Roman" panose="02020603050405020304" pitchFamily="18" charset="0"/>
            </a:endParaRPr>
          </a:p>
          <a:p>
            <a:pPr marL="0" indent="0">
              <a:buNone/>
            </a:pPr>
            <a:endParaRPr lang="en-IN" sz="2200" dirty="0">
              <a:latin typeface="Times New Roman" panose="02020603050405020304" pitchFamily="18" charset="0"/>
              <a:cs typeface="Times New Roman" panose="02020603050405020304" pitchFamily="18" charset="0"/>
            </a:endParaRPr>
          </a:p>
          <a:p>
            <a:pPr marL="0" indent="0">
              <a:buNone/>
            </a:pPr>
            <a:r>
              <a:rPr lang="en-US" b="1" i="1" dirty="0">
                <a:latin typeface="Times New Roman" panose="02020603050405020304" pitchFamily="18" charset="0"/>
                <a:cs typeface="Times New Roman" panose="02020603050405020304" pitchFamily="18" charset="0"/>
              </a:rPr>
              <a:t>The need for Data Structures?</a:t>
            </a:r>
          </a:p>
          <a:p>
            <a:r>
              <a:rPr lang="en-US" sz="2200" dirty="0">
                <a:latin typeface="Times New Roman" panose="02020603050405020304" pitchFamily="18" charset="0"/>
                <a:cs typeface="Times New Roman" panose="02020603050405020304" pitchFamily="18" charset="0"/>
              </a:rPr>
              <a:t>We can understand very well that the data needs to be managed in such a way so that it can produce some meaningful information.</a:t>
            </a:r>
          </a:p>
          <a:p>
            <a:r>
              <a:rPr lang="en-US" sz="2200" dirty="0">
                <a:latin typeface="Times New Roman" panose="02020603050405020304" pitchFamily="18" charset="0"/>
                <a:cs typeface="Times New Roman" panose="02020603050405020304" pitchFamily="18" charset="0"/>
              </a:rPr>
              <a:t>Data structures give us the way to manage the data appropriately so that we can use it whenever possible.</a:t>
            </a:r>
            <a:endParaRPr lang="en-IN"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2377773" y="525694"/>
            <a:ext cx="3353914" cy="451203"/>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600" b="1" dirty="0">
                <a:latin typeface="Times New Roman" panose="02020603050405020304" pitchFamily="18" charset="0"/>
                <a:cs typeface="Times New Roman" panose="02020603050405020304" pitchFamily="18" charset="0"/>
              </a:rPr>
              <a:t>Data Structures</a:t>
            </a:r>
          </a:p>
        </p:txBody>
      </p:sp>
      <p:sp>
        <p:nvSpPr>
          <p:cNvPr id="4" name="TextBox 3"/>
          <p:cNvSpPr txBox="1"/>
          <p:nvPr/>
        </p:nvSpPr>
        <p:spPr>
          <a:xfrm>
            <a:off x="113461" y="1047750"/>
            <a:ext cx="6135490" cy="676132"/>
          </a:xfrm>
          <a:prstGeom prst="rect">
            <a:avLst/>
          </a:prstGeom>
        </p:spPr>
        <p:txBody>
          <a:bodyPr vert="horz" lIns="95250" tIns="47625" rIns="95250" bIns="47625" rtlCol="0">
            <a:noAutofit/>
          </a:bodyPr>
          <a:lstStyle/>
          <a:p>
            <a:pPr>
              <a:defRPr lang="en-US" sz="1400" dirty="0"/>
            </a:pPr>
            <a:r>
              <a:rPr lang="en-US" sz="2000" dirty="0">
                <a:latin typeface="Times New Roman" panose="02020603050405020304" pitchFamily="18" charset="0"/>
                <a:cs typeface="Times New Roman" panose="02020603050405020304" pitchFamily="18" charset="0"/>
              </a:rPr>
              <a:t>Data Structure is a way to store and organize data so that it can be used efficiently </a:t>
            </a:r>
            <a:r>
              <a:rPr lang="en-IN" altLang="en-US" sz="2000" dirty="0">
                <a:latin typeface="Times New Roman" panose="02020603050405020304" pitchFamily="18" charset="0"/>
                <a:cs typeface="Times New Roman" panose="02020603050405020304" pitchFamily="18" charset="0"/>
              </a:rPr>
              <a:t>.</a:t>
            </a:r>
          </a:p>
          <a:p>
            <a:pPr>
              <a:defRPr lang="en-US" sz="1400" dirty="0"/>
            </a:pPr>
            <a:r>
              <a:rPr lang="en-US" sz="2000" b="0" dirty="0">
                <a:solidFill>
                  <a:schemeClr val="tx1"/>
                </a:solidFill>
                <a:latin typeface="Times New Roman" panose="02020603050405020304" pitchFamily="18" charset="0"/>
                <a:cs typeface="Times New Roman" panose="02020603050405020304" pitchFamily="18" charset="0"/>
              </a:rPr>
              <a:t>There are many ways of organizing the data in the memory, i.e., array.</a:t>
            </a:r>
          </a:p>
          <a:p>
            <a:pPr>
              <a:defRPr lang="en-US" sz="1400" dirty="0"/>
            </a:pPr>
            <a:endParaRPr lang="en-US" sz="2000" b="0" dirty="0">
              <a:solidFill>
                <a:schemeClr val="tx1"/>
              </a:solidFill>
              <a:latin typeface="Times New Roman" panose="02020603050405020304" pitchFamily="18" charset="0"/>
              <a:cs typeface="Times New Roman" panose="02020603050405020304" pitchFamily="18" charset="0"/>
            </a:endParaRPr>
          </a:p>
          <a:p>
            <a:pPr>
              <a:defRPr lang="en-US" sz="1400" dirty="0"/>
            </a:pPr>
            <a:r>
              <a:rPr lang="en-US" sz="2000" b="0" dirty="0">
                <a:solidFill>
                  <a:schemeClr val="tx1"/>
                </a:solidFill>
                <a:latin typeface="Times New Roman" panose="02020603050405020304" pitchFamily="18" charset="0"/>
                <a:cs typeface="Times New Roman" panose="02020603050405020304" pitchFamily="18" charset="0"/>
              </a:rPr>
              <a:t>Array is a collection of memory elements in which data is stored sequentially, i.e., one after another.</a:t>
            </a:r>
          </a:p>
          <a:p>
            <a:pPr>
              <a:defRPr lang="en-US" sz="1400" dirty="0"/>
            </a:pPr>
            <a:endParaRPr lang="en-US" sz="2000" b="0" dirty="0">
              <a:solidFill>
                <a:schemeClr val="tx1"/>
              </a:solidFill>
              <a:latin typeface="Times New Roman" panose="02020603050405020304" pitchFamily="18" charset="0"/>
              <a:cs typeface="Times New Roman" panose="02020603050405020304" pitchFamily="18" charset="0"/>
            </a:endParaRPr>
          </a:p>
          <a:p>
            <a:pPr>
              <a:defRPr lang="en-US" sz="1400" dirty="0"/>
            </a:pPr>
            <a:r>
              <a:rPr lang="en-US" sz="2000" b="0" dirty="0">
                <a:solidFill>
                  <a:schemeClr val="tx1"/>
                </a:solidFill>
                <a:latin typeface="Times New Roman" panose="02020603050405020304" pitchFamily="18" charset="0"/>
                <a:cs typeface="Times New Roman" panose="02020603050405020304" pitchFamily="18" charset="0"/>
              </a:rPr>
              <a:t>There are also other ways to organize the data in memory. Let's see the different types of data structures.</a:t>
            </a:r>
          </a:p>
        </p:txBody>
      </p:sp>
      <p:pic>
        <p:nvPicPr>
          <p:cNvPr id="5" name="Picture 4"/>
          <p:cNvPicPr>
            <a:picLocks noChangeAspect="1"/>
          </p:cNvPicPr>
          <p:nvPr/>
        </p:nvPicPr>
        <p:blipFill>
          <a:blip r:embed="rId3"/>
          <a:stretch>
            <a:fillRect/>
          </a:stretch>
        </p:blipFill>
        <p:spPr>
          <a:xfrm>
            <a:off x="6553200" y="1366837"/>
            <a:ext cx="2280094" cy="303162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42950"/>
            <a:ext cx="8839200" cy="3962400"/>
          </a:xfrm>
        </p:spPr>
        <p:txBody>
          <a:bodyPr/>
          <a:lstStyle/>
          <a:p>
            <a:r>
              <a:rPr lang="en-US" sz="2200" dirty="0">
                <a:latin typeface="Times New Roman" panose="02020603050405020304" pitchFamily="18" charset="0"/>
                <a:cs typeface="Times New Roman" panose="02020603050405020304" pitchFamily="18" charset="0"/>
              </a:rPr>
              <a:t>Deals with how </a:t>
            </a:r>
          </a:p>
          <a:p>
            <a:r>
              <a:rPr lang="en-US" sz="2200" dirty="0">
                <a:latin typeface="Times New Roman" panose="02020603050405020304" pitchFamily="18" charset="0"/>
                <a:cs typeface="Times New Roman" panose="02020603050405020304" pitchFamily="18" charset="0"/>
              </a:rPr>
              <a:t>    - organization of data in memory</a:t>
            </a:r>
          </a:p>
          <a:p>
            <a:r>
              <a:rPr lang="en-US" sz="2200" dirty="0">
                <a:latin typeface="Times New Roman" panose="02020603050405020304" pitchFamily="18" charset="0"/>
                <a:cs typeface="Times New Roman" panose="02020603050405020304" pitchFamily="18" charset="0"/>
              </a:rPr>
              <a:t>    - efficient Storage of data in memory</a:t>
            </a:r>
          </a:p>
          <a:p>
            <a:r>
              <a:rPr lang="en-US" sz="2200" dirty="0">
                <a:latin typeface="Times New Roman" panose="02020603050405020304" pitchFamily="18" charset="0"/>
                <a:cs typeface="Times New Roman" panose="02020603050405020304" pitchFamily="18" charset="0"/>
              </a:rPr>
              <a:t>    - efficient Retrieved &amp; manipulated</a:t>
            </a:r>
          </a:p>
          <a:p>
            <a:r>
              <a:rPr lang="en-US" sz="2200" dirty="0">
                <a:latin typeface="Times New Roman" panose="02020603050405020304" pitchFamily="18" charset="0"/>
                <a:cs typeface="Times New Roman" panose="02020603050405020304" pitchFamily="18" charset="0"/>
              </a:rPr>
              <a:t>    - logical relationships among different data items</a:t>
            </a:r>
          </a:p>
          <a:p>
            <a:endParaRPr lang="en-IN" sz="22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313754" y="548763"/>
            <a:ext cx="6077646" cy="3957336"/>
          </a:xfrm>
          <a:prstGeom prst="rect">
            <a:avLst/>
          </a:prstGeom>
          <a:noFill/>
        </p:spPr>
      </p:pic>
      <p:sp>
        <p:nvSpPr>
          <p:cNvPr id="3" name="TextBox 2"/>
          <p:cNvSpPr txBox="1"/>
          <p:nvPr>
            <p:custDataLst>
              <p:tags r:id="rId1"/>
            </p:custDataLst>
          </p:nvPr>
        </p:nvSpPr>
        <p:spPr>
          <a:xfrm>
            <a:off x="5562600" y="895350"/>
            <a:ext cx="3941816" cy="304800"/>
          </a:xfrm>
          <a:solidFill>
            <a:srgbClr val="FFCC52"/>
          </a:solidFill>
          <a:ln w="14288" cap="flat">
            <a:solidFill>
              <a:srgbClr val="FFFFFF"/>
            </a:solidFill>
            <a:prstDash val="dash"/>
            <a:round/>
          </a:ln>
        </p:spPr>
        <p:txBody>
          <a:bodyPr vert="horz" wrap="square" lIns="95250" tIns="47625" rIns="95250" bIns="47625" rtlCol="0" anchor="ctr">
            <a:spAutoFit/>
          </a:bodyPr>
          <a:lstStyle/>
          <a:p>
            <a:pPr algn="ctr">
              <a:defRPr lang="en-US" sz="1400" dirty="0"/>
            </a:pPr>
            <a:r>
              <a:rPr lang="en-US" sz="1800" b="1" dirty="0">
                <a:latin typeface="+mj-lt"/>
              </a:rPr>
              <a:t>Classification (Primitive and Non Primitive)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9"/>
          <p:cNvSpPr txBox="1">
            <a:spLocks noGrp="1"/>
          </p:cNvSpPr>
          <p:nvPr>
            <p:ph type="title" idx="4294967295"/>
          </p:nvPr>
        </p:nvSpPr>
        <p:spPr>
          <a:xfrm>
            <a:off x="4" y="261258"/>
            <a:ext cx="7772400" cy="742951"/>
          </a:xfrm>
          <a:prstGeom prst="rect">
            <a:avLst/>
          </a:prstGeom>
          <a:noFill/>
          <a:ln>
            <a:noFill/>
          </a:ln>
        </p:spPr>
        <p:txBody>
          <a:bodyPr spcFirstLastPara="1" wrap="square" lIns="75307" tIns="37643" rIns="75307" bIns="37643" anchor="ctr" anchorCtr="0">
            <a:noAutofit/>
          </a:bodyPr>
          <a:lstStyle/>
          <a:p>
            <a:pPr>
              <a:spcBef>
                <a:spcPts val="0"/>
              </a:spcBef>
              <a:buClr>
                <a:schemeClr val="hlink"/>
              </a:buClr>
              <a:buSzPts val="4400"/>
            </a:pPr>
            <a:r>
              <a:rPr lang="en-US" b="1" dirty="0">
                <a:solidFill>
                  <a:schemeClr val="hlink"/>
                </a:solidFill>
                <a:latin typeface="Times New Roman" panose="02020603050405020304" pitchFamily="18" charset="0"/>
                <a:ea typeface="Arial" panose="020B0604020202020204"/>
                <a:cs typeface="Times New Roman" panose="02020603050405020304" pitchFamily="18" charset="0"/>
                <a:sym typeface="Arial" panose="020B0604020202020204"/>
              </a:rPr>
              <a:t>Data Types in C</a:t>
            </a:r>
            <a:endParaRPr b="1" dirty="0">
              <a:latin typeface="Times New Roman" panose="02020603050405020304" pitchFamily="18" charset="0"/>
              <a:cs typeface="Times New Roman" panose="02020603050405020304" pitchFamily="18" charset="0"/>
            </a:endParaRPr>
          </a:p>
        </p:txBody>
      </p:sp>
      <p:pic>
        <p:nvPicPr>
          <p:cNvPr id="178" name="Google Shape;178;p9"/>
          <p:cNvPicPr preferRelativeResize="0">
            <a:picLocks noGrp="1"/>
          </p:cNvPicPr>
          <p:nvPr>
            <p:ph type="body" idx="4294967295"/>
          </p:nvPr>
        </p:nvPicPr>
        <p:blipFill rotWithShape="1">
          <a:blip r:embed="rId3"/>
          <a:srcRect/>
          <a:stretch>
            <a:fillRect/>
          </a:stretch>
        </p:blipFill>
        <p:spPr>
          <a:xfrm>
            <a:off x="838200" y="803133"/>
            <a:ext cx="7467604" cy="1082817"/>
          </a:xfrm>
          <a:prstGeom prst="rect">
            <a:avLst/>
          </a:prstGeom>
          <a:noFill/>
          <a:ln>
            <a:noFill/>
          </a:ln>
        </p:spPr>
      </p:pic>
      <p:cxnSp>
        <p:nvCxnSpPr>
          <p:cNvPr id="179" name="Google Shape;179;p9"/>
          <p:cNvCxnSpPr/>
          <p:nvPr/>
        </p:nvCxnSpPr>
        <p:spPr>
          <a:xfrm rot="5400000">
            <a:off x="2219328" y="2027237"/>
            <a:ext cx="285750" cy="3176"/>
          </a:xfrm>
          <a:prstGeom prst="straightConnector1">
            <a:avLst/>
          </a:prstGeom>
          <a:noFill/>
          <a:ln w="25400" cap="flat" cmpd="sng">
            <a:solidFill>
              <a:schemeClr val="dk1"/>
            </a:solidFill>
            <a:prstDash val="solid"/>
            <a:miter lim="800000"/>
            <a:headEnd type="none" w="med" len="med"/>
            <a:tailEnd type="triangle" w="med" len="med"/>
          </a:ln>
        </p:spPr>
      </p:cxnSp>
      <p:sp>
        <p:nvSpPr>
          <p:cNvPr id="180" name="Google Shape;180;p9"/>
          <p:cNvSpPr txBox="1"/>
          <p:nvPr/>
        </p:nvSpPr>
        <p:spPr>
          <a:xfrm>
            <a:off x="1752603" y="2114550"/>
            <a:ext cx="2438400" cy="2050921"/>
          </a:xfrm>
          <a:prstGeom prst="rect">
            <a:avLst/>
          </a:prstGeom>
          <a:noFill/>
          <a:ln>
            <a:noFill/>
          </a:ln>
        </p:spPr>
        <p:txBody>
          <a:bodyPr spcFirstLastPara="1" wrap="square" lIns="75307" tIns="37643" rIns="75307" bIns="37643" anchor="t" anchorCtr="0">
            <a:spAutoFit/>
          </a:bodyPr>
          <a:lstStyle/>
          <a:p>
            <a:pPr>
              <a:buSzPts val="2800"/>
            </a:pPr>
            <a:r>
              <a:rPr lang="en-US" sz="2300" dirty="0"/>
              <a:t>Integer</a:t>
            </a:r>
            <a:endParaRPr sz="2300" dirty="0">
              <a:solidFill>
                <a:schemeClr val="dk1"/>
              </a:solidFill>
            </a:endParaRPr>
          </a:p>
          <a:p>
            <a:pPr>
              <a:spcBef>
                <a:spcPts val="410"/>
              </a:spcBef>
              <a:buSzPts val="2800"/>
            </a:pPr>
            <a:r>
              <a:rPr lang="en-US" sz="2300" dirty="0"/>
              <a:t>Float</a:t>
            </a:r>
            <a:endParaRPr sz="2300" dirty="0">
              <a:solidFill>
                <a:schemeClr val="dk1"/>
              </a:solidFill>
            </a:endParaRPr>
          </a:p>
          <a:p>
            <a:pPr>
              <a:spcBef>
                <a:spcPts val="410"/>
              </a:spcBef>
              <a:buSzPts val="2800"/>
            </a:pPr>
            <a:r>
              <a:rPr lang="en-US" sz="2300" dirty="0"/>
              <a:t>Double</a:t>
            </a:r>
            <a:endParaRPr sz="2300" dirty="0">
              <a:solidFill>
                <a:schemeClr val="dk1"/>
              </a:solidFill>
            </a:endParaRPr>
          </a:p>
          <a:p>
            <a:pPr>
              <a:spcBef>
                <a:spcPts val="410"/>
              </a:spcBef>
              <a:buSzPts val="2800"/>
            </a:pPr>
            <a:r>
              <a:rPr lang="en-US" sz="2300" dirty="0"/>
              <a:t>Character</a:t>
            </a:r>
            <a:endParaRPr sz="2300" dirty="0">
              <a:solidFill>
                <a:schemeClr val="dk1"/>
              </a:solidFill>
            </a:endParaRPr>
          </a:p>
          <a:p>
            <a:pPr>
              <a:spcBef>
                <a:spcPts val="410"/>
              </a:spcBef>
              <a:buSzPts val="2800"/>
            </a:pPr>
            <a:r>
              <a:rPr lang="en-US" sz="2300" dirty="0"/>
              <a:t>Void</a:t>
            </a:r>
            <a:endParaRPr dirty="0"/>
          </a:p>
        </p:txBody>
      </p:sp>
      <p:cxnSp>
        <p:nvCxnSpPr>
          <p:cNvPr id="181" name="Google Shape;181;p9"/>
          <p:cNvCxnSpPr/>
          <p:nvPr/>
        </p:nvCxnSpPr>
        <p:spPr>
          <a:xfrm rot="5400000">
            <a:off x="6639719" y="2028032"/>
            <a:ext cx="285750" cy="1587"/>
          </a:xfrm>
          <a:prstGeom prst="straightConnector1">
            <a:avLst/>
          </a:prstGeom>
          <a:noFill/>
          <a:ln w="25400" cap="flat" cmpd="sng">
            <a:solidFill>
              <a:schemeClr val="dk1"/>
            </a:solidFill>
            <a:prstDash val="solid"/>
            <a:miter lim="800000"/>
            <a:headEnd type="none" w="med" len="med"/>
            <a:tailEnd type="triangle" w="med" len="med"/>
          </a:ln>
        </p:spPr>
      </p:cxnSp>
      <p:sp>
        <p:nvSpPr>
          <p:cNvPr id="182" name="Google Shape;182;p9"/>
          <p:cNvSpPr txBox="1"/>
          <p:nvPr/>
        </p:nvSpPr>
        <p:spPr>
          <a:xfrm>
            <a:off x="6324601" y="2190750"/>
            <a:ext cx="2362199" cy="835203"/>
          </a:xfrm>
          <a:prstGeom prst="rect">
            <a:avLst/>
          </a:prstGeom>
          <a:noFill/>
          <a:ln>
            <a:noFill/>
          </a:ln>
        </p:spPr>
        <p:txBody>
          <a:bodyPr spcFirstLastPara="1" wrap="square" lIns="75307" tIns="37643" rIns="75307" bIns="37643" anchor="t" anchorCtr="0">
            <a:spAutoFit/>
          </a:bodyPr>
          <a:lstStyle/>
          <a:p>
            <a:pPr>
              <a:buSzPts val="2800"/>
            </a:pPr>
            <a:r>
              <a:rPr lang="en-US" sz="2300" dirty="0" err="1"/>
              <a:t>typedef</a:t>
            </a:r>
            <a:endParaRPr sz="2300" dirty="0">
              <a:solidFill>
                <a:schemeClr val="dk1"/>
              </a:solidFill>
            </a:endParaRPr>
          </a:p>
          <a:p>
            <a:pPr>
              <a:spcBef>
                <a:spcPts val="410"/>
              </a:spcBef>
              <a:buSzPts val="2800"/>
            </a:pPr>
            <a:r>
              <a:rPr lang="en-US" sz="2300" dirty="0" err="1"/>
              <a:t>enum</a:t>
            </a:r>
            <a:endParaRPr dirty="0"/>
          </a:p>
        </p:txBody>
      </p:sp>
      <p:sp>
        <p:nvSpPr>
          <p:cNvPr id="183" name="Google Shape;183;p9"/>
          <p:cNvSpPr txBox="1"/>
          <p:nvPr/>
        </p:nvSpPr>
        <p:spPr>
          <a:xfrm>
            <a:off x="122054" y="4019550"/>
            <a:ext cx="7812248" cy="835203"/>
          </a:xfrm>
          <a:prstGeom prst="rect">
            <a:avLst/>
          </a:prstGeom>
          <a:noFill/>
          <a:ln>
            <a:noFill/>
          </a:ln>
        </p:spPr>
        <p:txBody>
          <a:bodyPr spcFirstLastPara="1" wrap="square" lIns="75307" tIns="37643" rIns="75307" bIns="37643" anchor="t" anchorCtr="0">
            <a:spAutoFit/>
          </a:bodyPr>
          <a:lstStyle/>
          <a:p>
            <a:pPr>
              <a:buSzPts val="2800"/>
            </a:pPr>
            <a:r>
              <a:rPr lang="en-US" sz="2300" b="1" dirty="0"/>
              <a:t>Type Casting:</a:t>
            </a:r>
            <a:endParaRPr sz="2300" dirty="0">
              <a:solidFill>
                <a:schemeClr val="dk1"/>
              </a:solidFill>
            </a:endParaRPr>
          </a:p>
          <a:p>
            <a:pPr>
              <a:spcBef>
                <a:spcPts val="410"/>
              </a:spcBef>
              <a:buSzPts val="2800"/>
            </a:pPr>
            <a:r>
              <a:rPr lang="en-US" sz="2300" dirty="0"/>
              <a:t>float div=float(a/b); //a &amp; b are integer variables</a:t>
            </a:r>
            <a:endParaRPr dirty="0"/>
          </a:p>
        </p:txBody>
      </p:sp>
      <p:cxnSp>
        <p:nvCxnSpPr>
          <p:cNvPr id="184" name="Google Shape;184;p9"/>
          <p:cNvCxnSpPr/>
          <p:nvPr/>
        </p:nvCxnSpPr>
        <p:spPr>
          <a:xfrm>
            <a:off x="4495803" y="2914652"/>
            <a:ext cx="1587" cy="342900"/>
          </a:xfrm>
          <a:prstGeom prst="straightConnector1">
            <a:avLst/>
          </a:prstGeom>
          <a:noFill/>
          <a:ln w="25400" cap="flat" cmpd="sng">
            <a:solidFill>
              <a:schemeClr val="dk1"/>
            </a:solidFill>
            <a:prstDash val="solid"/>
            <a:miter lim="800000"/>
            <a:headEnd type="none" w="med" len="med"/>
            <a:tailEnd type="triangle" w="med" len="med"/>
          </a:ln>
        </p:spPr>
      </p:cxnSp>
      <p:sp>
        <p:nvSpPr>
          <p:cNvPr id="185" name="Google Shape;185;p9"/>
          <p:cNvSpPr txBox="1"/>
          <p:nvPr/>
        </p:nvSpPr>
        <p:spPr>
          <a:xfrm>
            <a:off x="3962400" y="3181350"/>
            <a:ext cx="1868487" cy="1240443"/>
          </a:xfrm>
          <a:prstGeom prst="rect">
            <a:avLst/>
          </a:prstGeom>
          <a:noFill/>
          <a:ln>
            <a:noFill/>
          </a:ln>
        </p:spPr>
        <p:txBody>
          <a:bodyPr spcFirstLastPara="1" wrap="square" lIns="75307" tIns="37643" rIns="75307" bIns="37643" anchor="t" anchorCtr="0">
            <a:spAutoFit/>
          </a:bodyPr>
          <a:lstStyle/>
          <a:p>
            <a:pPr>
              <a:buSzPts val="2800"/>
            </a:pPr>
            <a:r>
              <a:rPr lang="en-US" sz="2300" dirty="0"/>
              <a:t>Arrays</a:t>
            </a:r>
            <a:endParaRPr sz="2300" dirty="0">
              <a:solidFill>
                <a:schemeClr val="dk1"/>
              </a:solidFill>
            </a:endParaRPr>
          </a:p>
          <a:p>
            <a:pPr>
              <a:spcBef>
                <a:spcPts val="410"/>
              </a:spcBef>
              <a:buSzPts val="2800"/>
            </a:pPr>
            <a:r>
              <a:rPr lang="en-US" sz="2300" dirty="0"/>
              <a:t>Functions</a:t>
            </a:r>
            <a:endParaRPr sz="2300" dirty="0">
              <a:solidFill>
                <a:schemeClr val="dk1"/>
              </a:solidFill>
            </a:endParaRPr>
          </a:p>
          <a:p>
            <a:pPr>
              <a:spcBef>
                <a:spcPts val="410"/>
              </a:spcBef>
              <a:buSzPts val="2800"/>
            </a:pPr>
            <a:r>
              <a:rPr lang="en-US" sz="2300" dirty="0"/>
              <a:t>Pointers</a:t>
            </a:r>
            <a:endParaRPr dirty="0"/>
          </a:p>
        </p:txBody>
      </p:sp>
      <p:sp>
        <p:nvSpPr>
          <p:cNvPr id="186" name="Google Shape;186;p9"/>
          <p:cNvSpPr txBox="1"/>
          <p:nvPr/>
        </p:nvSpPr>
        <p:spPr>
          <a:xfrm>
            <a:off x="3352800" y="2190750"/>
            <a:ext cx="2209800" cy="800100"/>
          </a:xfrm>
          <a:prstGeom prst="rect">
            <a:avLst/>
          </a:prstGeom>
          <a:solidFill>
            <a:srgbClr val="CCFFCC"/>
          </a:solidFill>
          <a:ln>
            <a:noFill/>
          </a:ln>
          <a:effectLst>
            <a:outerShdw blurRad="63500" dist="27940" dir="5400000">
              <a:srgbClr val="000000">
                <a:alpha val="31372"/>
              </a:srgbClr>
            </a:outerShdw>
          </a:effectLst>
        </p:spPr>
        <p:txBody>
          <a:bodyPr spcFirstLastPara="1" wrap="square" lIns="75307" tIns="37643" rIns="75307" bIns="37643" anchor="ctr" anchorCtr="0">
            <a:noAutofit/>
          </a:bodyPr>
          <a:lstStyle/>
          <a:p>
            <a:pPr algn="ctr">
              <a:buSzPts val="2800"/>
            </a:pPr>
            <a:r>
              <a:rPr lang="en-US" sz="2300" dirty="0"/>
              <a:t>Derived </a:t>
            </a:r>
            <a:endParaRPr sz="2300" dirty="0">
              <a:solidFill>
                <a:schemeClr val="dk1"/>
              </a:solidFill>
            </a:endParaRPr>
          </a:p>
          <a:p>
            <a:pPr algn="ctr">
              <a:spcBef>
                <a:spcPts val="410"/>
              </a:spcBef>
              <a:buSzPts val="2800"/>
            </a:pPr>
            <a:r>
              <a:rPr lang="en-US" sz="2300" dirty="0"/>
              <a:t>Data Types</a:t>
            </a:r>
            <a:endParaRPr dirty="0"/>
          </a:p>
        </p:txBody>
      </p:sp>
      <p:cxnSp>
        <p:nvCxnSpPr>
          <p:cNvPr id="187" name="Google Shape;187;p9"/>
          <p:cNvCxnSpPr/>
          <p:nvPr/>
        </p:nvCxnSpPr>
        <p:spPr>
          <a:xfrm>
            <a:off x="4510090" y="1252540"/>
            <a:ext cx="1587" cy="919163"/>
          </a:xfrm>
          <a:prstGeom prst="straightConnector1">
            <a:avLst/>
          </a:prstGeom>
          <a:noFill/>
          <a:ln w="25400" cap="flat" cmpd="sng">
            <a:solidFill>
              <a:schemeClr val="dk1"/>
            </a:solidFill>
            <a:prstDash val="solid"/>
            <a:miter lim="800000"/>
            <a:headEnd type="none" w="med" len="med"/>
            <a:tailEnd type="none" w="med" len="med"/>
          </a:ln>
        </p:spPr>
      </p:cxnSp>
    </p:spTree>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8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p:nvPr/>
        </p:nvGraphicFramePr>
        <p:xfrm>
          <a:off x="233172" y="755627"/>
          <a:ext cx="8453628" cy="3840480"/>
        </p:xfrm>
        <a:graphic>
          <a:graphicData uri="http://schemas.openxmlformats.org/drawingml/2006/table">
            <a:tbl>
              <a:tblPr firstRow="1">
                <a:tableStyleId>{A885654A-1A42-44E3-9138-42FB5C9F0DB7}</a:tableStyleId>
              </a:tblPr>
              <a:tblGrid>
                <a:gridCol w="2113407">
                  <a:extLst>
                    <a:ext uri="{9D8B030D-6E8A-4147-A177-3AD203B41FA5}">
                      <a16:colId xmlns:a16="http://schemas.microsoft.com/office/drawing/2014/main" val="20000"/>
                    </a:ext>
                  </a:extLst>
                </a:gridCol>
                <a:gridCol w="2113407">
                  <a:extLst>
                    <a:ext uri="{9D8B030D-6E8A-4147-A177-3AD203B41FA5}">
                      <a16:colId xmlns:a16="http://schemas.microsoft.com/office/drawing/2014/main" val="20001"/>
                    </a:ext>
                  </a:extLst>
                </a:gridCol>
                <a:gridCol w="2113407">
                  <a:extLst>
                    <a:ext uri="{9D8B030D-6E8A-4147-A177-3AD203B41FA5}">
                      <a16:colId xmlns:a16="http://schemas.microsoft.com/office/drawing/2014/main" val="20002"/>
                    </a:ext>
                  </a:extLst>
                </a:gridCol>
                <a:gridCol w="2113407">
                  <a:extLst>
                    <a:ext uri="{9D8B030D-6E8A-4147-A177-3AD203B41FA5}">
                      <a16:colId xmlns:a16="http://schemas.microsoft.com/office/drawing/2014/main" val="20003"/>
                    </a:ext>
                  </a:extLst>
                </a:gridCol>
              </a:tblGrid>
              <a:tr h="620187">
                <a:tc>
                  <a:txBody>
                    <a:bodyPr/>
                    <a:lstStyle/>
                    <a:p>
                      <a:pPr algn="ctr"/>
                      <a:r>
                        <a:rPr lang="en-US" sz="1800" b="1" dirty="0">
                          <a:solidFill>
                            <a:schemeClr val="accent6"/>
                          </a:solidFill>
                          <a:latin typeface="+mn-lt"/>
                        </a:rPr>
                        <a:t>Data type</a:t>
                      </a:r>
                    </a:p>
                  </a:txBody>
                  <a:tcPr/>
                </a:tc>
                <a:tc>
                  <a:txBody>
                    <a:bodyPr/>
                    <a:lstStyle/>
                    <a:p>
                      <a:pPr algn="ctr"/>
                      <a:r>
                        <a:rPr lang="en-US" sz="1800" b="1" dirty="0">
                          <a:solidFill>
                            <a:srgbClr val="002060"/>
                          </a:solidFill>
                          <a:latin typeface="+mn-lt"/>
                        </a:rPr>
                        <a:t>Purpose</a:t>
                      </a:r>
                    </a:p>
                  </a:txBody>
                  <a:tcPr/>
                </a:tc>
                <a:tc>
                  <a:txBody>
                    <a:bodyPr/>
                    <a:lstStyle/>
                    <a:p>
                      <a:pPr algn="ctr"/>
                      <a:r>
                        <a:rPr lang="en-US" sz="1800" b="1" dirty="0">
                          <a:solidFill>
                            <a:schemeClr val="accent2">
                              <a:lumMod val="50000"/>
                            </a:schemeClr>
                          </a:solidFill>
                          <a:latin typeface="+mn-lt"/>
                        </a:rPr>
                        <a:t>No. of bytes allocated</a:t>
                      </a:r>
                    </a:p>
                  </a:txBody>
                  <a:tcPr/>
                </a:tc>
                <a:tc>
                  <a:txBody>
                    <a:bodyPr/>
                    <a:lstStyle/>
                    <a:p>
                      <a:pPr algn="ctr"/>
                      <a:r>
                        <a:rPr lang="en-US" sz="1800" b="1" dirty="0">
                          <a:solidFill>
                            <a:srgbClr val="00B050"/>
                          </a:solidFill>
                          <a:latin typeface="+mn-lt"/>
                        </a:rPr>
                        <a:t>Range</a:t>
                      </a:r>
                    </a:p>
                  </a:txBody>
                  <a:tcPr/>
                </a:tc>
                <a:extLst>
                  <a:ext uri="{0D108BD9-81ED-4DB2-BD59-A6C34878D82A}">
                    <a16:rowId xmlns:a16="http://schemas.microsoft.com/office/drawing/2014/main" val="10000"/>
                  </a:ext>
                </a:extLst>
              </a:tr>
              <a:tr h="620187">
                <a:tc>
                  <a:txBody>
                    <a:bodyPr/>
                    <a:lstStyle/>
                    <a:p>
                      <a:pPr algn="ctr"/>
                      <a:r>
                        <a:rPr lang="en-US" sz="1800" b="1" dirty="0">
                          <a:solidFill>
                            <a:schemeClr val="accent6"/>
                          </a:solidFill>
                          <a:latin typeface="+mn-lt"/>
                        </a:rPr>
                        <a:t>int</a:t>
                      </a:r>
                    </a:p>
                  </a:txBody>
                  <a:tcPr/>
                </a:tc>
                <a:tc>
                  <a:txBody>
                    <a:bodyPr/>
                    <a:lstStyle/>
                    <a:p>
                      <a:pPr algn="ctr"/>
                      <a:r>
                        <a:rPr lang="en-US" sz="1800" dirty="0">
                          <a:solidFill>
                            <a:srgbClr val="002060"/>
                          </a:solidFill>
                        </a:rPr>
                        <a:t>To hold integer constant</a:t>
                      </a:r>
                    </a:p>
                  </a:txBody>
                  <a:tcPr/>
                </a:tc>
                <a:tc>
                  <a:txBody>
                    <a:bodyPr/>
                    <a:lstStyle/>
                    <a:p>
                      <a:pPr algn="ctr"/>
                      <a:r>
                        <a:rPr lang="en-US" sz="1800" dirty="0">
                          <a:solidFill>
                            <a:schemeClr val="accent2">
                              <a:lumMod val="50000"/>
                            </a:schemeClr>
                          </a:solidFill>
                        </a:rPr>
                        <a:t>2 bytes</a:t>
                      </a:r>
                    </a:p>
                  </a:txBody>
                  <a:tcPr/>
                </a:tc>
                <a:tc>
                  <a:txBody>
                    <a:bodyPr/>
                    <a:lstStyle/>
                    <a:p>
                      <a:pPr algn="ctr"/>
                      <a:r>
                        <a:rPr lang="en-US" sz="1800" dirty="0">
                          <a:solidFill>
                            <a:srgbClr val="00B050"/>
                          </a:solidFill>
                        </a:rPr>
                        <a:t>-32768 to +32767</a:t>
                      </a:r>
                    </a:p>
                  </a:txBody>
                  <a:tcPr/>
                </a:tc>
                <a:extLst>
                  <a:ext uri="{0D108BD9-81ED-4DB2-BD59-A6C34878D82A}">
                    <a16:rowId xmlns:a16="http://schemas.microsoft.com/office/drawing/2014/main" val="10001"/>
                  </a:ext>
                </a:extLst>
              </a:tr>
              <a:tr h="620187">
                <a:tc>
                  <a:txBody>
                    <a:bodyPr/>
                    <a:lstStyle/>
                    <a:p>
                      <a:pPr algn="ctr"/>
                      <a:r>
                        <a:rPr lang="en-US" sz="1800" b="1" dirty="0">
                          <a:solidFill>
                            <a:schemeClr val="accent6"/>
                          </a:solidFill>
                          <a:latin typeface="+mn-lt"/>
                        </a:rPr>
                        <a:t>float</a:t>
                      </a:r>
                    </a:p>
                  </a:txBody>
                  <a:tcPr/>
                </a:tc>
                <a:tc>
                  <a:txBody>
                    <a:bodyPr/>
                    <a:lstStyle/>
                    <a:p>
                      <a:pPr algn="ctr"/>
                      <a:r>
                        <a:rPr lang="en-US" sz="1800" dirty="0">
                          <a:solidFill>
                            <a:srgbClr val="002060"/>
                          </a:solidFill>
                        </a:rPr>
                        <a:t>To hold real constant</a:t>
                      </a:r>
                    </a:p>
                  </a:txBody>
                  <a:tcPr/>
                </a:tc>
                <a:tc>
                  <a:txBody>
                    <a:bodyPr/>
                    <a:lstStyle/>
                    <a:p>
                      <a:pPr algn="ctr"/>
                      <a:r>
                        <a:rPr lang="en-US" sz="1800" dirty="0">
                          <a:solidFill>
                            <a:schemeClr val="accent2">
                              <a:lumMod val="50000"/>
                            </a:schemeClr>
                          </a:solidFill>
                        </a:rPr>
                        <a:t>4 bytes</a:t>
                      </a:r>
                    </a:p>
                  </a:txBody>
                  <a:tcPr/>
                </a:tc>
                <a:tc>
                  <a:txBody>
                    <a:bodyPr/>
                    <a:lstStyle/>
                    <a:p>
                      <a:pPr algn="ctr"/>
                      <a:r>
                        <a:rPr lang="en-US" sz="1800" dirty="0">
                          <a:solidFill>
                            <a:srgbClr val="00B050"/>
                          </a:solidFill>
                        </a:rPr>
                        <a:t>-3.4e38 to +3.4e38</a:t>
                      </a:r>
                    </a:p>
                  </a:txBody>
                  <a:tcPr/>
                </a:tc>
                <a:extLst>
                  <a:ext uri="{0D108BD9-81ED-4DB2-BD59-A6C34878D82A}">
                    <a16:rowId xmlns:a16="http://schemas.microsoft.com/office/drawing/2014/main" val="10002"/>
                  </a:ext>
                </a:extLst>
              </a:tr>
              <a:tr h="620187">
                <a:tc>
                  <a:txBody>
                    <a:bodyPr/>
                    <a:lstStyle/>
                    <a:p>
                      <a:pPr algn="ctr"/>
                      <a:r>
                        <a:rPr lang="en-US" sz="1800" b="1" dirty="0">
                          <a:solidFill>
                            <a:schemeClr val="accent6"/>
                          </a:solidFill>
                          <a:latin typeface="+mn-lt"/>
                        </a:rPr>
                        <a:t>double</a:t>
                      </a:r>
                    </a:p>
                  </a:txBody>
                  <a:tcPr/>
                </a:tc>
                <a:tc>
                  <a:txBody>
                    <a:bodyPr/>
                    <a:lstStyle/>
                    <a:p>
                      <a:pPr algn="ctr"/>
                      <a:r>
                        <a:rPr lang="en-US" sz="1800" dirty="0">
                          <a:solidFill>
                            <a:srgbClr val="002060"/>
                          </a:solidFill>
                          <a:latin typeface="Open Sans" panose="020B0606030504020204"/>
                        </a:rPr>
                        <a:t>To hold real constant</a:t>
                      </a:r>
                    </a:p>
                  </a:txBody>
                  <a:tcPr/>
                </a:tc>
                <a:tc>
                  <a:txBody>
                    <a:bodyPr/>
                    <a:lstStyle/>
                    <a:p>
                      <a:pPr algn="ctr"/>
                      <a:r>
                        <a:rPr lang="en-US" sz="1800" dirty="0">
                          <a:solidFill>
                            <a:schemeClr val="accent2">
                              <a:lumMod val="50000"/>
                            </a:schemeClr>
                          </a:solidFill>
                        </a:rPr>
                        <a:t>8 bytes</a:t>
                      </a:r>
                    </a:p>
                  </a:txBody>
                  <a:tcPr/>
                </a:tc>
                <a:tc>
                  <a:txBody>
                    <a:bodyPr/>
                    <a:lstStyle/>
                    <a:p>
                      <a:pPr algn="ctr"/>
                      <a:r>
                        <a:rPr lang="en-US" sz="1800" dirty="0">
                          <a:solidFill>
                            <a:srgbClr val="00B050"/>
                          </a:solidFill>
                        </a:rPr>
                        <a:t>-1.7e308 to +1.7e308</a:t>
                      </a:r>
                    </a:p>
                  </a:txBody>
                  <a:tcPr/>
                </a:tc>
                <a:extLst>
                  <a:ext uri="{0D108BD9-81ED-4DB2-BD59-A6C34878D82A}">
                    <a16:rowId xmlns:a16="http://schemas.microsoft.com/office/drawing/2014/main" val="10003"/>
                  </a:ext>
                </a:extLst>
              </a:tr>
              <a:tr h="620187">
                <a:tc>
                  <a:txBody>
                    <a:bodyPr/>
                    <a:lstStyle/>
                    <a:p>
                      <a:pPr algn="ctr"/>
                      <a:r>
                        <a:rPr lang="en-US" sz="1800" b="1" dirty="0">
                          <a:solidFill>
                            <a:schemeClr val="accent6"/>
                          </a:solidFill>
                          <a:latin typeface="+mn-lt"/>
                        </a:rPr>
                        <a:t>char</a:t>
                      </a:r>
                    </a:p>
                  </a:txBody>
                  <a:tcPr/>
                </a:tc>
                <a:tc>
                  <a:txBody>
                    <a:bodyPr/>
                    <a:lstStyle/>
                    <a:p>
                      <a:pPr algn="ctr"/>
                      <a:r>
                        <a:rPr lang="en-US" sz="1800" dirty="0">
                          <a:solidFill>
                            <a:srgbClr val="002060"/>
                          </a:solidFill>
                        </a:rPr>
                        <a:t>To hold character constant</a:t>
                      </a:r>
                    </a:p>
                  </a:txBody>
                  <a:tcPr/>
                </a:tc>
                <a:tc>
                  <a:txBody>
                    <a:bodyPr/>
                    <a:lstStyle/>
                    <a:p>
                      <a:pPr algn="ctr"/>
                      <a:r>
                        <a:rPr lang="en-US" sz="1800" dirty="0">
                          <a:solidFill>
                            <a:schemeClr val="accent2">
                              <a:lumMod val="50000"/>
                            </a:schemeClr>
                          </a:solidFill>
                        </a:rPr>
                        <a:t>1 byte</a:t>
                      </a:r>
                    </a:p>
                  </a:txBody>
                  <a:tcPr/>
                </a:tc>
                <a:tc>
                  <a:txBody>
                    <a:bodyPr/>
                    <a:lstStyle/>
                    <a:p>
                      <a:pPr algn="ctr"/>
                      <a:r>
                        <a:rPr lang="en-US" sz="1800" dirty="0">
                          <a:solidFill>
                            <a:srgbClr val="00B050"/>
                          </a:solidFill>
                        </a:rPr>
                        <a:t>-128 to +127</a:t>
                      </a:r>
                    </a:p>
                  </a:txBody>
                  <a:tcPr/>
                </a:tc>
                <a:extLst>
                  <a:ext uri="{0D108BD9-81ED-4DB2-BD59-A6C34878D82A}">
                    <a16:rowId xmlns:a16="http://schemas.microsoft.com/office/drawing/2014/main" val="10004"/>
                  </a:ext>
                </a:extLst>
              </a:tr>
              <a:tr h="620187">
                <a:tc>
                  <a:txBody>
                    <a:bodyPr/>
                    <a:lstStyle/>
                    <a:p>
                      <a:pPr algn="ctr"/>
                      <a:r>
                        <a:rPr lang="en-US" sz="1800" b="1" dirty="0">
                          <a:solidFill>
                            <a:schemeClr val="accent6"/>
                          </a:solidFill>
                          <a:latin typeface="+mn-lt"/>
                        </a:rPr>
                        <a:t>void</a:t>
                      </a:r>
                    </a:p>
                  </a:txBody>
                  <a:tcPr/>
                </a:tc>
                <a:tc>
                  <a:txBody>
                    <a:bodyPr/>
                    <a:lstStyle/>
                    <a:p>
                      <a:pPr algn="ctr"/>
                      <a:r>
                        <a:rPr lang="en-US" sz="1800" dirty="0">
                          <a:solidFill>
                            <a:srgbClr val="002060"/>
                          </a:solidFill>
                        </a:rPr>
                        <a:t>non-specific</a:t>
                      </a:r>
                    </a:p>
                  </a:txBody>
                  <a:tcPr/>
                </a:tc>
                <a:tc>
                  <a:txBody>
                    <a:bodyPr/>
                    <a:lstStyle/>
                    <a:p>
                      <a:pPr algn="ctr"/>
                      <a:r>
                        <a:rPr lang="en-US" sz="1800" dirty="0">
                          <a:solidFill>
                            <a:schemeClr val="accent2">
                              <a:lumMod val="50000"/>
                            </a:schemeClr>
                          </a:solidFill>
                        </a:rPr>
                        <a:t>No memory is allocated</a:t>
                      </a:r>
                    </a:p>
                  </a:txBody>
                  <a:tcPr/>
                </a:tc>
                <a:tc>
                  <a:txBody>
                    <a:bodyPr/>
                    <a:lstStyle/>
                    <a:p>
                      <a:pPr algn="ctr"/>
                      <a:r>
                        <a:rPr lang="en-US" sz="1800" dirty="0">
                          <a:solidFill>
                            <a:srgbClr val="00B050"/>
                          </a:solidFill>
                        </a:rPr>
                        <a:t>------</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2081" y="1995354"/>
            <a:ext cx="3535518" cy="1386401"/>
          </a:xfrm>
          <a:prstGeom prst="rect">
            <a:avLst/>
          </a:prstGeom>
        </p:spPr>
        <p:txBody>
          <a:bodyPr vert="horz" lIns="95250" tIns="47625" rIns="95250" bIns="47625" rtlCol="0">
            <a:noAutofit/>
          </a:bodyPr>
          <a:lstStyle/>
          <a:p>
            <a:pPr marL="342900" indent="-342900">
              <a:buFont typeface="Arial" panose="020B0604020202020204"/>
              <a:buChar char="•"/>
              <a:defRPr lang="en-US" sz="1400" dirty="0"/>
            </a:pPr>
            <a:r>
              <a:rPr lang="en-US" sz="2000" b="0" dirty="0">
                <a:solidFill>
                  <a:schemeClr val="tx1"/>
                </a:solidFill>
                <a:latin typeface="Alegreya" panose="00000500000000000000"/>
              </a:rPr>
              <a:t>An array is a </a:t>
            </a:r>
            <a:r>
              <a:rPr lang="en-US" sz="2000" b="1" dirty="0">
                <a:solidFill>
                  <a:schemeClr val="tx1"/>
                </a:solidFill>
                <a:latin typeface="Alegreya" panose="00000500000000000000"/>
              </a:rPr>
              <a:t>data structure for storing more than one data item that has a similar data type</a:t>
            </a:r>
            <a:r>
              <a:rPr lang="en-US" sz="2000" b="0" dirty="0">
                <a:solidFill>
                  <a:schemeClr val="tx1"/>
                </a:solidFill>
                <a:latin typeface="Alegreya" panose="00000500000000000000"/>
              </a:rPr>
              <a:t>. </a:t>
            </a:r>
          </a:p>
          <a:p>
            <a:pPr marL="0" indent="0">
              <a:buFont typeface="Arial" panose="020B0604020202020204"/>
              <a:buNone/>
              <a:defRPr lang="en-US" sz="1400" dirty="0"/>
            </a:pPr>
            <a:endParaRPr lang="en-US" sz="2000" b="0" dirty="0">
              <a:solidFill>
                <a:schemeClr val="tx1"/>
              </a:solidFill>
              <a:latin typeface="Alegreya" panose="00000500000000000000"/>
            </a:endParaRPr>
          </a:p>
          <a:p>
            <a:pPr marL="342900" indent="-342900">
              <a:buFont typeface="Arial" panose="020B0604020202020204"/>
              <a:buChar char="•"/>
              <a:defRPr lang="en-US" sz="1400" dirty="0"/>
            </a:pPr>
            <a:r>
              <a:rPr lang="en-US" sz="2000" b="0" dirty="0">
                <a:solidFill>
                  <a:schemeClr val="tx1"/>
                </a:solidFill>
                <a:latin typeface="Alegreya" panose="00000500000000000000"/>
              </a:rPr>
              <a:t>The items of an array are allocated at adjacent memory locations.</a:t>
            </a:r>
          </a:p>
        </p:txBody>
      </p:sp>
      <p:pic>
        <p:nvPicPr>
          <p:cNvPr id="4" name="Picture 3"/>
          <p:cNvPicPr>
            <a:picLocks noChangeAspect="1"/>
          </p:cNvPicPr>
          <p:nvPr/>
        </p:nvPicPr>
        <p:blipFill>
          <a:blip r:embed="rId3"/>
          <a:stretch>
            <a:fillRect/>
          </a:stretch>
        </p:blipFill>
        <p:spPr>
          <a:xfrm>
            <a:off x="3657600" y="1655264"/>
            <a:ext cx="5211422" cy="2696965"/>
          </a:xfrm>
          <a:prstGeom prst="rect">
            <a:avLst/>
          </a:prstGeom>
          <a:noFill/>
        </p:spPr>
      </p:pic>
      <p:sp>
        <p:nvSpPr>
          <p:cNvPr id="5" name="TextBox 4"/>
          <p:cNvSpPr txBox="1"/>
          <p:nvPr>
            <p:custDataLst>
              <p:tags r:id="rId1"/>
            </p:custDataLst>
          </p:nvPr>
        </p:nvSpPr>
        <p:spPr>
          <a:xfrm>
            <a:off x="3657600" y="692358"/>
            <a:ext cx="1333500" cy="453033"/>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mj-lt"/>
              </a:rPr>
              <a:t>Array</a:t>
            </a:r>
          </a:p>
        </p:txBody>
      </p:sp>
      <p:sp>
        <p:nvSpPr>
          <p:cNvPr id="6" name="Arrow: Right 5"/>
          <p:cNvSpPr/>
          <p:nvPr/>
        </p:nvSpPr>
        <p:spPr>
          <a:xfrm rot="5400000">
            <a:off x="4543339" y="1651225"/>
            <a:ext cx="704326" cy="324678"/>
          </a:xfrm>
          <a:prstGeom prst="right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9525" cap="flat">
            <a:solidFill>
              <a:schemeClr val="accent5">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7" name="Arrow: Right 6"/>
          <p:cNvSpPr/>
          <p:nvPr/>
        </p:nvSpPr>
        <p:spPr>
          <a:xfrm rot="5400000">
            <a:off x="7842466" y="1570158"/>
            <a:ext cx="704326" cy="324678"/>
          </a:xfrm>
          <a:prstGeom prst="right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9525" cap="flat">
            <a:solidFill>
              <a:schemeClr val="accent5">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8" name="Arrow: Right 7"/>
          <p:cNvSpPr/>
          <p:nvPr/>
        </p:nvSpPr>
        <p:spPr>
          <a:xfrm rot="17100000">
            <a:off x="3918347" y="4000166"/>
            <a:ext cx="1307296" cy="237048"/>
          </a:xfrm>
          <a:prstGeom prst="right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9525" cap="flat">
            <a:solidFill>
              <a:schemeClr val="accent5">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9" name="TextBox 8"/>
          <p:cNvSpPr txBox="1"/>
          <p:nvPr/>
        </p:nvSpPr>
        <p:spPr>
          <a:xfrm>
            <a:off x="4133497" y="1143000"/>
            <a:ext cx="1905000" cy="308552"/>
          </a:xfrm>
          <a:prstGeom prst="rect">
            <a:avLst/>
          </a:prstGeom>
        </p:spPr>
        <p:txBody>
          <a:bodyPr vert="horz" lIns="95250" tIns="47625" rIns="95250" bIns="47625" rtlCol="0" anchor="t">
            <a:spAutoFit/>
          </a:bodyPr>
          <a:lstStyle/>
          <a:p>
            <a:pPr>
              <a:defRPr lang="en-US" sz="1400" dirty="0"/>
            </a:pPr>
            <a:r>
              <a:rPr lang="en-US" dirty="0"/>
              <a:t>Lower bound  (lb)</a:t>
            </a:r>
          </a:p>
        </p:txBody>
      </p:sp>
      <p:sp>
        <p:nvSpPr>
          <p:cNvPr id="10" name="TextBox 9"/>
          <p:cNvSpPr txBox="1"/>
          <p:nvPr/>
        </p:nvSpPr>
        <p:spPr>
          <a:xfrm>
            <a:off x="7239000" y="1071781"/>
            <a:ext cx="1905000" cy="308552"/>
          </a:xfrm>
          <a:prstGeom prst="rect">
            <a:avLst/>
          </a:prstGeom>
        </p:spPr>
        <p:txBody>
          <a:bodyPr vert="horz" lIns="95250" tIns="47625" rIns="95250" bIns="47625" rtlCol="0" anchor="t">
            <a:spAutoFit/>
          </a:bodyPr>
          <a:lstStyle/>
          <a:p>
            <a:pPr>
              <a:defRPr lang="en-US" sz="1400" dirty="0"/>
            </a:pPr>
            <a:r>
              <a:rPr lang="en-US" dirty="0"/>
              <a:t>Upper bound  (</a:t>
            </a:r>
            <a:r>
              <a:rPr lang="en-US" dirty="0" err="1"/>
              <a:t>ub</a:t>
            </a:r>
            <a:r>
              <a:rPr lang="en-US" dirty="0"/>
              <a:t>)</a:t>
            </a:r>
          </a:p>
        </p:txBody>
      </p:sp>
      <p:sp>
        <p:nvSpPr>
          <p:cNvPr id="11" name="TextBox 10"/>
          <p:cNvSpPr txBox="1"/>
          <p:nvPr/>
        </p:nvSpPr>
        <p:spPr>
          <a:xfrm>
            <a:off x="3746935" y="4791075"/>
            <a:ext cx="1905000" cy="308552"/>
          </a:xfrm>
          <a:prstGeom prst="rect">
            <a:avLst/>
          </a:prstGeom>
        </p:spPr>
        <p:txBody>
          <a:bodyPr vert="horz" lIns="95250" tIns="47625" rIns="95250" bIns="47625" rtlCol="0" anchor="t">
            <a:spAutoFit/>
          </a:bodyPr>
          <a:lstStyle/>
          <a:p>
            <a:pPr>
              <a:defRPr lang="en-US" sz="1400" dirty="0"/>
            </a:pPr>
            <a:r>
              <a:rPr lang="en-US" dirty="0"/>
              <a:t>Base address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28" y="1328918"/>
            <a:ext cx="9194054" cy="704697"/>
          </a:xfrm>
          <a:prstGeom prst="rect">
            <a:avLst/>
          </a:prstGeom>
        </p:spPr>
        <p:txBody>
          <a:bodyPr vert="horz" lIns="95250" tIns="47625" rIns="95250" bIns="47625" rtlCol="0" anchor="t">
            <a:spAutoFit/>
          </a:bodyPr>
          <a:lstStyle/>
          <a:p>
            <a:pPr>
              <a:defRPr lang="en-US" sz="1400" dirty="0"/>
            </a:pPr>
            <a:r>
              <a:rPr lang="en-US" sz="2000" b="0" dirty="0">
                <a:solidFill>
                  <a:schemeClr val="tx1"/>
                </a:solidFill>
                <a:latin typeface="Alegreya" panose="00000500000000000000"/>
              </a:rPr>
              <a:t>Stack is a linear data structure which follows a particular order in which the operations are performed. The order may be </a:t>
            </a:r>
            <a:r>
              <a:rPr lang="en-US" sz="2000" b="1" dirty="0">
                <a:solidFill>
                  <a:schemeClr val="tx1"/>
                </a:solidFill>
                <a:latin typeface="Alegreya" panose="00000500000000000000"/>
              </a:rPr>
              <a:t>LIFO(Last In First Out) or FILO(First In Last Out)</a:t>
            </a:r>
          </a:p>
        </p:txBody>
      </p:sp>
      <p:pic>
        <p:nvPicPr>
          <p:cNvPr id="4" name="Picture 3"/>
          <p:cNvPicPr>
            <a:picLocks noChangeAspect="1"/>
          </p:cNvPicPr>
          <p:nvPr/>
        </p:nvPicPr>
        <p:blipFill>
          <a:blip r:embed="rId3"/>
          <a:stretch>
            <a:fillRect/>
          </a:stretch>
        </p:blipFill>
        <p:spPr>
          <a:xfrm>
            <a:off x="1108424" y="2095500"/>
            <a:ext cx="7260869" cy="3034846"/>
          </a:xfrm>
          <a:prstGeom prst="rect">
            <a:avLst/>
          </a:prstGeom>
          <a:noFill/>
        </p:spPr>
      </p:pic>
      <p:sp>
        <p:nvSpPr>
          <p:cNvPr id="5" name="TextBox 4"/>
          <p:cNvSpPr txBox="1"/>
          <p:nvPr>
            <p:custDataLst>
              <p:tags r:id="rId1"/>
            </p:custDataLst>
          </p:nvPr>
        </p:nvSpPr>
        <p:spPr>
          <a:xfrm>
            <a:off x="3657600" y="692358"/>
            <a:ext cx="1333500" cy="453033"/>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mj-lt"/>
              </a:rPr>
              <a:t>Stack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l="2750"/>
          <a:stretch>
            <a:fillRect/>
          </a:stretch>
        </p:blipFill>
        <p:spPr>
          <a:xfrm>
            <a:off x="116805" y="2716082"/>
            <a:ext cx="4719927" cy="2053370"/>
          </a:xfrm>
          <a:prstGeom prst="rect">
            <a:avLst/>
          </a:prstGeom>
          <a:noFill/>
        </p:spPr>
      </p:pic>
      <p:pic>
        <p:nvPicPr>
          <p:cNvPr id="4" name="Picture 3"/>
          <p:cNvPicPr>
            <a:picLocks noChangeAspect="1"/>
          </p:cNvPicPr>
          <p:nvPr/>
        </p:nvPicPr>
        <p:blipFill>
          <a:blip r:embed="rId4"/>
          <a:stretch>
            <a:fillRect/>
          </a:stretch>
        </p:blipFill>
        <p:spPr>
          <a:xfrm>
            <a:off x="4642913" y="3153680"/>
            <a:ext cx="4328388" cy="1615773"/>
          </a:xfrm>
          <a:prstGeom prst="rect">
            <a:avLst/>
          </a:prstGeom>
          <a:noFill/>
        </p:spPr>
      </p:pic>
      <p:sp>
        <p:nvSpPr>
          <p:cNvPr id="5" name="TextBox 4"/>
          <p:cNvSpPr txBox="1"/>
          <p:nvPr/>
        </p:nvSpPr>
        <p:spPr>
          <a:xfrm>
            <a:off x="141827" y="1358198"/>
            <a:ext cx="8826961" cy="891654"/>
          </a:xfrm>
          <a:prstGeom prst="rect">
            <a:avLst/>
          </a:prstGeom>
        </p:spPr>
        <p:txBody>
          <a:bodyPr vert="horz" lIns="95250" tIns="47625" rIns="95250" bIns="47625" rtlCol="0">
            <a:noAutofit/>
          </a:bodyPr>
          <a:lstStyle/>
          <a:p>
            <a:pPr>
              <a:defRPr lang="en-US" sz="1400" dirty="0"/>
            </a:pPr>
            <a:r>
              <a:rPr lang="en-US" sz="2000" b="0" dirty="0">
                <a:solidFill>
                  <a:schemeClr val="tx1"/>
                </a:solidFill>
                <a:latin typeface="Alegreya" panose="00000500000000000000"/>
              </a:rPr>
              <a:t>A Queue is a linear structure which follows a particular order in which the operations are performed. The order is </a:t>
            </a:r>
            <a:r>
              <a:rPr lang="en-US" sz="2000" b="1" dirty="0">
                <a:solidFill>
                  <a:schemeClr val="tx1"/>
                </a:solidFill>
                <a:latin typeface="Alegreya" panose="00000500000000000000"/>
              </a:rPr>
              <a:t>First In First Out (FIFO).</a:t>
            </a:r>
            <a:r>
              <a:rPr lang="en-US" sz="2000" b="0" dirty="0">
                <a:solidFill>
                  <a:schemeClr val="tx1"/>
                </a:solidFill>
                <a:latin typeface="Alegreya" panose="00000500000000000000"/>
              </a:rPr>
              <a:t> A good example of a queue is any queue of consumers for a resource where the consumer that came first is served first. </a:t>
            </a:r>
          </a:p>
        </p:txBody>
      </p:sp>
      <p:sp>
        <p:nvSpPr>
          <p:cNvPr id="6" name="TextBox 5"/>
          <p:cNvSpPr txBox="1"/>
          <p:nvPr>
            <p:custDataLst>
              <p:tags r:id="rId1"/>
            </p:custDataLst>
          </p:nvPr>
        </p:nvSpPr>
        <p:spPr>
          <a:xfrm>
            <a:off x="3657600" y="692358"/>
            <a:ext cx="1333500" cy="453033"/>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mj-lt"/>
              </a:rPr>
              <a:t>Queue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152" y="1145359"/>
            <a:ext cx="8710155" cy="1218704"/>
          </a:xfrm>
          <a:prstGeom prst="rect">
            <a:avLst/>
          </a:prstGeom>
        </p:spPr>
        <p:txBody>
          <a:bodyPr vert="horz" lIns="95250" tIns="47625" rIns="95250" bIns="47625" rtlCol="0">
            <a:noAutofit/>
          </a:bodyPr>
          <a:lstStyle/>
          <a:p>
            <a:pPr>
              <a:defRPr lang="en-US" sz="1400" dirty="0"/>
            </a:pPr>
            <a:r>
              <a:rPr lang="en-US" sz="2000" b="0" dirty="0">
                <a:solidFill>
                  <a:schemeClr val="tx1"/>
                </a:solidFill>
                <a:latin typeface="Alegreya" panose="00000500000000000000"/>
              </a:rPr>
              <a:t>A linked list is a linear data structure, in which the elements are not stored at contiguous memory locations. The elements in a linked list are linked using pointers as shown in the below image:</a:t>
            </a:r>
          </a:p>
        </p:txBody>
      </p:sp>
      <p:pic>
        <p:nvPicPr>
          <p:cNvPr id="4" name="Picture 3"/>
          <p:cNvPicPr>
            <a:picLocks noChangeAspect="1"/>
          </p:cNvPicPr>
          <p:nvPr/>
        </p:nvPicPr>
        <p:blipFill>
          <a:blip r:embed="rId3"/>
          <a:stretch>
            <a:fillRect/>
          </a:stretch>
        </p:blipFill>
        <p:spPr>
          <a:xfrm>
            <a:off x="762000" y="2190750"/>
            <a:ext cx="7229475" cy="1379220"/>
          </a:xfrm>
          <a:prstGeom prst="rect">
            <a:avLst/>
          </a:prstGeom>
          <a:noFill/>
        </p:spPr>
      </p:pic>
      <p:sp>
        <p:nvSpPr>
          <p:cNvPr id="5" name="TextBox 4"/>
          <p:cNvSpPr txBox="1"/>
          <p:nvPr>
            <p:custDataLst>
              <p:tags r:id="rId1"/>
            </p:custDataLst>
          </p:nvPr>
        </p:nvSpPr>
        <p:spPr>
          <a:xfrm>
            <a:off x="3238500" y="692362"/>
            <a:ext cx="2366095" cy="453037"/>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mj-lt"/>
              </a:rPr>
              <a:t>Linked List</a:t>
            </a:r>
          </a:p>
        </p:txBody>
      </p:sp>
      <p:sp>
        <p:nvSpPr>
          <p:cNvPr id="2" name="Text Box 1"/>
          <p:cNvSpPr txBox="1"/>
          <p:nvPr/>
        </p:nvSpPr>
        <p:spPr>
          <a:xfrm>
            <a:off x="457200" y="3714750"/>
            <a:ext cx="8114665" cy="706755"/>
          </a:xfrm>
          <a:prstGeom prst="rect">
            <a:avLst/>
          </a:prstGeom>
          <a:noFill/>
        </p:spPr>
        <p:txBody>
          <a:bodyPr wrap="square" rtlCol="0" anchor="t">
            <a:spAutoFit/>
          </a:bodyPr>
          <a:lstStyle/>
          <a:p>
            <a:pPr algn="l">
              <a:buClrTx/>
              <a:buSzTx/>
              <a:buFontTx/>
              <a:defRPr lang="en-US" sz="1400" dirty="0"/>
            </a:pPr>
            <a:r>
              <a:rPr lang="en-US" sz="2000">
                <a:latin typeface="Alegreya" panose="00000500000000000000"/>
                <a:cs typeface="+mn-ea"/>
              </a:rPr>
              <a:t>In simple words, a linked list consists of nodes where each node contains a data field and a reference(link) to the next node in the list.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0117" y="1133408"/>
            <a:ext cx="8960453" cy="704697"/>
          </a:xfrm>
          <a:prstGeom prst="rect">
            <a:avLst/>
          </a:prstGeom>
        </p:spPr>
        <p:txBody>
          <a:bodyPr vert="horz" lIns="95250" tIns="47625" rIns="95250" bIns="47625" rtlCol="0" anchor="t">
            <a:spAutoFit/>
          </a:bodyPr>
          <a:lstStyle/>
          <a:p>
            <a:pPr>
              <a:defRPr lang="en-US" sz="1400" dirty="0"/>
            </a:pPr>
            <a:r>
              <a:rPr lang="en-US" sz="2000" b="0" dirty="0">
                <a:latin typeface="Alegreya" panose="00000500000000000000"/>
              </a:rPr>
              <a:t>Data frequently contain a hierarchical relationship between various elements. The data structure  which reflects this relationship is called a rooted tree graph or a tree.</a:t>
            </a:r>
          </a:p>
        </p:txBody>
      </p:sp>
      <p:pic>
        <p:nvPicPr>
          <p:cNvPr id="4" name="Picture 3"/>
          <p:cNvPicPr>
            <a:picLocks noChangeAspect="1"/>
          </p:cNvPicPr>
          <p:nvPr/>
        </p:nvPicPr>
        <p:blipFill>
          <a:blip r:embed="rId3"/>
          <a:stretch>
            <a:fillRect/>
          </a:stretch>
        </p:blipFill>
        <p:spPr>
          <a:xfrm>
            <a:off x="222484" y="2005117"/>
            <a:ext cx="4065851" cy="3011271"/>
          </a:xfrm>
          <a:prstGeom prst="rect">
            <a:avLst/>
          </a:prstGeom>
          <a:noFill/>
        </p:spPr>
      </p:pic>
      <p:pic>
        <p:nvPicPr>
          <p:cNvPr id="5" name="Picture 4"/>
          <p:cNvPicPr>
            <a:picLocks noChangeAspect="1"/>
          </p:cNvPicPr>
          <p:nvPr/>
        </p:nvPicPr>
        <p:blipFill>
          <a:blip r:embed="rId4"/>
          <a:stretch>
            <a:fillRect/>
          </a:stretch>
        </p:blipFill>
        <p:spPr>
          <a:xfrm>
            <a:off x="4114981" y="2190750"/>
            <a:ext cx="4298851" cy="2149430"/>
          </a:xfrm>
          <a:prstGeom prst="rect">
            <a:avLst/>
          </a:prstGeom>
          <a:noFill/>
        </p:spPr>
      </p:pic>
      <p:sp>
        <p:nvSpPr>
          <p:cNvPr id="6" name="TextBox 5"/>
          <p:cNvSpPr txBox="1"/>
          <p:nvPr>
            <p:custDataLst>
              <p:tags r:id="rId1"/>
            </p:custDataLst>
          </p:nvPr>
        </p:nvSpPr>
        <p:spPr>
          <a:xfrm>
            <a:off x="3657600" y="692358"/>
            <a:ext cx="1333500" cy="453033"/>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mj-lt"/>
              </a:rPr>
              <a:t>Tree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rcRect b="650"/>
          <a:stretch>
            <a:fillRect/>
          </a:stretch>
        </p:blipFill>
        <p:spPr>
          <a:xfrm>
            <a:off x="4688805" y="1505092"/>
            <a:ext cx="4185090" cy="2744854"/>
          </a:xfrm>
          <a:prstGeom prst="rect">
            <a:avLst/>
          </a:prstGeom>
          <a:noFill/>
        </p:spPr>
      </p:pic>
      <p:sp>
        <p:nvSpPr>
          <p:cNvPr id="4" name="TextBox 3"/>
          <p:cNvSpPr txBox="1"/>
          <p:nvPr/>
        </p:nvSpPr>
        <p:spPr>
          <a:xfrm>
            <a:off x="16687" y="1605210"/>
            <a:ext cx="4672117" cy="1262024"/>
          </a:xfrm>
          <a:prstGeom prst="rect">
            <a:avLst/>
          </a:prstGeom>
        </p:spPr>
        <p:txBody>
          <a:bodyPr vert="horz" lIns="95250" tIns="47625" rIns="95250" bIns="47625" rtlCol="0">
            <a:noAutofit/>
          </a:bodyPr>
          <a:lstStyle/>
          <a:p>
            <a:pPr marL="342900" indent="-342900">
              <a:buFont typeface="Arial" panose="020B0604020202020204"/>
              <a:buChar char="•"/>
              <a:defRPr lang="en-US" sz="1400" dirty="0"/>
            </a:pPr>
            <a:r>
              <a:rPr lang="en-US" sz="2000" b="0" i="1" dirty="0">
                <a:solidFill>
                  <a:schemeClr val="tx1"/>
                </a:solidFill>
                <a:latin typeface="Alegreya" panose="00000500000000000000"/>
              </a:rPr>
              <a:t>A Graph is a non-linear data structure consisting of nodes and edges. The nodes are sometimes also referred to as vertices and the edges are lines or arcs that connect any two nodes in the graph.</a:t>
            </a:r>
          </a:p>
          <a:p>
            <a:pPr marL="0" indent="0">
              <a:buFont typeface="Arial" panose="020B0604020202020204"/>
              <a:buNone/>
              <a:defRPr lang="en-US" sz="1400" dirty="0"/>
            </a:pPr>
            <a:endParaRPr lang="en-US" sz="2000" b="0" i="1" dirty="0">
              <a:solidFill>
                <a:schemeClr val="tx1"/>
              </a:solidFill>
              <a:latin typeface="Alegreya" panose="00000500000000000000"/>
            </a:endParaRPr>
          </a:p>
          <a:p>
            <a:pPr marL="342900" indent="-342900">
              <a:buFont typeface="Arial" panose="020B0604020202020204"/>
              <a:buChar char="•"/>
              <a:defRPr lang="en-US" sz="1400" dirty="0"/>
            </a:pPr>
            <a:r>
              <a:rPr lang="en-US" sz="2000" b="0" i="1" dirty="0">
                <a:solidFill>
                  <a:schemeClr val="tx1"/>
                </a:solidFill>
                <a:latin typeface="Alegreya" panose="00000500000000000000"/>
              </a:rPr>
              <a:t>A Graph consists of a finite set of vertices(or nodes) and set of Edges which connect a pair of nodes.</a:t>
            </a:r>
          </a:p>
        </p:txBody>
      </p:sp>
      <p:sp>
        <p:nvSpPr>
          <p:cNvPr id="5" name="TextBox 4"/>
          <p:cNvSpPr txBox="1"/>
          <p:nvPr>
            <p:custDataLst>
              <p:tags r:id="rId1"/>
            </p:custDataLst>
          </p:nvPr>
        </p:nvSpPr>
        <p:spPr>
          <a:xfrm>
            <a:off x="3657600" y="692358"/>
            <a:ext cx="1333500" cy="453033"/>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mj-lt"/>
              </a:rPr>
              <a:t>Graph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p:cNvSpPr txBox="1">
            <a:spLocks noGrp="1"/>
          </p:cNvSpPr>
          <p:nvPr>
            <p:ph idx="1"/>
          </p:nvPr>
        </p:nvSpPr>
        <p:spPr>
          <a:xfrm>
            <a:off x="31898" y="575583"/>
            <a:ext cx="8959702" cy="4565650"/>
          </a:xfrm>
          <a:prstGeom prst="rect">
            <a:avLst/>
          </a:prstGeom>
        </p:spPr>
        <p:txBody>
          <a:bodyPr vert="horz" wrap="square" lIns="0" tIns="195580" rIns="0" bIns="0" rtlCol="0">
            <a:spAutoFit/>
          </a:bodyPr>
          <a:lstStyle>
            <a:lvl1pPr>
              <a:defRPr sz="3600" b="0" i="0">
                <a:solidFill>
                  <a:schemeClr val="tx1"/>
                </a:solidFill>
                <a:latin typeface="Times New Roman" panose="02020603050405020304"/>
                <a:ea typeface="+mj-ea"/>
                <a:cs typeface="Times New Roman" panose="02020603050405020304"/>
              </a:defRPr>
            </a:lvl1pPr>
          </a:lstStyle>
          <a:p>
            <a:pPr marL="1236345">
              <a:lnSpc>
                <a:spcPct val="100000"/>
              </a:lnSpc>
              <a:spcBef>
                <a:spcPts val="1540"/>
              </a:spcBef>
            </a:pPr>
            <a:r>
              <a:rPr lang="en-US" sz="2000" b="1" dirty="0">
                <a:latin typeface="Times New Roman" panose="02020603050405020304" pitchFamily="18" charset="0"/>
                <a:cs typeface="Times New Roman" panose="02020603050405020304" pitchFamily="18" charset="0"/>
              </a:rPr>
              <a:t>Linear and Non- Linear Data Structure</a:t>
            </a:r>
          </a:p>
          <a:p>
            <a:pPr marL="12700" marR="5080">
              <a:lnSpc>
                <a:spcPct val="150000"/>
              </a:lnSpc>
            </a:pPr>
            <a:r>
              <a:rPr lang="en-US" sz="2000" dirty="0">
                <a:latin typeface="Times New Roman" panose="02020603050405020304" pitchFamily="18" charset="0"/>
                <a:cs typeface="Times New Roman" panose="02020603050405020304" pitchFamily="18" charset="0"/>
              </a:rPr>
              <a:t>In a linear data structure, the data items are arranged in a  linear sequence. Example is array.</a:t>
            </a:r>
          </a:p>
          <a:p>
            <a:pPr marL="12700" marR="5080">
              <a:lnSpc>
                <a:spcPct val="150000"/>
              </a:lnSpc>
            </a:pPr>
            <a:r>
              <a:rPr lang="en-US" sz="2000" dirty="0">
                <a:latin typeface="Times New Roman" panose="02020603050405020304" pitchFamily="18" charset="0"/>
                <a:cs typeface="Times New Roman" panose="02020603050405020304" pitchFamily="18" charset="0"/>
              </a:rPr>
              <a:t>n a non-Linear data structure, the data items are not in a  sequence. Example is tree.</a:t>
            </a:r>
          </a:p>
          <a:p>
            <a:pPr marL="12700" marR="5080">
              <a:lnSpc>
                <a:spcPct val="150000"/>
              </a:lnSpc>
            </a:pPr>
            <a:r>
              <a:rPr lang="en-US" sz="2000" dirty="0">
                <a:latin typeface="Times New Roman" panose="02020603050405020304" pitchFamily="18" charset="0"/>
                <a:cs typeface="Times New Roman" panose="02020603050405020304" pitchFamily="18" charset="0"/>
              </a:rPr>
              <a:t>homogeneous and Non- homogenous Data Structure  In homogeneous Structure, all the elements are of same type.  Example is arrays.</a:t>
            </a:r>
          </a:p>
          <a:p>
            <a:pPr marL="12700" marR="5080">
              <a:lnSpc>
                <a:spcPct val="150000"/>
              </a:lnSpc>
            </a:pPr>
            <a:r>
              <a:rPr lang="en-US" sz="2000" dirty="0">
                <a:latin typeface="Times New Roman" panose="02020603050405020304" pitchFamily="18" charset="0"/>
                <a:cs typeface="Times New Roman" panose="02020603050405020304" pitchFamily="18" charset="0"/>
              </a:rPr>
              <a:t>In Non-homogeneous structure, the elements may or may not be of same type. </a:t>
            </a:r>
          </a:p>
          <a:p>
            <a:pPr marL="12700" marR="5080">
              <a:lnSpc>
                <a:spcPct val="150000"/>
              </a:lnSpc>
            </a:pPr>
            <a:r>
              <a:rPr lang="en-US" sz="2000" dirty="0">
                <a:latin typeface="Times New Roman" panose="02020603050405020304" pitchFamily="18" charset="0"/>
                <a:cs typeface="Times New Roman" panose="02020603050405020304" pitchFamily="18" charset="0"/>
              </a:rPr>
              <a:t>Example is records.</a:t>
            </a:r>
          </a:p>
          <a:p>
            <a:pPr marL="12700" marR="5080">
              <a:lnSpc>
                <a:spcPct val="150000"/>
              </a:lnSpc>
            </a:pP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19150"/>
            <a:ext cx="8686800" cy="3886200"/>
          </a:xfrm>
        </p:spPr>
        <p:txBody>
          <a:bodyPr/>
          <a:lstStyle/>
          <a:p>
            <a:pPr marL="12700" lvl="0" indent="0" defTabSz="914400">
              <a:spcBef>
                <a:spcPts val="1295"/>
              </a:spcBef>
              <a:buNone/>
            </a:pPr>
            <a:r>
              <a:rPr lang="en-US" sz="2100" b="1" i="1" dirty="0">
                <a:latin typeface="Alegreya" panose="00000500000000000000"/>
                <a:ea typeface="+mj-ea"/>
                <a:cs typeface="Times New Roman" panose="02020603050405020304"/>
              </a:rPr>
              <a:t>S</a:t>
            </a:r>
            <a:r>
              <a:rPr lang="en-US" sz="2000" b="1" dirty="0">
                <a:latin typeface="Times New Roman" panose="02020603050405020304" pitchFamily="18" charset="0"/>
                <a:ea typeface="+mj-ea"/>
                <a:cs typeface="Times New Roman" panose="02020603050405020304" pitchFamily="18" charset="0"/>
              </a:rPr>
              <a:t>tatic and Dynamic Data Structure</a:t>
            </a:r>
            <a:endParaRPr lang="en-US" sz="2000" dirty="0">
              <a:latin typeface="Times New Roman" panose="02020603050405020304" pitchFamily="18" charset="0"/>
              <a:ea typeface="+mj-ea"/>
              <a:cs typeface="Times New Roman" panose="02020603050405020304" pitchFamily="18" charset="0"/>
            </a:endParaRPr>
          </a:p>
          <a:p>
            <a:pPr marL="355600" indent="-342900" defTabSz="914400">
              <a:spcBef>
                <a:spcPts val="1295"/>
              </a:spcBef>
            </a:pPr>
            <a:r>
              <a:rPr lang="en-US" sz="2000" dirty="0">
                <a:latin typeface="Times New Roman" panose="02020603050405020304" pitchFamily="18" charset="0"/>
                <a:ea typeface="+mj-ea"/>
                <a:cs typeface="Times New Roman" panose="02020603050405020304" pitchFamily="18" charset="0"/>
              </a:rPr>
              <a:t>Static structures are ones whose sizes and structures, associated memory</a:t>
            </a:r>
          </a:p>
          <a:p>
            <a:pPr marL="12700" indent="0" defTabSz="914400">
              <a:spcBef>
                <a:spcPts val="1200"/>
              </a:spcBef>
              <a:buNone/>
            </a:pPr>
            <a:r>
              <a:rPr lang="en-US" sz="2000" dirty="0">
                <a:latin typeface="Times New Roman" panose="02020603050405020304" pitchFamily="18" charset="0"/>
                <a:ea typeface="+mj-ea"/>
                <a:cs typeface="Times New Roman" panose="02020603050405020304" pitchFamily="18" charset="0"/>
              </a:rPr>
              <a:t>location are fixed at compile time.</a:t>
            </a:r>
          </a:p>
          <a:p>
            <a:pPr defTabSz="914400">
              <a:spcBef>
                <a:spcPts val="0"/>
              </a:spcBef>
            </a:pPr>
            <a:endParaRPr lang="en-US" sz="2000" dirty="0">
              <a:latin typeface="Times New Roman" panose="02020603050405020304" pitchFamily="18" charset="0"/>
              <a:ea typeface="+mj-ea"/>
              <a:cs typeface="Times New Roman" panose="02020603050405020304" pitchFamily="18" charset="0"/>
            </a:endParaRPr>
          </a:p>
          <a:p>
            <a:pPr defTabSz="914400">
              <a:spcBef>
                <a:spcPts val="30"/>
              </a:spcBef>
            </a:pPr>
            <a:endParaRPr lang="en-US" sz="2000" dirty="0">
              <a:latin typeface="Times New Roman" panose="02020603050405020304" pitchFamily="18" charset="0"/>
              <a:ea typeface="+mj-ea"/>
              <a:cs typeface="Times New Roman" panose="02020603050405020304" pitchFamily="18" charset="0"/>
            </a:endParaRPr>
          </a:p>
          <a:p>
            <a:pPr marL="355600" indent="-342900" defTabSz="914400">
              <a:spcBef>
                <a:spcPts val="0"/>
              </a:spcBef>
            </a:pPr>
            <a:r>
              <a:rPr lang="en-US" sz="2000" dirty="0">
                <a:latin typeface="Times New Roman" panose="02020603050405020304" pitchFamily="18" charset="0"/>
                <a:ea typeface="+mj-ea"/>
                <a:cs typeface="Times New Roman" panose="02020603050405020304" pitchFamily="18" charset="0"/>
              </a:rPr>
              <a:t>Dynamic structures are ones which expand or shrink as required during the</a:t>
            </a:r>
          </a:p>
          <a:p>
            <a:pPr marL="12700" indent="0" defTabSz="914400">
              <a:spcBef>
                <a:spcPts val="1200"/>
              </a:spcBef>
              <a:buNone/>
            </a:pPr>
            <a:r>
              <a:rPr lang="en-US" sz="2000" dirty="0">
                <a:latin typeface="Times New Roman" panose="02020603050405020304" pitchFamily="18" charset="0"/>
                <a:ea typeface="+mj-ea"/>
                <a:cs typeface="Times New Roman" panose="02020603050405020304" pitchFamily="18" charset="0"/>
              </a:rPr>
              <a:t>program execution and there associated memory location change.</a:t>
            </a:r>
          </a:p>
          <a:p>
            <a:endParaRPr lang="en-IN"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3907" y="1191044"/>
            <a:ext cx="8559984" cy="1588369"/>
          </a:xfrm>
          <a:prstGeom prst="rect">
            <a:avLst/>
          </a:prstGeom>
        </p:spPr>
        <p:txBody>
          <a:bodyPr vert="horz" lIns="95250" tIns="47625" rIns="95250" bIns="47625" rtlCol="0">
            <a:noAutofit/>
          </a:bodyPr>
          <a:lstStyle/>
          <a:p>
            <a:pPr>
              <a:lnSpc>
                <a:spcPct val="125000"/>
              </a:lnSpc>
              <a:defRPr lang="en-US" sz="1400" dirty="0"/>
            </a:pPr>
            <a:r>
              <a:rPr lang="en-US" sz="2000" b="1" dirty="0">
                <a:solidFill>
                  <a:schemeClr val="tx1"/>
                </a:solidFill>
                <a:latin typeface="Times New Roman" panose="02020603050405020304" pitchFamily="18" charset="0"/>
                <a:cs typeface="Times New Roman" panose="02020603050405020304" pitchFamily="18" charset="0"/>
              </a:rPr>
              <a:t>Traversing:</a:t>
            </a:r>
            <a:r>
              <a:rPr lang="en-US" sz="2000" b="0" dirty="0">
                <a:solidFill>
                  <a:schemeClr val="tx1"/>
                </a:solidFill>
                <a:latin typeface="Times New Roman" panose="02020603050405020304" pitchFamily="18" charset="0"/>
                <a:cs typeface="Times New Roman" panose="02020603050405020304" pitchFamily="18" charset="0"/>
              </a:rPr>
              <a:t> Traversing a Data Structure means to visit the element stored in it. This can be done with any type of </a:t>
            </a:r>
            <a:r>
              <a:rPr lang="en-US" sz="2000" b="0" dirty="0" err="1">
                <a:solidFill>
                  <a:schemeClr val="tx1"/>
                </a:solidFill>
                <a:latin typeface="Times New Roman" panose="02020603050405020304" pitchFamily="18" charset="0"/>
                <a:cs typeface="Times New Roman" panose="02020603050405020304" pitchFamily="18" charset="0"/>
              </a:rPr>
              <a:t>DS</a:t>
            </a:r>
            <a:r>
              <a:rPr lang="en-US" sz="2000" b="0" dirty="0">
                <a:solidFill>
                  <a:schemeClr val="tx1"/>
                </a:solidFill>
                <a:latin typeface="Times New Roman" panose="02020603050405020304" pitchFamily="18" charset="0"/>
                <a:cs typeface="Times New Roman" panose="02020603050405020304" pitchFamily="18" charset="0"/>
              </a:rPr>
              <a:t>.</a:t>
            </a:r>
          </a:p>
          <a:p>
            <a:pPr>
              <a:lnSpc>
                <a:spcPct val="125000"/>
              </a:lnSpc>
              <a:defRPr lang="en-US" sz="1400" dirty="0"/>
            </a:pPr>
            <a:r>
              <a:rPr lang="en-US" sz="2000" b="1" dirty="0">
                <a:solidFill>
                  <a:schemeClr val="tx1"/>
                </a:solidFill>
                <a:latin typeface="Times New Roman" panose="02020603050405020304" pitchFamily="18" charset="0"/>
                <a:cs typeface="Times New Roman" panose="02020603050405020304" pitchFamily="18" charset="0"/>
              </a:rPr>
              <a:t>Searching:</a:t>
            </a:r>
            <a:r>
              <a:rPr lang="en-US" sz="2000" b="0" dirty="0">
                <a:solidFill>
                  <a:schemeClr val="tx1"/>
                </a:solidFill>
                <a:latin typeface="Times New Roman" panose="02020603050405020304" pitchFamily="18" charset="0"/>
                <a:cs typeface="Times New Roman" panose="02020603050405020304" pitchFamily="18" charset="0"/>
              </a:rPr>
              <a:t> Searching means to find a particular element in the given data-structure. It is considered as successful when the required element is found.</a:t>
            </a:r>
          </a:p>
          <a:p>
            <a:pPr>
              <a:lnSpc>
                <a:spcPct val="125000"/>
              </a:lnSpc>
              <a:defRPr lang="en-US" sz="1400" dirty="0"/>
            </a:pPr>
            <a:r>
              <a:rPr lang="en-US" sz="2000" b="1" dirty="0">
                <a:solidFill>
                  <a:schemeClr val="tx1"/>
                </a:solidFill>
                <a:latin typeface="Times New Roman" panose="02020603050405020304" pitchFamily="18" charset="0"/>
                <a:cs typeface="Times New Roman" panose="02020603050405020304" pitchFamily="18" charset="0"/>
              </a:rPr>
              <a:t>Insertion:</a:t>
            </a:r>
            <a:r>
              <a:rPr lang="en-US" sz="2000" b="0" dirty="0">
                <a:solidFill>
                  <a:schemeClr val="tx1"/>
                </a:solidFill>
                <a:latin typeface="Times New Roman" panose="02020603050405020304" pitchFamily="18" charset="0"/>
                <a:cs typeface="Times New Roman" panose="02020603050405020304" pitchFamily="18" charset="0"/>
              </a:rPr>
              <a:t> It is the operation which we apply on all the data-structures. Insertion means to add an element in the given data structure.</a:t>
            </a:r>
          </a:p>
          <a:p>
            <a:pPr>
              <a:lnSpc>
                <a:spcPct val="125000"/>
              </a:lnSpc>
              <a:defRPr lang="en-US" sz="1400" dirty="0"/>
            </a:pPr>
            <a:r>
              <a:rPr lang="en-US" sz="2000" b="1" dirty="0">
                <a:solidFill>
                  <a:schemeClr val="tx1"/>
                </a:solidFill>
                <a:latin typeface="Times New Roman" panose="02020603050405020304" pitchFamily="18" charset="0"/>
                <a:cs typeface="Times New Roman" panose="02020603050405020304" pitchFamily="18" charset="0"/>
              </a:rPr>
              <a:t>Deletion:</a:t>
            </a:r>
            <a:r>
              <a:rPr lang="en-US" sz="2000" b="0" dirty="0">
                <a:solidFill>
                  <a:schemeClr val="tx1"/>
                </a:solidFill>
                <a:latin typeface="Times New Roman" panose="02020603050405020304" pitchFamily="18" charset="0"/>
                <a:cs typeface="Times New Roman" panose="02020603050405020304" pitchFamily="18" charset="0"/>
              </a:rPr>
              <a:t> It is the operation which we apply on all the data-structures. Deletion means to delete an element in the given data structure.</a:t>
            </a:r>
          </a:p>
          <a:p>
            <a:pPr>
              <a:lnSpc>
                <a:spcPct val="125000"/>
              </a:lnSpc>
              <a:defRPr lang="en-US" sz="1400" dirty="0"/>
            </a:pPr>
            <a:r>
              <a:rPr lang="en-US" sz="2000" b="1" dirty="0">
                <a:solidFill>
                  <a:schemeClr val="tx1"/>
                </a:solidFill>
                <a:latin typeface="Times New Roman" panose="02020603050405020304" pitchFamily="18" charset="0"/>
                <a:cs typeface="Times New Roman" panose="02020603050405020304" pitchFamily="18" charset="0"/>
              </a:rPr>
              <a:t>Sorting:</a:t>
            </a:r>
            <a:r>
              <a:rPr lang="en-US" sz="2000" b="0" dirty="0">
                <a:solidFill>
                  <a:schemeClr val="tx1"/>
                </a:solidFill>
                <a:latin typeface="Times New Roman" panose="02020603050405020304" pitchFamily="18" charset="0"/>
                <a:cs typeface="Times New Roman" panose="02020603050405020304" pitchFamily="18" charset="0"/>
              </a:rPr>
              <a:t> Sorting means arranging the data either in ascending or on </a:t>
            </a:r>
            <a:r>
              <a:rPr lang="en-US" sz="2000" b="0" dirty="0" err="1">
                <a:solidFill>
                  <a:schemeClr val="tx1"/>
                </a:solidFill>
                <a:latin typeface="Times New Roman" panose="02020603050405020304" pitchFamily="18" charset="0"/>
                <a:cs typeface="Times New Roman" panose="02020603050405020304" pitchFamily="18" charset="0"/>
              </a:rPr>
              <a:t>decending</a:t>
            </a:r>
            <a:r>
              <a:rPr lang="en-US" sz="2000" b="0" dirty="0">
                <a:solidFill>
                  <a:schemeClr val="tx1"/>
                </a:solidFill>
                <a:latin typeface="Times New Roman" panose="02020603050405020304" pitchFamily="18" charset="0"/>
                <a:cs typeface="Times New Roman" panose="02020603050405020304" pitchFamily="18" charset="0"/>
              </a:rPr>
              <a:t>.</a:t>
            </a:r>
            <a:endParaRPr lang="en-US" sz="2000" b="0" dirty="0">
              <a:solidFill>
                <a:schemeClr val="tx1"/>
              </a:solidFill>
              <a:latin typeface="Alegreya" panose="00000500000000000000"/>
            </a:endParaRPr>
          </a:p>
          <a:p>
            <a:pPr>
              <a:lnSpc>
                <a:spcPct val="125000"/>
              </a:lnSpc>
              <a:defRPr lang="en-US" sz="1400" dirty="0"/>
            </a:pPr>
            <a:endParaRPr lang="en-US" sz="2000" b="0" dirty="0">
              <a:solidFill>
                <a:schemeClr val="tx1"/>
              </a:solidFill>
              <a:latin typeface="Alegreya" panose="00000500000000000000"/>
            </a:endParaRPr>
          </a:p>
        </p:txBody>
      </p:sp>
      <p:sp>
        <p:nvSpPr>
          <p:cNvPr id="4" name="TextBox 3"/>
          <p:cNvSpPr txBox="1"/>
          <p:nvPr>
            <p:custDataLst>
              <p:tags r:id="rId1"/>
            </p:custDataLst>
          </p:nvPr>
        </p:nvSpPr>
        <p:spPr>
          <a:xfrm>
            <a:off x="2136381" y="585188"/>
            <a:ext cx="4607318" cy="464185"/>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400" b="1" dirty="0">
                <a:latin typeface="Times New Roman" panose="02020603050405020304" pitchFamily="18" charset="0"/>
                <a:cs typeface="Times New Roman" panose="02020603050405020304" pitchFamily="18" charset="0"/>
              </a:rPr>
              <a:t>Data Structure Operations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custDataLst>
              <p:tags r:id="rId1"/>
            </p:custDataLst>
          </p:nvPr>
        </p:nvSpPr>
        <p:spPr>
          <a:xfrm>
            <a:off x="3129962" y="586057"/>
            <a:ext cx="2884065" cy="464185"/>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400" b="1" dirty="0">
                <a:latin typeface="Times New Roman" panose="02020603050405020304" pitchFamily="18" charset="0"/>
                <a:cs typeface="Times New Roman" panose="02020603050405020304" pitchFamily="18" charset="0"/>
              </a:rPr>
              <a:t>Pointers</a:t>
            </a:r>
          </a:p>
        </p:txBody>
      </p:sp>
      <p:pic>
        <p:nvPicPr>
          <p:cNvPr id="5" name="Picture 4"/>
          <p:cNvPicPr>
            <a:picLocks noChangeAspect="1"/>
          </p:cNvPicPr>
          <p:nvPr/>
        </p:nvPicPr>
        <p:blipFill>
          <a:blip r:embed="rId3">
            <a:lum/>
          </a:blip>
          <a:srcRect l="5760" t="7470" r="10370" b="18330"/>
          <a:stretch>
            <a:fillRect/>
          </a:stretch>
        </p:blipFill>
        <p:spPr>
          <a:xfrm>
            <a:off x="4881753" y="1664674"/>
            <a:ext cx="3830612" cy="2603325"/>
          </a:xfrm>
          <a:prstGeom prst="rect">
            <a:avLst/>
          </a:prstGeom>
          <a:noFill/>
          <a:ln w="19050" cap="flat">
            <a:solidFill>
              <a:srgbClr val="FFFFFF">
                <a:alpha val="100000"/>
              </a:srgbClr>
            </a:solidFill>
            <a:prstDash val="solid"/>
            <a:miter lim="800000"/>
            <a:headEnd/>
            <a:tailEnd/>
          </a:ln>
          <a:effectLst>
            <a:outerShdw blurRad="50800" dir="2700000">
              <a:srgbClr val="5B5B5B">
                <a:alpha val="39999"/>
              </a:srgbClr>
            </a:outerShdw>
          </a:effectLst>
        </p:spPr>
      </p:pic>
      <p:sp>
        <p:nvSpPr>
          <p:cNvPr id="6" name="TextBox 5"/>
          <p:cNvSpPr txBox="1"/>
          <p:nvPr/>
        </p:nvSpPr>
        <p:spPr>
          <a:xfrm>
            <a:off x="152352" y="1338580"/>
            <a:ext cx="4748450" cy="2929204"/>
          </a:xfrm>
          <a:prstGeom prst="rect">
            <a:avLst/>
          </a:prstGeom>
        </p:spPr>
        <p:txBody>
          <a:bodyPr vert="horz" lIns="95250" tIns="47625" rIns="95250" bIns="47625" rtlCol="0" anchor="t">
            <a:spAutoFit/>
          </a:bodyPr>
          <a:lstStyle/>
          <a:p>
            <a:pPr>
              <a:defRPr lang="en-US" sz="1400" dirty="0"/>
            </a:pPr>
            <a:r>
              <a:rPr lang="en-US" sz="1600" dirty="0"/>
              <a:t>-&gt;</a:t>
            </a:r>
            <a:r>
              <a:rPr lang="en-US" sz="1600" b="1" dirty="0">
                <a:solidFill>
                  <a:srgbClr val="00B050"/>
                </a:solidFill>
                <a:latin typeface="+mj-lt"/>
              </a:rPr>
              <a:t>Pointer is a variable which can hold the address of another variable</a:t>
            </a:r>
          </a:p>
          <a:p>
            <a:pPr>
              <a:defRPr lang="en-US" sz="1400" dirty="0"/>
            </a:pPr>
            <a:endParaRPr lang="en-US" sz="1600" b="1" dirty="0">
              <a:solidFill>
                <a:srgbClr val="00B050"/>
              </a:solidFill>
              <a:latin typeface="+mj-lt"/>
            </a:endParaRPr>
          </a:p>
          <a:p>
            <a:pPr>
              <a:defRPr lang="en-US" sz="1400" dirty="0"/>
            </a:pPr>
            <a:r>
              <a:rPr lang="en-US" sz="1600" dirty="0"/>
              <a:t>-&gt;An alternative method to access the content of a memory location</a:t>
            </a:r>
          </a:p>
          <a:p>
            <a:pPr>
              <a:defRPr lang="en-US" sz="1400" dirty="0"/>
            </a:pPr>
            <a:endParaRPr lang="en-US" sz="1600" dirty="0"/>
          </a:p>
          <a:p>
            <a:pPr>
              <a:defRPr lang="en-US" sz="1400" dirty="0"/>
            </a:pPr>
            <a:r>
              <a:rPr lang="en-US" sz="1600" b="1" dirty="0">
                <a:solidFill>
                  <a:srgbClr val="F2494B"/>
                </a:solidFill>
                <a:latin typeface="+mj-lt"/>
              </a:rPr>
              <a:t>1) Direct method</a:t>
            </a:r>
          </a:p>
          <a:p>
            <a:pPr>
              <a:defRPr lang="en-US" sz="1400" dirty="0"/>
            </a:pPr>
            <a:endParaRPr lang="en-US" sz="1600" b="1" dirty="0">
              <a:solidFill>
                <a:srgbClr val="F2494B"/>
              </a:solidFill>
              <a:latin typeface="+mj-lt"/>
            </a:endParaRPr>
          </a:p>
          <a:p>
            <a:pPr>
              <a:defRPr lang="en-US" sz="1400" dirty="0"/>
            </a:pPr>
            <a:r>
              <a:rPr lang="en-US" sz="1600" dirty="0"/>
              <a:t>int </a:t>
            </a:r>
            <a:r>
              <a:rPr lang="en-US" sz="1600" dirty="0" err="1"/>
              <a:t>num</a:t>
            </a:r>
            <a:r>
              <a:rPr lang="en-US" sz="1600" dirty="0"/>
              <a:t>;</a:t>
            </a:r>
          </a:p>
          <a:p>
            <a:pPr>
              <a:defRPr lang="en-US" sz="1400" dirty="0"/>
            </a:pPr>
            <a:r>
              <a:rPr lang="en-US" sz="1600" dirty="0" err="1"/>
              <a:t>num</a:t>
            </a:r>
            <a:r>
              <a:rPr lang="en-US" sz="1600" dirty="0"/>
              <a:t>=26;</a:t>
            </a:r>
          </a:p>
          <a:p>
            <a:pPr>
              <a:defRPr lang="en-US" sz="1400" dirty="0"/>
            </a:pPr>
            <a:r>
              <a:rPr lang="en-US" sz="1600" dirty="0" err="1"/>
              <a:t>printf</a:t>
            </a:r>
            <a:r>
              <a:rPr lang="en-US" sz="1600" dirty="0"/>
              <a:t>("the content of the </a:t>
            </a:r>
            <a:r>
              <a:rPr lang="en-US" sz="1600" dirty="0" err="1"/>
              <a:t>num</a:t>
            </a:r>
            <a:r>
              <a:rPr lang="en-US" sz="1600" dirty="0"/>
              <a:t> is %d", </a:t>
            </a:r>
            <a:r>
              <a:rPr lang="en-US" sz="1600" dirty="0" err="1"/>
              <a:t>num</a:t>
            </a:r>
            <a:r>
              <a:rPr lang="en-US" sz="1600" dirty="0"/>
              <a:t>);</a:t>
            </a:r>
          </a:p>
          <a:p>
            <a:pPr>
              <a:defRPr lang="en-US" sz="1400" dirty="0"/>
            </a:pPr>
            <a:r>
              <a:rPr lang="en-US" sz="1600" dirty="0" err="1"/>
              <a:t>Printf</a:t>
            </a:r>
            <a:r>
              <a:rPr lang="en-US" sz="1600" dirty="0"/>
              <a:t>("the address of the </a:t>
            </a:r>
            <a:r>
              <a:rPr lang="en-US" sz="1600" dirty="0" err="1"/>
              <a:t>num</a:t>
            </a:r>
            <a:r>
              <a:rPr lang="en-US" sz="1600" dirty="0"/>
              <a:t> is %x", &amp;</a:t>
            </a:r>
            <a:r>
              <a:rPr lang="en-US" sz="1600" dirty="0" err="1"/>
              <a:t>num</a:t>
            </a:r>
            <a:r>
              <a:rPr lang="en-US" sz="1600" dirty="0"/>
              <a:t>); .</a:t>
            </a:r>
          </a:p>
        </p:txBody>
      </p:sp>
      <p:sp>
        <p:nvSpPr>
          <p:cNvPr id="8" name="Text Box 7"/>
          <p:cNvSpPr txBox="1"/>
          <p:nvPr/>
        </p:nvSpPr>
        <p:spPr>
          <a:xfrm>
            <a:off x="368935" y="91440"/>
            <a:ext cx="8373745" cy="565150"/>
          </a:xfrm>
          <a:prstGeom prst="rect">
            <a:avLst/>
          </a:prstGeom>
          <a:noFill/>
        </p:spPr>
        <p:txBody>
          <a:bodyPr wrap="square" rtlCol="0">
            <a:noAutofit/>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7728" y="733586"/>
            <a:ext cx="5978385" cy="1695021"/>
          </a:xfrm>
          <a:prstGeom prst="rect">
            <a:avLst/>
          </a:prstGeom>
        </p:spPr>
        <p:txBody>
          <a:bodyPr vert="horz" lIns="95250" tIns="47625" rIns="95250" bIns="47625" rtlCol="0" anchor="t">
            <a:spAutoFit/>
          </a:bodyPr>
          <a:lstStyle/>
          <a:p>
            <a:pPr>
              <a:lnSpc>
                <a:spcPct val="150000"/>
              </a:lnSpc>
              <a:defRPr lang="en-US" sz="1400" dirty="0"/>
            </a:pPr>
            <a:r>
              <a:rPr lang="en-US" sz="1800" b="1" dirty="0">
                <a:solidFill>
                  <a:schemeClr val="accent3"/>
                </a:solidFill>
                <a:latin typeface="+mj-lt"/>
              </a:rPr>
              <a:t>2. Indirect method (by using a pointer)</a:t>
            </a:r>
          </a:p>
          <a:p>
            <a:pPr>
              <a:lnSpc>
                <a:spcPct val="150000"/>
              </a:lnSpc>
              <a:defRPr lang="en-US" sz="1400" dirty="0"/>
            </a:pPr>
            <a:endParaRPr lang="en-US" sz="1800" b="1" dirty="0">
              <a:solidFill>
                <a:schemeClr val="accent3"/>
              </a:solidFill>
              <a:latin typeface="+mj-lt"/>
            </a:endParaRPr>
          </a:p>
          <a:p>
            <a:pPr>
              <a:lnSpc>
                <a:spcPct val="150000"/>
              </a:lnSpc>
              <a:defRPr lang="en-US" sz="1400" dirty="0"/>
            </a:pPr>
            <a:r>
              <a:rPr lang="en-US" sz="1800" dirty="0"/>
              <a:t>a. Creation of a pointer (declaration)</a:t>
            </a:r>
          </a:p>
          <a:p>
            <a:pPr>
              <a:lnSpc>
                <a:spcPct val="150000"/>
              </a:lnSpc>
              <a:defRPr lang="en-US" sz="1400" dirty="0"/>
            </a:pPr>
            <a:r>
              <a:rPr lang="en-US" sz="1800" dirty="0"/>
              <a:t>b. Assigning the created pointer the address</a:t>
            </a:r>
          </a:p>
          <a:p>
            <a:pPr>
              <a:lnSpc>
                <a:spcPct val="150000"/>
              </a:lnSpc>
              <a:defRPr lang="en-US" sz="1400" dirty="0"/>
            </a:pPr>
            <a:r>
              <a:rPr lang="en-US" sz="1800" dirty="0"/>
              <a:t>c. De-referencing the pointer access to the data</a:t>
            </a:r>
          </a:p>
        </p:txBody>
      </p:sp>
      <p:sp>
        <p:nvSpPr>
          <p:cNvPr id="4" name="TextBox 3"/>
          <p:cNvSpPr txBox="1"/>
          <p:nvPr/>
        </p:nvSpPr>
        <p:spPr>
          <a:xfrm>
            <a:off x="893806" y="2762250"/>
            <a:ext cx="1905000" cy="1480185"/>
          </a:xfrm>
          <a:prstGeom prst="rect">
            <a:avLst/>
          </a:prstGeom>
        </p:spPr>
        <p:txBody>
          <a:bodyPr vert="horz" lIns="95250" tIns="47625" rIns="95250" bIns="47625" rtlCol="0" anchor="t">
            <a:spAutoFit/>
          </a:bodyPr>
          <a:lstStyle/>
          <a:p>
            <a:pPr>
              <a:lnSpc>
                <a:spcPct val="100000"/>
              </a:lnSpc>
              <a:defRPr lang="en-US" sz="1400" dirty="0"/>
            </a:pPr>
            <a:r>
              <a:rPr lang="en-US" sz="1800" b="1" dirty="0">
                <a:solidFill>
                  <a:srgbClr val="00B050"/>
                </a:solidFill>
                <a:latin typeface="+mj-lt"/>
              </a:rPr>
              <a:t>int n;</a:t>
            </a:r>
          </a:p>
          <a:p>
            <a:pPr>
              <a:lnSpc>
                <a:spcPct val="100000"/>
              </a:lnSpc>
              <a:defRPr lang="en-US" sz="1400" dirty="0"/>
            </a:pPr>
            <a:r>
              <a:rPr lang="en-US" sz="1800" b="1" dirty="0">
                <a:solidFill>
                  <a:srgbClr val="00B050"/>
                </a:solidFill>
                <a:latin typeface="+mj-lt"/>
              </a:rPr>
              <a:t>int *p;</a:t>
            </a:r>
          </a:p>
          <a:p>
            <a:pPr>
              <a:lnSpc>
                <a:spcPct val="100000"/>
              </a:lnSpc>
              <a:defRPr lang="en-US" sz="1400" dirty="0"/>
            </a:pPr>
            <a:r>
              <a:rPr lang="en-US" sz="1800" b="1" dirty="0">
                <a:solidFill>
                  <a:srgbClr val="00B050"/>
                </a:solidFill>
                <a:latin typeface="+mj-lt"/>
              </a:rPr>
              <a:t>n=24;</a:t>
            </a:r>
          </a:p>
          <a:p>
            <a:pPr>
              <a:lnSpc>
                <a:spcPct val="100000"/>
              </a:lnSpc>
              <a:defRPr lang="en-US" sz="1400" dirty="0"/>
            </a:pPr>
            <a:r>
              <a:rPr lang="en-US" sz="1800" b="1" dirty="0">
                <a:solidFill>
                  <a:srgbClr val="00B050"/>
                </a:solidFill>
                <a:latin typeface="+mj-lt"/>
              </a:rPr>
              <a:t>p=&amp;n;</a:t>
            </a:r>
          </a:p>
          <a:p>
            <a:pPr>
              <a:lnSpc>
                <a:spcPct val="100000"/>
              </a:lnSpc>
              <a:defRPr lang="en-US" sz="1400" dirty="0"/>
            </a:pPr>
            <a:r>
              <a:rPr lang="en-US" sz="1800" b="1" dirty="0" err="1">
                <a:solidFill>
                  <a:srgbClr val="00B050"/>
                </a:solidFill>
                <a:latin typeface="+mj-lt"/>
              </a:rPr>
              <a:t>printf</a:t>
            </a:r>
            <a:r>
              <a:rPr lang="en-US" sz="1800" b="1" dirty="0">
                <a:solidFill>
                  <a:srgbClr val="00B050"/>
                </a:solidFill>
                <a:latin typeface="+mj-lt"/>
              </a:rPr>
              <a:t>("%d", *p);</a:t>
            </a:r>
          </a:p>
        </p:txBody>
      </p:sp>
      <p:cxnSp>
        <p:nvCxnSpPr>
          <p:cNvPr id="6" name="Straight Connector 5"/>
          <p:cNvCxnSpPr/>
          <p:nvPr/>
        </p:nvCxnSpPr>
        <p:spPr>
          <a:xfrm rot="16200000" flipH="1">
            <a:off x="3612442" y="2852537"/>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6200000" flipH="1">
            <a:off x="3612442" y="3424037"/>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p:cNvCxnSpPr/>
          <p:nvPr/>
        </p:nvCxnSpPr>
        <p:spPr>
          <a:xfrm rot="16200000" flipH="1">
            <a:off x="3612442" y="4033637"/>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p:cNvCxnSpPr/>
          <p:nvPr/>
        </p:nvCxnSpPr>
        <p:spPr>
          <a:xfrm rot="16200000" flipH="1">
            <a:off x="3612442" y="4528937"/>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2" name="TextBox 21"/>
          <p:cNvSpPr txBox="1"/>
          <p:nvPr/>
        </p:nvSpPr>
        <p:spPr>
          <a:xfrm>
            <a:off x="6938096" y="4105275"/>
            <a:ext cx="1686277" cy="308552"/>
          </a:xfrm>
          <a:prstGeom prst="rect">
            <a:avLst/>
          </a:prstGeom>
        </p:spPr>
        <p:txBody>
          <a:bodyPr vert="horz" lIns="95250" tIns="47625" rIns="95250" bIns="47625" rtlCol="0" anchor="t">
            <a:spAutoFit/>
          </a:bodyPr>
          <a:lstStyle/>
          <a:p>
            <a:pPr>
              <a:defRPr lang="en-US" sz="1400" dirty="0"/>
            </a:pPr>
            <a:r>
              <a:rPr lang="en-US" sz="1800" dirty="0"/>
              <a:t>Output: 24</a:t>
            </a:r>
          </a:p>
        </p:txBody>
      </p:sp>
      <p:sp>
        <p:nvSpPr>
          <p:cNvPr id="23" name="Rectangle 22"/>
          <p:cNvSpPr/>
          <p:nvPr/>
        </p:nvSpPr>
        <p:spPr>
          <a:xfrm>
            <a:off x="6938010" y="2159635"/>
            <a:ext cx="1059815" cy="41021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dirty="0"/>
              <a:t>24</a:t>
            </a:r>
          </a:p>
        </p:txBody>
      </p:sp>
      <p:sp>
        <p:nvSpPr>
          <p:cNvPr id="24" name="Rectangle 23"/>
          <p:cNvSpPr/>
          <p:nvPr/>
        </p:nvSpPr>
        <p:spPr>
          <a:xfrm>
            <a:off x="6938096" y="3228089"/>
            <a:ext cx="1059570" cy="41026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dirty="0">
                <a:solidFill>
                  <a:srgbClr val="FFFFFF"/>
                </a:solidFill>
                <a:latin typeface="Open Sans" panose="020B0606030504020204"/>
              </a:rPr>
              <a:t>100</a:t>
            </a:r>
          </a:p>
        </p:txBody>
      </p:sp>
      <p:sp>
        <p:nvSpPr>
          <p:cNvPr id="25" name="TextBox 24"/>
          <p:cNvSpPr txBox="1"/>
          <p:nvPr/>
        </p:nvSpPr>
        <p:spPr>
          <a:xfrm>
            <a:off x="6647202" y="2184911"/>
            <a:ext cx="367093" cy="308552"/>
          </a:xfrm>
          <a:prstGeom prst="rect">
            <a:avLst/>
          </a:prstGeom>
        </p:spPr>
        <p:txBody>
          <a:bodyPr vert="horz" lIns="95250" tIns="47625" rIns="95250" bIns="47625" rtlCol="0" anchor="t">
            <a:spAutoFit/>
          </a:bodyPr>
          <a:lstStyle/>
          <a:p>
            <a:pPr>
              <a:defRPr lang="en-US" sz="1400" dirty="0"/>
            </a:pPr>
            <a:r>
              <a:rPr lang="en-US" sz="1800" dirty="0"/>
              <a:t>n</a:t>
            </a:r>
          </a:p>
        </p:txBody>
      </p:sp>
      <p:sp>
        <p:nvSpPr>
          <p:cNvPr id="26" name="TextBox 25"/>
          <p:cNvSpPr txBox="1"/>
          <p:nvPr/>
        </p:nvSpPr>
        <p:spPr>
          <a:xfrm>
            <a:off x="6678625" y="3267075"/>
            <a:ext cx="367093" cy="308552"/>
          </a:xfrm>
          <a:prstGeom prst="rect">
            <a:avLst/>
          </a:prstGeom>
        </p:spPr>
        <p:txBody>
          <a:bodyPr vert="horz" lIns="95250" tIns="47625" rIns="95250" bIns="47625" rtlCol="0" anchor="t">
            <a:spAutoFit/>
          </a:bodyPr>
          <a:lstStyle/>
          <a:p>
            <a:pPr>
              <a:defRPr lang="en-US" sz="1400" dirty="0"/>
            </a:pPr>
            <a:r>
              <a:rPr lang="en-US" sz="1800" dirty="0"/>
              <a:t>p</a:t>
            </a:r>
          </a:p>
        </p:txBody>
      </p:sp>
      <p:sp>
        <p:nvSpPr>
          <p:cNvPr id="28" name="Arrow: Curved Right 27"/>
          <p:cNvSpPr/>
          <p:nvPr/>
        </p:nvSpPr>
        <p:spPr>
          <a:xfrm rot="10320000">
            <a:off x="8027774" y="2322242"/>
            <a:ext cx="738358" cy="849763"/>
          </a:xfrm>
          <a:prstGeom prst="curved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29" name="TextBox 28"/>
          <p:cNvSpPr txBox="1"/>
          <p:nvPr/>
        </p:nvSpPr>
        <p:spPr>
          <a:xfrm>
            <a:off x="8754809" y="2592847"/>
            <a:ext cx="537010" cy="308552"/>
          </a:xfrm>
          <a:prstGeom prst="rect">
            <a:avLst/>
          </a:prstGeom>
        </p:spPr>
        <p:txBody>
          <a:bodyPr vert="horz" lIns="95250" tIns="47625" rIns="95250" bIns="47625" rtlCol="0" anchor="t">
            <a:spAutoFit/>
          </a:bodyPr>
          <a:lstStyle/>
          <a:p>
            <a:pPr>
              <a:defRPr lang="en-US" sz="1400" dirty="0"/>
            </a:pPr>
            <a:r>
              <a:rPr lang="en-US" sz="1800" dirty="0"/>
              <a:t>*p</a:t>
            </a:r>
          </a:p>
        </p:txBody>
      </p:sp>
      <p:sp>
        <p:nvSpPr>
          <p:cNvPr id="30" name="TextBox 29"/>
          <p:cNvSpPr txBox="1"/>
          <p:nvPr/>
        </p:nvSpPr>
        <p:spPr>
          <a:xfrm>
            <a:off x="6938010" y="1825625"/>
            <a:ext cx="1172210" cy="372110"/>
          </a:xfrm>
          <a:prstGeom prst="rect">
            <a:avLst/>
          </a:prstGeom>
        </p:spPr>
        <p:txBody>
          <a:bodyPr vert="horz" wrap="square" lIns="95250" tIns="47625" rIns="95250" bIns="47625" rtlCol="0" anchor="t">
            <a:spAutoFit/>
          </a:bodyPr>
          <a:lstStyle/>
          <a:p>
            <a:pPr>
              <a:defRPr lang="en-US" sz="1400" dirty="0"/>
            </a:pPr>
            <a:r>
              <a:rPr lang="en-US" sz="1800" dirty="0"/>
              <a:t>100    101</a:t>
            </a:r>
          </a:p>
        </p:txBody>
      </p:sp>
      <p:cxnSp>
        <p:nvCxnSpPr>
          <p:cNvPr id="31" name="Straight Connector 30"/>
          <p:cNvCxnSpPr/>
          <p:nvPr/>
        </p:nvCxnSpPr>
        <p:spPr>
          <a:xfrm>
            <a:off x="7620270" y="2190896"/>
            <a:ext cx="0" cy="37973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32" name="Straight Connector 31"/>
          <p:cNvCxnSpPr/>
          <p:nvPr/>
        </p:nvCxnSpPr>
        <p:spPr>
          <a:xfrm rot="16200000" flipH="1">
            <a:off x="7250382" y="3432638"/>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2708" y="1331414"/>
            <a:ext cx="2695651" cy="2456916"/>
          </a:xfrm>
          <a:prstGeom prst="rect">
            <a:avLst/>
          </a:prstGeom>
        </p:spPr>
        <p:txBody>
          <a:bodyPr vert="horz" lIns="95250" tIns="47625" rIns="95250" bIns="47625" rtlCol="0" anchor="t">
            <a:spAutoFit/>
          </a:bodyPr>
          <a:lstStyle/>
          <a:p>
            <a:pPr>
              <a:lnSpc>
                <a:spcPct val="125000"/>
              </a:lnSpc>
              <a:defRPr lang="en-US" sz="1400" dirty="0"/>
            </a:pPr>
            <a:r>
              <a:rPr lang="en-US" sz="1600" dirty="0"/>
              <a:t>Syntax for declaring a pointer</a:t>
            </a:r>
          </a:p>
          <a:p>
            <a:pPr>
              <a:lnSpc>
                <a:spcPct val="125000"/>
              </a:lnSpc>
              <a:defRPr lang="en-US" sz="1400" dirty="0"/>
            </a:pPr>
            <a:endParaRPr lang="en-US" sz="1600" dirty="0"/>
          </a:p>
          <a:p>
            <a:pPr>
              <a:lnSpc>
                <a:spcPct val="125000"/>
              </a:lnSpc>
              <a:defRPr lang="en-US" sz="1400" dirty="0"/>
            </a:pPr>
            <a:r>
              <a:rPr lang="en-US" sz="1600" b="1" dirty="0">
                <a:solidFill>
                  <a:schemeClr val="accent6"/>
                </a:solidFill>
                <a:latin typeface="+mj-lt"/>
              </a:rPr>
              <a:t>datatype * variable;</a:t>
            </a:r>
          </a:p>
          <a:p>
            <a:pPr>
              <a:lnSpc>
                <a:spcPct val="125000"/>
              </a:lnSpc>
              <a:defRPr lang="en-US" sz="1400" dirty="0"/>
            </a:pPr>
            <a:endParaRPr lang="en-US" sz="1600" b="1" dirty="0">
              <a:solidFill>
                <a:schemeClr val="accent6"/>
              </a:solidFill>
              <a:latin typeface="+mj-lt"/>
            </a:endParaRPr>
          </a:p>
          <a:p>
            <a:pPr>
              <a:lnSpc>
                <a:spcPct val="125000"/>
              </a:lnSpc>
              <a:defRPr lang="en-US" sz="1400" dirty="0"/>
            </a:pPr>
            <a:r>
              <a:rPr lang="en-US" sz="1600" dirty="0"/>
              <a:t>Ex: </a:t>
            </a:r>
            <a:r>
              <a:rPr lang="en-US" sz="1600" dirty="0">
                <a:solidFill>
                  <a:schemeClr val="accent5"/>
                </a:solidFill>
              </a:rPr>
              <a:t>int *p;</a:t>
            </a:r>
          </a:p>
          <a:p>
            <a:pPr>
              <a:lnSpc>
                <a:spcPct val="125000"/>
              </a:lnSpc>
              <a:defRPr lang="en-US" sz="1400" dirty="0"/>
            </a:pPr>
            <a:r>
              <a:rPr lang="en-US" sz="1600" dirty="0">
                <a:solidFill>
                  <a:schemeClr val="accent5"/>
                </a:solidFill>
              </a:rPr>
              <a:t>      float *q;</a:t>
            </a:r>
          </a:p>
          <a:p>
            <a:pPr>
              <a:lnSpc>
                <a:spcPct val="125000"/>
              </a:lnSpc>
              <a:defRPr lang="en-US" sz="1400" dirty="0"/>
            </a:pPr>
            <a:r>
              <a:rPr lang="en-US" sz="1600" dirty="0">
                <a:solidFill>
                  <a:schemeClr val="accent5"/>
                </a:solidFill>
              </a:rPr>
              <a:t>      double *r;</a:t>
            </a:r>
          </a:p>
        </p:txBody>
      </p:sp>
      <p:sp>
        <p:nvSpPr>
          <p:cNvPr id="4" name="TextBox 3"/>
          <p:cNvSpPr txBox="1"/>
          <p:nvPr/>
        </p:nvSpPr>
        <p:spPr>
          <a:xfrm>
            <a:off x="3619500" y="1285875"/>
            <a:ext cx="1905000" cy="2350198"/>
          </a:xfrm>
          <a:prstGeom prst="rect">
            <a:avLst/>
          </a:prstGeom>
        </p:spPr>
        <p:txBody>
          <a:bodyPr vert="horz" lIns="95250" tIns="47625" rIns="95250" bIns="47625" rtlCol="0" anchor="t">
            <a:spAutoFit/>
          </a:bodyPr>
          <a:lstStyle/>
          <a:p>
            <a:pPr>
              <a:defRPr lang="en-US" sz="1400" dirty="0"/>
            </a:pPr>
            <a:r>
              <a:rPr lang="en-US" sz="1600" dirty="0"/>
              <a:t>float </a:t>
            </a:r>
            <a:r>
              <a:rPr lang="en-US" sz="1600" dirty="0" err="1"/>
              <a:t>num</a:t>
            </a:r>
            <a:r>
              <a:rPr lang="en-US" sz="1600" dirty="0"/>
              <a:t>;</a:t>
            </a:r>
          </a:p>
          <a:p>
            <a:pPr>
              <a:defRPr lang="en-US" sz="1400" dirty="0"/>
            </a:pPr>
            <a:endParaRPr lang="en-US" sz="1600" dirty="0"/>
          </a:p>
          <a:p>
            <a:pPr>
              <a:defRPr lang="en-US" sz="1400" dirty="0"/>
            </a:pPr>
            <a:endParaRPr lang="en-US" sz="1600" dirty="0"/>
          </a:p>
          <a:p>
            <a:pPr>
              <a:defRPr lang="en-US" sz="1400" dirty="0"/>
            </a:pPr>
            <a:r>
              <a:rPr lang="en-US" sz="1600" dirty="0"/>
              <a:t>float *q;</a:t>
            </a:r>
          </a:p>
          <a:p>
            <a:pPr>
              <a:defRPr lang="en-US" sz="1400" dirty="0"/>
            </a:pPr>
            <a:endParaRPr lang="en-US" sz="1600" dirty="0"/>
          </a:p>
          <a:p>
            <a:pPr>
              <a:defRPr lang="en-US" sz="1400" dirty="0"/>
            </a:pPr>
            <a:endParaRPr lang="en-US" sz="1600" dirty="0"/>
          </a:p>
          <a:p>
            <a:pPr>
              <a:defRPr lang="en-US" sz="1400" dirty="0"/>
            </a:pPr>
            <a:r>
              <a:rPr lang="en-US" sz="1600" dirty="0" err="1"/>
              <a:t>num</a:t>
            </a:r>
            <a:r>
              <a:rPr lang="en-US" sz="1600" dirty="0"/>
              <a:t>=385.2367;</a:t>
            </a:r>
          </a:p>
          <a:p>
            <a:pPr>
              <a:defRPr lang="en-US" sz="1400" dirty="0"/>
            </a:pPr>
            <a:endParaRPr lang="en-US" sz="1600" dirty="0"/>
          </a:p>
          <a:p>
            <a:pPr>
              <a:defRPr lang="en-US" sz="1400" dirty="0"/>
            </a:pPr>
            <a:endParaRPr lang="en-US" sz="1600" dirty="0"/>
          </a:p>
          <a:p>
            <a:pPr>
              <a:defRPr lang="en-US" sz="1400" dirty="0"/>
            </a:pPr>
            <a:r>
              <a:rPr lang="en-US" sz="1600" dirty="0"/>
              <a:t>q=&amp;</a:t>
            </a:r>
            <a:r>
              <a:rPr lang="en-US" sz="1600" dirty="0" err="1"/>
              <a:t>num</a:t>
            </a:r>
            <a:r>
              <a:rPr lang="en-US" sz="1600" dirty="0"/>
              <a:t>;</a:t>
            </a:r>
          </a:p>
        </p:txBody>
      </p:sp>
      <p:sp>
        <p:nvSpPr>
          <p:cNvPr id="5" name="Rectangle 4"/>
          <p:cNvSpPr/>
          <p:nvPr/>
        </p:nvSpPr>
        <p:spPr>
          <a:xfrm>
            <a:off x="6126870" y="1285875"/>
            <a:ext cx="2045722" cy="31223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6" name="Straight Connector 5"/>
          <p:cNvCxnSpPr/>
          <p:nvPr/>
        </p:nvCxnSpPr>
        <p:spPr>
          <a:xfrm rot="16200000" flipH="1">
            <a:off x="6455483" y="149066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p:cNvCxnSpPr/>
          <p:nvPr/>
        </p:nvCxnSpPr>
        <p:spPr>
          <a:xfrm rot="16200000" flipH="1">
            <a:off x="6912683" y="149066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6200000" flipH="1">
            <a:off x="7407983" y="149066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rot="16200000" flipH="1">
            <a:off x="6958012" y="2109587"/>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0" name="Rectangle 9"/>
          <p:cNvSpPr/>
          <p:nvPr/>
        </p:nvSpPr>
        <p:spPr>
          <a:xfrm>
            <a:off x="6629400" y="1866700"/>
            <a:ext cx="945270" cy="31181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1" name="Straight Connector 10"/>
          <p:cNvCxnSpPr/>
          <p:nvPr/>
        </p:nvCxnSpPr>
        <p:spPr>
          <a:xfrm rot="16200000" flipH="1">
            <a:off x="6912683" y="198596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2" name="TextBox 11"/>
          <p:cNvSpPr txBox="1"/>
          <p:nvPr/>
        </p:nvSpPr>
        <p:spPr>
          <a:xfrm>
            <a:off x="6126870" y="960986"/>
            <a:ext cx="2195893" cy="316334"/>
          </a:xfrm>
          <a:prstGeom prst="rect">
            <a:avLst/>
          </a:prstGeom>
        </p:spPr>
        <p:txBody>
          <a:bodyPr vert="horz" lIns="95250" tIns="47625" rIns="95250" bIns="47625" rtlCol="0" anchor="t">
            <a:spAutoFit/>
          </a:bodyPr>
          <a:lstStyle/>
          <a:p>
            <a:pPr>
              <a:defRPr lang="en-US" sz="1400" dirty="0"/>
            </a:pPr>
            <a:r>
              <a:rPr lang="en-US" sz="1800" dirty="0"/>
              <a:t>100    101    102    103</a:t>
            </a:r>
          </a:p>
        </p:txBody>
      </p:sp>
      <p:sp>
        <p:nvSpPr>
          <p:cNvPr id="13" name="Rectangle 12"/>
          <p:cNvSpPr/>
          <p:nvPr/>
        </p:nvSpPr>
        <p:spPr>
          <a:xfrm>
            <a:off x="6126870" y="2581275"/>
            <a:ext cx="2045722" cy="312239"/>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4" name="Straight Connector 13"/>
          <p:cNvCxnSpPr/>
          <p:nvPr/>
        </p:nvCxnSpPr>
        <p:spPr>
          <a:xfrm rot="16200000" flipH="1">
            <a:off x="6455483" y="278606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p:cNvCxnSpPr/>
          <p:nvPr/>
        </p:nvCxnSpPr>
        <p:spPr>
          <a:xfrm rot="16200000" flipH="1">
            <a:off x="6912683" y="278606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p:cNvCxnSpPr/>
          <p:nvPr/>
        </p:nvCxnSpPr>
        <p:spPr>
          <a:xfrm rot="16200000" flipH="1">
            <a:off x="7407983" y="278606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7" name="TextBox 16"/>
          <p:cNvSpPr txBox="1"/>
          <p:nvPr/>
        </p:nvSpPr>
        <p:spPr>
          <a:xfrm>
            <a:off x="6126870" y="2256386"/>
            <a:ext cx="2195893" cy="316334"/>
          </a:xfrm>
          <a:prstGeom prst="rect">
            <a:avLst/>
          </a:prstGeom>
        </p:spPr>
        <p:txBody>
          <a:bodyPr vert="horz" lIns="95250" tIns="47625" rIns="95250" bIns="47625" rtlCol="0" anchor="t">
            <a:spAutoFit/>
          </a:bodyPr>
          <a:lstStyle/>
          <a:p>
            <a:pPr>
              <a:defRPr lang="en-US" sz="1400" dirty="0"/>
            </a:pPr>
            <a:r>
              <a:rPr lang="en-US" sz="1800" dirty="0"/>
              <a:t>100    101    102    103</a:t>
            </a:r>
          </a:p>
        </p:txBody>
      </p:sp>
      <p:cxnSp>
        <p:nvCxnSpPr>
          <p:cNvPr id="18" name="Straight Connector 17"/>
          <p:cNvCxnSpPr/>
          <p:nvPr/>
        </p:nvCxnSpPr>
        <p:spPr>
          <a:xfrm rot="16200000" flipH="1">
            <a:off x="6958012" y="3366887"/>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9" name="Rectangle 18"/>
          <p:cNvSpPr/>
          <p:nvPr/>
        </p:nvSpPr>
        <p:spPr>
          <a:xfrm>
            <a:off x="6629400" y="3162100"/>
            <a:ext cx="945270" cy="31181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0" name="Straight Connector 19"/>
          <p:cNvCxnSpPr/>
          <p:nvPr/>
        </p:nvCxnSpPr>
        <p:spPr>
          <a:xfrm rot="16200000" flipH="1">
            <a:off x="6912683" y="328136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1" name="TextBox 20"/>
          <p:cNvSpPr txBox="1"/>
          <p:nvPr/>
        </p:nvSpPr>
        <p:spPr>
          <a:xfrm>
            <a:off x="5437505" y="1285875"/>
            <a:ext cx="727710" cy="372110"/>
          </a:xfrm>
          <a:prstGeom prst="rect">
            <a:avLst/>
          </a:prstGeom>
        </p:spPr>
        <p:txBody>
          <a:bodyPr vert="horz" wrap="square" lIns="95250" tIns="47625" rIns="95250" bIns="47625" rtlCol="0" anchor="t">
            <a:spAutoFit/>
          </a:bodyPr>
          <a:lstStyle/>
          <a:p>
            <a:pPr>
              <a:defRPr lang="en-US" sz="1400" dirty="0"/>
            </a:pPr>
            <a:r>
              <a:rPr lang="en-US" sz="1800" dirty="0" err="1"/>
              <a:t>num</a:t>
            </a:r>
          </a:p>
        </p:txBody>
      </p:sp>
      <p:sp>
        <p:nvSpPr>
          <p:cNvPr id="22" name="TextBox 21"/>
          <p:cNvSpPr txBox="1"/>
          <p:nvPr/>
        </p:nvSpPr>
        <p:spPr>
          <a:xfrm>
            <a:off x="5509260" y="2581275"/>
            <a:ext cx="655955" cy="372110"/>
          </a:xfrm>
          <a:prstGeom prst="rect">
            <a:avLst/>
          </a:prstGeom>
        </p:spPr>
        <p:txBody>
          <a:bodyPr vert="horz" wrap="square" lIns="95250" tIns="47625" rIns="95250" bIns="47625" rtlCol="0" anchor="t">
            <a:spAutoFit/>
          </a:bodyPr>
          <a:lstStyle/>
          <a:p>
            <a:pPr>
              <a:defRPr lang="en-US" sz="1400" dirty="0"/>
            </a:pPr>
            <a:r>
              <a:rPr lang="en-US" sz="1800" dirty="0"/>
              <a:t>num</a:t>
            </a:r>
          </a:p>
        </p:txBody>
      </p:sp>
      <p:sp>
        <p:nvSpPr>
          <p:cNvPr id="23" name="TextBox 22"/>
          <p:cNvSpPr txBox="1"/>
          <p:nvPr/>
        </p:nvSpPr>
        <p:spPr>
          <a:xfrm>
            <a:off x="6286500" y="3162300"/>
            <a:ext cx="297570" cy="308552"/>
          </a:xfrm>
          <a:prstGeom prst="rect">
            <a:avLst/>
          </a:prstGeom>
        </p:spPr>
        <p:txBody>
          <a:bodyPr vert="horz" lIns="95250" tIns="47625" rIns="95250" bIns="47625" rtlCol="0" anchor="t">
            <a:spAutoFit/>
          </a:bodyPr>
          <a:lstStyle/>
          <a:p>
            <a:pPr>
              <a:defRPr lang="en-US" sz="1400" dirty="0"/>
            </a:pPr>
            <a:r>
              <a:rPr lang="en-US" sz="1800" dirty="0"/>
              <a:t>q</a:t>
            </a:r>
          </a:p>
        </p:txBody>
      </p:sp>
      <p:sp>
        <p:nvSpPr>
          <p:cNvPr id="24" name="TextBox 23"/>
          <p:cNvSpPr txBox="1"/>
          <p:nvPr/>
        </p:nvSpPr>
        <p:spPr>
          <a:xfrm>
            <a:off x="6286500" y="1868328"/>
            <a:ext cx="297570" cy="308552"/>
          </a:xfrm>
          <a:prstGeom prst="rect">
            <a:avLst/>
          </a:prstGeom>
        </p:spPr>
        <p:txBody>
          <a:bodyPr vert="horz" lIns="95250" tIns="47625" rIns="95250" bIns="47625" rtlCol="0" anchor="t">
            <a:spAutoFit/>
          </a:bodyPr>
          <a:lstStyle/>
          <a:p>
            <a:pPr>
              <a:defRPr lang="en-US" sz="1400" dirty="0"/>
            </a:pPr>
            <a:r>
              <a:rPr lang="en-US" sz="1800" dirty="0"/>
              <a:t>q</a:t>
            </a:r>
          </a:p>
        </p:txBody>
      </p:sp>
      <p:sp>
        <p:nvSpPr>
          <p:cNvPr id="25" name="TextBox 24"/>
          <p:cNvSpPr txBox="1"/>
          <p:nvPr/>
        </p:nvSpPr>
        <p:spPr>
          <a:xfrm>
            <a:off x="6848475" y="3169920"/>
            <a:ext cx="716280" cy="372110"/>
          </a:xfrm>
          <a:prstGeom prst="rect">
            <a:avLst/>
          </a:prstGeom>
        </p:spPr>
        <p:txBody>
          <a:bodyPr vert="horz" wrap="square" lIns="95250" tIns="47625" rIns="95250" bIns="47625" rtlCol="0" anchor="t">
            <a:spAutoFit/>
          </a:bodyPr>
          <a:lstStyle/>
          <a:p>
            <a:pPr>
              <a:defRPr lang="en-US" sz="1400" dirty="0"/>
            </a:pPr>
            <a:r>
              <a:rPr lang="en-US" sz="1800" dirty="0"/>
              <a:t>100</a:t>
            </a:r>
          </a:p>
        </p:txBody>
      </p:sp>
      <p:cxnSp>
        <p:nvCxnSpPr>
          <p:cNvPr id="26" name="Straight Connector 25"/>
          <p:cNvCxnSpPr/>
          <p:nvPr/>
        </p:nvCxnSpPr>
        <p:spPr>
          <a:xfrm rot="10800000" flipH="1">
            <a:off x="7325211" y="1982866"/>
            <a:ext cx="884367" cy="66741"/>
          </a:xfrm>
          <a:prstGeom prst="line">
            <a:avLst/>
          </a:prstGeom>
          <a:ln w="19050" cap="flat">
            <a:solidFill>
              <a:schemeClr val="accent2"/>
            </a:solidFill>
            <a:prstDash val="solid"/>
            <a:round/>
            <a:headEnd type="none" w="lg" len="sm"/>
            <a:tailEnd type="stealth" w="lg" len="lg"/>
          </a:ln>
          <a:effectLst>
            <a:outerShdw blurRad="88900" dist="19050" dir="3000000">
              <a:srgbClr val="3F3F3F">
                <a:alpha val="80000"/>
              </a:srgbClr>
            </a:outerShdw>
          </a:effectLst>
        </p:spPr>
        <p:style>
          <a:lnRef idx="1">
            <a:schemeClr val="accent1"/>
          </a:lnRef>
          <a:fillRef idx="1">
            <a:schemeClr val="accent1"/>
          </a:fillRef>
          <a:effectRef idx="0">
            <a:schemeClr val="accent1"/>
          </a:effectRef>
          <a:fontRef idx="minor">
            <a:srgbClr val="FFFFFF"/>
          </a:fontRef>
        </p:style>
      </p:cxnSp>
      <p:sp>
        <p:nvSpPr>
          <p:cNvPr id="27" name="TextBox 26"/>
          <p:cNvSpPr txBox="1"/>
          <p:nvPr/>
        </p:nvSpPr>
        <p:spPr>
          <a:xfrm>
            <a:off x="6743700" y="1830228"/>
            <a:ext cx="297570"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28" name="TextBox 27"/>
          <p:cNvSpPr txBox="1"/>
          <p:nvPr/>
        </p:nvSpPr>
        <p:spPr>
          <a:xfrm>
            <a:off x="8178708" y="1792128"/>
            <a:ext cx="297570"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29" name="TextBox 28"/>
          <p:cNvSpPr txBox="1"/>
          <p:nvPr/>
        </p:nvSpPr>
        <p:spPr>
          <a:xfrm>
            <a:off x="6127115" y="2579370"/>
            <a:ext cx="1759585" cy="310515"/>
          </a:xfrm>
          <a:prstGeom prst="rect">
            <a:avLst/>
          </a:prstGeom>
        </p:spPr>
        <p:txBody>
          <a:bodyPr vert="horz" wrap="square" lIns="95250" tIns="47625" rIns="95250" bIns="47625" rtlCol="0" anchor="t">
            <a:spAutoFit/>
          </a:bodyPr>
          <a:lstStyle/>
          <a:p>
            <a:pPr>
              <a:defRPr lang="en-US" sz="1400" dirty="0"/>
            </a:pPr>
            <a:r>
              <a:rPr lang="en-US" sz="1400" dirty="0">
                <a:solidFill>
                  <a:schemeClr val="tx1"/>
                </a:solidFill>
                <a:latin typeface="Open Sans" panose="020B0606030504020204"/>
              </a:rPr>
              <a:t>385.2367</a:t>
            </a:r>
          </a:p>
        </p:txBody>
      </p:sp>
      <p:sp>
        <p:nvSpPr>
          <p:cNvPr id="30" name="TextBox 29"/>
          <p:cNvSpPr txBox="1"/>
          <p:nvPr/>
        </p:nvSpPr>
        <p:spPr>
          <a:xfrm>
            <a:off x="578034" y="4319692"/>
            <a:ext cx="8265614" cy="339032"/>
          </a:xfrm>
          <a:prstGeom prst="rect">
            <a:avLst/>
          </a:prstGeom>
        </p:spPr>
        <p:txBody>
          <a:bodyPr vert="horz" lIns="95250" tIns="47625" rIns="95250" bIns="47625" rtlCol="0" anchor="t">
            <a:spAutoFit/>
          </a:bodyPr>
          <a:lstStyle/>
          <a:p>
            <a:pPr>
              <a:defRPr lang="en-US" sz="1400" dirty="0"/>
            </a:pPr>
            <a:r>
              <a:rPr lang="en-US" sz="1600" b="1" dirty="0">
                <a:solidFill>
                  <a:srgbClr val="FF0000"/>
                </a:solidFill>
                <a:latin typeface="Open Sans" panose="020B0606030504020204"/>
              </a:rPr>
              <a:t>Dangling pointers: Created pointers are not pointing to any particular variable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2219" y="2551042"/>
            <a:ext cx="3939321" cy="2289295"/>
          </a:xfrm>
          <a:prstGeom prst="rect">
            <a:avLst/>
          </a:prstGeom>
        </p:spPr>
        <p:txBody>
          <a:bodyPr vert="horz" lIns="95250" tIns="47625" rIns="95250" bIns="47625" rtlCol="0" anchor="t">
            <a:spAutoFit/>
          </a:bodyPr>
          <a:lstStyle/>
          <a:p>
            <a:pPr>
              <a:lnSpc>
                <a:spcPct val="150000"/>
              </a:lnSpc>
              <a:defRPr lang="en-US" sz="1400" dirty="0"/>
            </a:pPr>
            <a:r>
              <a:rPr lang="en-US" sz="1600" dirty="0">
                <a:solidFill>
                  <a:schemeClr val="accent6">
                    <a:lumMod val="75000"/>
                  </a:schemeClr>
                </a:solidFill>
              </a:rPr>
              <a:t>In indirect method * is used for 2 purpose</a:t>
            </a:r>
          </a:p>
          <a:p>
            <a:pPr>
              <a:lnSpc>
                <a:spcPct val="150000"/>
              </a:lnSpc>
              <a:defRPr lang="en-US" sz="1400" dirty="0"/>
            </a:pPr>
            <a:r>
              <a:rPr lang="en-US" sz="1600" dirty="0">
                <a:solidFill>
                  <a:schemeClr val="tx2"/>
                </a:solidFill>
              </a:rPr>
              <a:t>1) To create a pointer </a:t>
            </a:r>
          </a:p>
          <a:p>
            <a:pPr>
              <a:lnSpc>
                <a:spcPct val="150000"/>
              </a:lnSpc>
              <a:defRPr lang="en-US" sz="1400" dirty="0"/>
            </a:pPr>
            <a:r>
              <a:rPr lang="en-US" sz="1600" dirty="0">
                <a:solidFill>
                  <a:schemeClr val="tx2"/>
                </a:solidFill>
              </a:rPr>
              <a:t>   int *p;</a:t>
            </a:r>
          </a:p>
          <a:p>
            <a:pPr>
              <a:lnSpc>
                <a:spcPct val="150000"/>
              </a:lnSpc>
              <a:defRPr lang="en-US" sz="1400" dirty="0"/>
            </a:pPr>
            <a:r>
              <a:rPr lang="en-US" sz="1600" dirty="0">
                <a:solidFill>
                  <a:schemeClr val="tx2"/>
                </a:solidFill>
              </a:rPr>
              <a:t>2) To de reference  a pointer </a:t>
            </a:r>
          </a:p>
          <a:p>
            <a:pPr>
              <a:lnSpc>
                <a:spcPct val="150000"/>
              </a:lnSpc>
              <a:defRPr lang="en-US" sz="1400" dirty="0"/>
            </a:pPr>
            <a:r>
              <a:rPr lang="en-US" sz="1600" dirty="0">
                <a:solidFill>
                  <a:schemeClr val="tx2"/>
                </a:solidFill>
              </a:rPr>
              <a:t>   *p;</a:t>
            </a:r>
          </a:p>
        </p:txBody>
      </p:sp>
      <p:sp>
        <p:nvSpPr>
          <p:cNvPr id="4" name="TextBox 3"/>
          <p:cNvSpPr txBox="1"/>
          <p:nvPr/>
        </p:nvSpPr>
        <p:spPr>
          <a:xfrm>
            <a:off x="4915547" y="2190569"/>
            <a:ext cx="3939321" cy="2654970"/>
          </a:xfrm>
          <a:prstGeom prst="rect">
            <a:avLst/>
          </a:prstGeom>
        </p:spPr>
        <p:txBody>
          <a:bodyPr vert="horz" lIns="95250" tIns="47625" rIns="95250" bIns="47625" rtlCol="0" anchor="t">
            <a:spAutoFit/>
          </a:bodyPr>
          <a:lstStyle/>
          <a:p>
            <a:pPr>
              <a:lnSpc>
                <a:spcPct val="150000"/>
              </a:lnSpc>
              <a:defRPr lang="en-US" sz="1400" dirty="0"/>
            </a:pPr>
            <a:r>
              <a:rPr lang="en-US" sz="1600" dirty="0">
                <a:solidFill>
                  <a:schemeClr val="accent6">
                    <a:lumMod val="75000"/>
                  </a:schemeClr>
                </a:solidFill>
              </a:rPr>
              <a:t>In C language * is used for 3 purpose</a:t>
            </a:r>
          </a:p>
          <a:p>
            <a:pPr>
              <a:lnSpc>
                <a:spcPct val="150000"/>
              </a:lnSpc>
              <a:defRPr lang="en-US" sz="1400" dirty="0"/>
            </a:pPr>
            <a:r>
              <a:rPr lang="en-US" sz="1600" dirty="0">
                <a:solidFill>
                  <a:schemeClr val="tx2"/>
                </a:solidFill>
              </a:rPr>
              <a:t>1) To create a pointer </a:t>
            </a:r>
          </a:p>
          <a:p>
            <a:pPr>
              <a:lnSpc>
                <a:spcPct val="150000"/>
              </a:lnSpc>
              <a:defRPr lang="en-US" sz="1400" dirty="0"/>
            </a:pPr>
            <a:r>
              <a:rPr lang="en-US" sz="1600" dirty="0">
                <a:solidFill>
                  <a:schemeClr val="tx2"/>
                </a:solidFill>
              </a:rPr>
              <a:t>   int *p;</a:t>
            </a:r>
          </a:p>
          <a:p>
            <a:pPr>
              <a:lnSpc>
                <a:spcPct val="150000"/>
              </a:lnSpc>
              <a:defRPr lang="en-US" sz="1400" dirty="0"/>
            </a:pPr>
            <a:r>
              <a:rPr lang="en-US" sz="1600" dirty="0">
                <a:solidFill>
                  <a:schemeClr val="tx2"/>
                </a:solidFill>
              </a:rPr>
              <a:t>2) To de reference  a pointer </a:t>
            </a:r>
          </a:p>
          <a:p>
            <a:pPr>
              <a:lnSpc>
                <a:spcPct val="150000"/>
              </a:lnSpc>
              <a:defRPr lang="en-US" sz="1400" dirty="0"/>
            </a:pPr>
            <a:r>
              <a:rPr lang="en-US" sz="1600" dirty="0">
                <a:solidFill>
                  <a:schemeClr val="tx2"/>
                </a:solidFill>
              </a:rPr>
              <a:t>   *p;</a:t>
            </a:r>
          </a:p>
          <a:p>
            <a:pPr>
              <a:lnSpc>
                <a:spcPct val="150000"/>
              </a:lnSpc>
              <a:defRPr lang="en-US" sz="1400" dirty="0"/>
            </a:pPr>
            <a:r>
              <a:rPr lang="en-US" sz="1600" dirty="0">
                <a:solidFill>
                  <a:schemeClr val="tx2"/>
                </a:solidFill>
              </a:rPr>
              <a:t>3) To multiply 2 variables </a:t>
            </a:r>
          </a:p>
          <a:p>
            <a:pPr>
              <a:lnSpc>
                <a:spcPct val="150000"/>
              </a:lnSpc>
              <a:defRPr lang="en-US" sz="1400" dirty="0"/>
            </a:pPr>
            <a:r>
              <a:rPr lang="en-US" sz="1600" dirty="0">
                <a:solidFill>
                  <a:schemeClr val="tx2"/>
                </a:solidFill>
              </a:rPr>
              <a:t>   a * b;</a:t>
            </a:r>
          </a:p>
        </p:txBody>
      </p:sp>
      <p:sp>
        <p:nvSpPr>
          <p:cNvPr id="5" name="TextBox 4"/>
          <p:cNvSpPr txBox="1"/>
          <p:nvPr/>
        </p:nvSpPr>
        <p:spPr>
          <a:xfrm>
            <a:off x="1236164" y="931364"/>
            <a:ext cx="802319" cy="582815"/>
          </a:xfrm>
          <a:prstGeom prst="rect">
            <a:avLst/>
          </a:prstGeom>
        </p:spPr>
        <p:txBody>
          <a:bodyPr vert="horz" lIns="95250" tIns="47625" rIns="95250" bIns="47625" rtlCol="0" anchor="t">
            <a:spAutoFit/>
          </a:bodyPr>
          <a:lstStyle/>
          <a:p>
            <a:pPr>
              <a:defRPr lang="en-US" sz="1400" dirty="0"/>
            </a:pPr>
            <a:r>
              <a:rPr lang="en-US" sz="1600" b="1" dirty="0">
                <a:solidFill>
                  <a:schemeClr val="accent5"/>
                </a:solidFill>
                <a:latin typeface="+mj-lt"/>
              </a:rPr>
              <a:t>int a;</a:t>
            </a:r>
          </a:p>
          <a:p>
            <a:pPr>
              <a:defRPr lang="en-US" sz="1400" dirty="0"/>
            </a:pPr>
            <a:r>
              <a:rPr lang="en-US" sz="1600" b="1" dirty="0">
                <a:solidFill>
                  <a:schemeClr val="accent5"/>
                </a:solidFill>
                <a:latin typeface="+mj-lt"/>
              </a:rPr>
              <a:t>a=10;</a:t>
            </a:r>
          </a:p>
        </p:txBody>
      </p:sp>
      <p:sp>
        <p:nvSpPr>
          <p:cNvPr id="6" name="TextBox 5"/>
          <p:cNvSpPr txBox="1"/>
          <p:nvPr/>
        </p:nvSpPr>
        <p:spPr>
          <a:xfrm>
            <a:off x="3343618" y="969464"/>
            <a:ext cx="1571834" cy="339032"/>
          </a:xfrm>
          <a:prstGeom prst="rect">
            <a:avLst/>
          </a:prstGeom>
        </p:spPr>
        <p:txBody>
          <a:bodyPr vert="horz" lIns="95250" tIns="47625" rIns="95250" bIns="47625" rtlCol="0" anchor="t">
            <a:spAutoFit/>
          </a:bodyPr>
          <a:lstStyle/>
          <a:p>
            <a:pPr>
              <a:defRPr lang="en-US" sz="1400" dirty="0"/>
            </a:pPr>
            <a:r>
              <a:rPr lang="en-US" sz="1600" b="1" dirty="0">
                <a:solidFill>
                  <a:schemeClr val="accent5"/>
                </a:solidFill>
                <a:latin typeface="+mj-lt"/>
              </a:rPr>
              <a:t>int a=10;</a:t>
            </a:r>
          </a:p>
        </p:txBody>
      </p:sp>
      <p:sp>
        <p:nvSpPr>
          <p:cNvPr id="7" name="TextBox 6"/>
          <p:cNvSpPr txBox="1"/>
          <p:nvPr/>
        </p:nvSpPr>
        <p:spPr>
          <a:xfrm>
            <a:off x="1198064" y="1700060"/>
            <a:ext cx="1004506" cy="582815"/>
          </a:xfrm>
          <a:prstGeom prst="rect">
            <a:avLst/>
          </a:prstGeom>
        </p:spPr>
        <p:txBody>
          <a:bodyPr vert="horz" lIns="95250" tIns="47625" rIns="95250" bIns="47625" rtlCol="0" anchor="t">
            <a:spAutoFit/>
          </a:bodyPr>
          <a:lstStyle/>
          <a:p>
            <a:pPr>
              <a:defRPr lang="en-US" sz="1400" dirty="0"/>
            </a:pPr>
            <a:r>
              <a:rPr lang="en-US" sz="1600" b="1" dirty="0">
                <a:solidFill>
                  <a:schemeClr val="accent5"/>
                </a:solidFill>
                <a:latin typeface="+mj-lt"/>
              </a:rPr>
              <a:t>int *p;</a:t>
            </a:r>
          </a:p>
          <a:p>
            <a:pPr>
              <a:defRPr lang="en-US" sz="1400" dirty="0"/>
            </a:pPr>
            <a:r>
              <a:rPr lang="en-US" sz="1600" b="1" dirty="0">
                <a:solidFill>
                  <a:schemeClr val="accent5"/>
                </a:solidFill>
                <a:latin typeface="+mj-lt"/>
              </a:rPr>
              <a:t>p=&amp;a;</a:t>
            </a:r>
          </a:p>
        </p:txBody>
      </p:sp>
      <p:sp>
        <p:nvSpPr>
          <p:cNvPr id="8" name="TextBox 7"/>
          <p:cNvSpPr txBox="1"/>
          <p:nvPr/>
        </p:nvSpPr>
        <p:spPr>
          <a:xfrm>
            <a:off x="3285363" y="1731464"/>
            <a:ext cx="1459754" cy="339032"/>
          </a:xfrm>
          <a:prstGeom prst="rect">
            <a:avLst/>
          </a:prstGeom>
        </p:spPr>
        <p:txBody>
          <a:bodyPr vert="horz" lIns="95250" tIns="47625" rIns="95250" bIns="47625" rtlCol="0" anchor="t">
            <a:spAutoFit/>
          </a:bodyPr>
          <a:lstStyle/>
          <a:p>
            <a:pPr>
              <a:defRPr lang="en-US" sz="1400" dirty="0"/>
            </a:pPr>
            <a:r>
              <a:rPr lang="en-US" sz="1600" b="1" dirty="0">
                <a:solidFill>
                  <a:schemeClr val="accent5"/>
                </a:solidFill>
                <a:latin typeface="+mj-lt"/>
              </a:rPr>
              <a:t>int *p=&amp;a;</a:t>
            </a:r>
          </a:p>
        </p:txBody>
      </p:sp>
      <p:sp>
        <p:nvSpPr>
          <p:cNvPr id="9" name="TextBox 8"/>
          <p:cNvSpPr txBox="1"/>
          <p:nvPr/>
        </p:nvSpPr>
        <p:spPr>
          <a:xfrm>
            <a:off x="2421988" y="1330442"/>
            <a:ext cx="471382" cy="399973"/>
          </a:xfrm>
          <a:prstGeom prst="rect">
            <a:avLst/>
          </a:prstGeom>
        </p:spPr>
        <p:txBody>
          <a:bodyPr vert="horz" lIns="95250" tIns="47625" rIns="95250" bIns="47625" rtlCol="0" anchor="t">
            <a:spAutoFit/>
          </a:bodyPr>
          <a:lstStyle/>
          <a:p>
            <a:pPr>
              <a:defRPr lang="en-US" sz="1400" dirty="0"/>
            </a:pPr>
            <a:r>
              <a:rPr lang="en-US" sz="2000" b="1" dirty="0">
                <a:solidFill>
                  <a:schemeClr val="accent4"/>
                </a:solidFill>
                <a:latin typeface="+mj-lt"/>
              </a:rPr>
              <a:t>or</a:t>
            </a:r>
          </a:p>
        </p:txBody>
      </p:sp>
      <p:sp>
        <p:nvSpPr>
          <p:cNvPr id="10" name="TextBox 9"/>
          <p:cNvSpPr txBox="1"/>
          <p:nvPr/>
        </p:nvSpPr>
        <p:spPr>
          <a:xfrm>
            <a:off x="1209465" y="552878"/>
            <a:ext cx="5796762" cy="339032"/>
          </a:xfrm>
          <a:prstGeom prst="rect">
            <a:avLst/>
          </a:prstGeom>
        </p:spPr>
        <p:txBody>
          <a:bodyPr vert="horz" lIns="95250" tIns="47625" rIns="95250" bIns="47625" rtlCol="0" anchor="t">
            <a:spAutoFit/>
          </a:bodyPr>
          <a:lstStyle/>
          <a:p>
            <a:pPr>
              <a:defRPr lang="en-US" sz="1400" dirty="0"/>
            </a:pPr>
            <a:r>
              <a:rPr lang="en-US" sz="1600" b="1" dirty="0">
                <a:solidFill>
                  <a:schemeClr val="accent4"/>
                </a:solidFill>
                <a:latin typeface="+mj-lt"/>
              </a:rPr>
              <a:t>Pointer can be declared and initialized in the same line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3"/>
                                        </p:tgtEl>
                                        <p:attrNameLst>
                                          <p:attrName>style.visibility</p:attrName>
                                        </p:attrNameLst>
                                      </p:cBhvr>
                                      <p:to>
                                        <p:strVal val="visible"/>
                                      </p:to>
                                    </p:set>
                                    <p:anim calcmode="lin" valueType="num">
                                      <p:cBhvr>
                                        <p:cTn id="7"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1" nodeType="clickEffect">
                                  <p:stCondLst>
                                    <p:cond delay="0"/>
                                  </p:stCondLst>
                                  <p:childTnLst>
                                    <p:set>
                                      <p:cBhvr>
                                        <p:cTn id="13" dur="1000" fill="hold">
                                          <p:stCondLst>
                                            <p:cond delay="0"/>
                                          </p:stCondLst>
                                        </p:cTn>
                                        <p:tgtEl>
                                          <p:spTgt spid="4"/>
                                        </p:tgtEl>
                                        <p:attrNameLst>
                                          <p:attrName>style.visibility</p:attrName>
                                        </p:attrNameLst>
                                      </p:cBhvr>
                                      <p:to>
                                        <p:strVal val="visible"/>
                                      </p:to>
                                    </p:set>
                                    <p:anim calcmode="lin" valueType="num">
                                      <p:cBhvr>
                                        <p:cTn id="14"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4" grpId="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5820" y="1346711"/>
            <a:ext cx="4590078" cy="1314164"/>
          </a:xfrm>
          <a:prstGeom prst="rect">
            <a:avLst/>
          </a:prstGeom>
        </p:spPr>
        <p:txBody>
          <a:bodyPr vert="horz" lIns="95250" tIns="47625" rIns="95250" bIns="47625" rtlCol="0" anchor="t">
            <a:spAutoFit/>
          </a:bodyPr>
          <a:lstStyle/>
          <a:p>
            <a:pPr>
              <a:defRPr lang="en-US" sz="1400" dirty="0"/>
            </a:pPr>
            <a:r>
              <a:rPr lang="en-US" sz="1600" b="1" dirty="0">
                <a:solidFill>
                  <a:schemeClr val="accent5"/>
                </a:solidFill>
                <a:latin typeface="+mj-lt"/>
              </a:rPr>
              <a:t>1. </a:t>
            </a:r>
          </a:p>
          <a:p>
            <a:pPr>
              <a:defRPr lang="en-US" sz="1400" dirty="0"/>
            </a:pPr>
            <a:r>
              <a:rPr lang="en-US" sz="1600" b="1" dirty="0">
                <a:solidFill>
                  <a:schemeClr val="accent5"/>
                </a:solidFill>
                <a:latin typeface="+mj-lt"/>
              </a:rPr>
              <a:t>    int n=5;</a:t>
            </a:r>
          </a:p>
          <a:p>
            <a:pPr>
              <a:defRPr lang="en-US" sz="1400" dirty="0"/>
            </a:pPr>
            <a:r>
              <a:rPr lang="en-US" sz="1600" b="1" dirty="0">
                <a:solidFill>
                  <a:schemeClr val="accent5"/>
                </a:solidFill>
                <a:latin typeface="+mj-lt"/>
              </a:rPr>
              <a:t>    int p;</a:t>
            </a:r>
          </a:p>
          <a:p>
            <a:pPr>
              <a:defRPr lang="en-US" sz="1400" dirty="0"/>
            </a:pPr>
            <a:r>
              <a:rPr lang="en-US" sz="1600" b="1" dirty="0">
                <a:solidFill>
                  <a:schemeClr val="accent5"/>
                </a:solidFill>
                <a:latin typeface="+mj-lt"/>
              </a:rPr>
              <a:t>    p=&amp;n;</a:t>
            </a:r>
          </a:p>
          <a:p>
            <a:pPr>
              <a:defRPr lang="en-US" sz="1400" dirty="0"/>
            </a:pPr>
            <a:r>
              <a:rPr lang="en-US" sz="1600" b="1" dirty="0">
                <a:solidFill>
                  <a:schemeClr val="accent5"/>
                </a:solidFill>
                <a:latin typeface="+mj-lt"/>
              </a:rPr>
              <a:t>    </a:t>
            </a:r>
            <a:r>
              <a:rPr lang="en-US" sz="1600" b="1" dirty="0" err="1">
                <a:solidFill>
                  <a:schemeClr val="accent5"/>
                </a:solidFill>
                <a:latin typeface="+mj-lt"/>
              </a:rPr>
              <a:t>printf</a:t>
            </a:r>
            <a:r>
              <a:rPr lang="en-US" sz="1600" b="1" dirty="0">
                <a:solidFill>
                  <a:schemeClr val="accent5"/>
                </a:solidFill>
                <a:latin typeface="+mj-lt"/>
              </a:rPr>
              <a:t>("%d", *p);</a:t>
            </a:r>
          </a:p>
        </p:txBody>
      </p:sp>
      <p:sp>
        <p:nvSpPr>
          <p:cNvPr id="4" name="TextBox 3"/>
          <p:cNvSpPr txBox="1"/>
          <p:nvPr/>
        </p:nvSpPr>
        <p:spPr>
          <a:xfrm>
            <a:off x="4572000" y="1343025"/>
            <a:ext cx="2452859" cy="1314164"/>
          </a:xfrm>
          <a:prstGeom prst="rect">
            <a:avLst/>
          </a:prstGeom>
        </p:spPr>
        <p:txBody>
          <a:bodyPr vert="horz" lIns="95250" tIns="47625" rIns="95250" bIns="47625" rtlCol="0" anchor="t">
            <a:spAutoFit/>
          </a:bodyPr>
          <a:lstStyle/>
          <a:p>
            <a:pPr>
              <a:defRPr lang="en-US" sz="1400" dirty="0"/>
            </a:pPr>
            <a:r>
              <a:rPr lang="en-US" sz="1600" b="1" dirty="0">
                <a:solidFill>
                  <a:schemeClr val="accent5"/>
                </a:solidFill>
                <a:latin typeface="+mj-lt"/>
              </a:rPr>
              <a:t>2.</a:t>
            </a:r>
          </a:p>
          <a:p>
            <a:pPr>
              <a:defRPr lang="en-US" sz="1400" dirty="0"/>
            </a:pPr>
            <a:r>
              <a:rPr lang="en-US" sz="1600" b="1" dirty="0">
                <a:solidFill>
                  <a:schemeClr val="accent5"/>
                </a:solidFill>
                <a:latin typeface="+mj-lt"/>
              </a:rPr>
              <a:t>    int n=5;</a:t>
            </a:r>
          </a:p>
          <a:p>
            <a:pPr>
              <a:defRPr lang="en-US" sz="1400" dirty="0"/>
            </a:pPr>
            <a:r>
              <a:rPr lang="en-US" sz="1600" b="1" dirty="0">
                <a:solidFill>
                  <a:schemeClr val="accent5"/>
                </a:solidFill>
                <a:latin typeface="+mj-lt"/>
              </a:rPr>
              <a:t>    int *p;</a:t>
            </a:r>
          </a:p>
          <a:p>
            <a:pPr>
              <a:defRPr lang="en-US" sz="1400" dirty="0"/>
            </a:pPr>
            <a:r>
              <a:rPr lang="en-US" sz="1600" b="1" dirty="0">
                <a:solidFill>
                  <a:schemeClr val="accent5"/>
                </a:solidFill>
                <a:latin typeface="+mj-lt"/>
              </a:rPr>
              <a:t>    p=n;</a:t>
            </a:r>
          </a:p>
          <a:p>
            <a:pPr>
              <a:defRPr lang="en-US" sz="1400" dirty="0"/>
            </a:pPr>
            <a:r>
              <a:rPr lang="en-US" sz="1600" b="1" dirty="0">
                <a:solidFill>
                  <a:schemeClr val="accent5"/>
                </a:solidFill>
                <a:latin typeface="+mj-lt"/>
              </a:rPr>
              <a:t>    </a:t>
            </a:r>
            <a:r>
              <a:rPr lang="en-US" sz="1600" b="1" dirty="0" err="1">
                <a:solidFill>
                  <a:schemeClr val="accent5"/>
                </a:solidFill>
                <a:latin typeface="+mj-lt"/>
              </a:rPr>
              <a:t>printf</a:t>
            </a:r>
            <a:r>
              <a:rPr lang="en-US" sz="1600" b="1" dirty="0">
                <a:solidFill>
                  <a:schemeClr val="accent5"/>
                </a:solidFill>
                <a:latin typeface="+mj-lt"/>
              </a:rPr>
              <a:t>("%d", *p);</a:t>
            </a:r>
          </a:p>
        </p:txBody>
      </p:sp>
      <p:sp>
        <p:nvSpPr>
          <p:cNvPr id="5" name="TextBox 4"/>
          <p:cNvSpPr txBox="1"/>
          <p:nvPr/>
        </p:nvSpPr>
        <p:spPr>
          <a:xfrm>
            <a:off x="465820" y="3228975"/>
            <a:ext cx="4590078" cy="1314164"/>
          </a:xfrm>
          <a:prstGeom prst="rect">
            <a:avLst/>
          </a:prstGeom>
        </p:spPr>
        <p:txBody>
          <a:bodyPr vert="horz" lIns="95250" tIns="47625" rIns="95250" bIns="47625" rtlCol="0" anchor="t">
            <a:spAutoFit/>
          </a:bodyPr>
          <a:lstStyle/>
          <a:p>
            <a:pPr>
              <a:defRPr lang="en-US" sz="1400" dirty="0"/>
            </a:pPr>
            <a:r>
              <a:rPr lang="en-US" sz="1600" b="1" dirty="0">
                <a:solidFill>
                  <a:schemeClr val="accent5"/>
                </a:solidFill>
                <a:latin typeface="+mj-lt"/>
              </a:rPr>
              <a:t>3. </a:t>
            </a:r>
          </a:p>
          <a:p>
            <a:pPr>
              <a:defRPr lang="en-US" sz="1400" dirty="0"/>
            </a:pPr>
            <a:r>
              <a:rPr lang="en-US" sz="1600" b="1" dirty="0">
                <a:solidFill>
                  <a:schemeClr val="accent5"/>
                </a:solidFill>
                <a:latin typeface="+mj-lt"/>
              </a:rPr>
              <a:t>    int n=5;</a:t>
            </a:r>
          </a:p>
          <a:p>
            <a:pPr>
              <a:defRPr lang="en-US" sz="1400" dirty="0"/>
            </a:pPr>
            <a:r>
              <a:rPr lang="en-US" sz="1600" b="1" dirty="0">
                <a:solidFill>
                  <a:schemeClr val="accent5"/>
                </a:solidFill>
                <a:latin typeface="+mj-lt"/>
              </a:rPr>
              <a:t>    int *p;</a:t>
            </a:r>
          </a:p>
          <a:p>
            <a:pPr>
              <a:defRPr lang="en-US" sz="1400" dirty="0"/>
            </a:pPr>
            <a:r>
              <a:rPr lang="en-US" sz="1600" b="1" dirty="0">
                <a:solidFill>
                  <a:schemeClr val="accent5"/>
                </a:solidFill>
                <a:latin typeface="+mj-lt"/>
              </a:rPr>
              <a:t>    p=&amp;n;</a:t>
            </a:r>
          </a:p>
          <a:p>
            <a:pPr>
              <a:defRPr lang="en-US" sz="1400" dirty="0"/>
            </a:pPr>
            <a:r>
              <a:rPr lang="en-US" sz="1600" b="1" dirty="0">
                <a:solidFill>
                  <a:schemeClr val="accent5"/>
                </a:solidFill>
                <a:latin typeface="+mj-lt"/>
              </a:rPr>
              <a:t>    </a:t>
            </a:r>
            <a:r>
              <a:rPr lang="en-US" sz="1600" b="1" dirty="0" err="1">
                <a:solidFill>
                  <a:schemeClr val="accent5"/>
                </a:solidFill>
                <a:latin typeface="+mj-lt"/>
              </a:rPr>
              <a:t>printf</a:t>
            </a:r>
            <a:r>
              <a:rPr lang="en-US" sz="1600" b="1" dirty="0">
                <a:solidFill>
                  <a:schemeClr val="accent5"/>
                </a:solidFill>
                <a:latin typeface="+mj-lt"/>
              </a:rPr>
              <a:t>("%d", p);</a:t>
            </a:r>
          </a:p>
        </p:txBody>
      </p:sp>
      <p:sp>
        <p:nvSpPr>
          <p:cNvPr id="6" name="TextBox 5"/>
          <p:cNvSpPr txBox="1"/>
          <p:nvPr/>
        </p:nvSpPr>
        <p:spPr>
          <a:xfrm>
            <a:off x="4553921" y="3336045"/>
            <a:ext cx="4590078" cy="1314164"/>
          </a:xfrm>
          <a:prstGeom prst="rect">
            <a:avLst/>
          </a:prstGeom>
        </p:spPr>
        <p:txBody>
          <a:bodyPr vert="horz" lIns="95250" tIns="47625" rIns="95250" bIns="47625" rtlCol="0" anchor="t">
            <a:spAutoFit/>
          </a:bodyPr>
          <a:lstStyle/>
          <a:p>
            <a:pPr>
              <a:defRPr lang="en-US" sz="1400" dirty="0"/>
            </a:pPr>
            <a:r>
              <a:rPr lang="en-US" sz="1600" b="1" dirty="0">
                <a:solidFill>
                  <a:schemeClr val="accent5"/>
                </a:solidFill>
                <a:latin typeface="+mj-lt"/>
              </a:rPr>
              <a:t>4. </a:t>
            </a:r>
          </a:p>
          <a:p>
            <a:pPr>
              <a:defRPr lang="en-US" sz="1400" dirty="0"/>
            </a:pPr>
            <a:r>
              <a:rPr lang="en-US" sz="1600" b="1" dirty="0">
                <a:solidFill>
                  <a:schemeClr val="accent5"/>
                </a:solidFill>
                <a:latin typeface="+mj-lt"/>
              </a:rPr>
              <a:t>    int n=5;</a:t>
            </a:r>
          </a:p>
          <a:p>
            <a:pPr>
              <a:defRPr lang="en-US" sz="1400" dirty="0"/>
            </a:pPr>
            <a:r>
              <a:rPr lang="en-US" sz="1600" b="1" dirty="0">
                <a:solidFill>
                  <a:schemeClr val="accent5"/>
                </a:solidFill>
                <a:latin typeface="+mj-lt"/>
              </a:rPr>
              <a:t>    float *p;</a:t>
            </a:r>
          </a:p>
          <a:p>
            <a:pPr>
              <a:defRPr lang="en-US" sz="1400" dirty="0"/>
            </a:pPr>
            <a:r>
              <a:rPr lang="en-US" sz="1600" b="1" dirty="0">
                <a:solidFill>
                  <a:schemeClr val="accent5"/>
                </a:solidFill>
                <a:latin typeface="+mj-lt"/>
              </a:rPr>
              <a:t>    p=&amp;n;</a:t>
            </a:r>
          </a:p>
          <a:p>
            <a:pPr>
              <a:defRPr lang="en-US" sz="1400" dirty="0"/>
            </a:pPr>
            <a:r>
              <a:rPr lang="en-US" sz="1600" b="1" dirty="0">
                <a:solidFill>
                  <a:schemeClr val="accent5"/>
                </a:solidFill>
                <a:latin typeface="+mj-lt"/>
              </a:rPr>
              <a:t>    </a:t>
            </a:r>
            <a:r>
              <a:rPr lang="en-US" sz="1600" b="1" dirty="0" err="1">
                <a:solidFill>
                  <a:schemeClr val="accent5"/>
                </a:solidFill>
                <a:latin typeface="+mj-lt"/>
              </a:rPr>
              <a:t>printf</a:t>
            </a:r>
            <a:r>
              <a:rPr lang="en-US" sz="1600" b="1" dirty="0">
                <a:solidFill>
                  <a:schemeClr val="accent5"/>
                </a:solidFill>
                <a:latin typeface="+mj-lt"/>
              </a:rPr>
              <a:t>("%d", *p);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nvSpPr>
        <p:spPr>
          <a:xfrm>
            <a:off x="2085908" y="498081"/>
            <a:ext cx="4119524" cy="339032"/>
          </a:xfrm>
          <a:prstGeom prst="rect">
            <a:avLst/>
          </a:prstGeom>
        </p:spPr>
        <p:txBody>
          <a:bodyPr vert="horz" lIns="95250" tIns="47625" rIns="95250" bIns="47625" rtlCol="0" anchor="t">
            <a:spAutoFit/>
          </a:bodyPr>
          <a:lstStyle/>
          <a:p>
            <a:pPr>
              <a:defRPr lang="en-US" sz="1400" dirty="0"/>
            </a:pPr>
            <a:r>
              <a:rPr lang="en-US" sz="1600" b="1" dirty="0">
                <a:solidFill>
                  <a:srgbClr val="FF0000"/>
                </a:solidFill>
                <a:latin typeface="+mj-lt"/>
              </a:rPr>
              <a:t>Accessing variables through pointer</a:t>
            </a:r>
          </a:p>
        </p:txBody>
      </p:sp>
      <p:sp>
        <p:nvSpPr>
          <p:cNvPr id="5" name="TextBox 4"/>
          <p:cNvSpPr txBox="1"/>
          <p:nvPr/>
        </p:nvSpPr>
        <p:spPr>
          <a:xfrm>
            <a:off x="749903" y="837114"/>
            <a:ext cx="2660599" cy="4096385"/>
          </a:xfrm>
          <a:prstGeom prst="rect">
            <a:avLst/>
          </a:prstGeom>
        </p:spPr>
        <p:txBody>
          <a:bodyPr vert="horz" lIns="95250" tIns="47625" rIns="95250" bIns="47625" rtlCol="0" anchor="t">
            <a:spAutoFit/>
          </a:bodyPr>
          <a:lstStyle/>
          <a:p>
            <a:pPr>
              <a:lnSpc>
                <a:spcPct val="125000"/>
              </a:lnSpc>
              <a:defRPr lang="en-US" sz="1400" dirty="0"/>
            </a:pPr>
            <a:r>
              <a:rPr lang="en-US" sz="1600" b="1" dirty="0">
                <a:solidFill>
                  <a:schemeClr val="accent1"/>
                </a:solidFill>
                <a:latin typeface="Times New Roman" panose="02020603050405020304" pitchFamily="18" charset="0"/>
                <a:cs typeface="Times New Roman" panose="02020603050405020304" pitchFamily="18" charset="0"/>
              </a:rPr>
              <a:t>#include &lt;stdio.h&gt;</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void main()</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int a,b,c;</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int *p, *q;</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a=5;</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b=10;</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p=&amp;a;</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q=&amp;b;</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c=*p+*q;</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    </a:t>
            </a:r>
            <a:r>
              <a:rPr lang="en-US" sz="1600" b="1" dirty="0" err="1">
                <a:solidFill>
                  <a:schemeClr val="accent1"/>
                </a:solidFill>
                <a:latin typeface="Times New Roman" panose="02020603050405020304" pitchFamily="18" charset="0"/>
                <a:cs typeface="Times New Roman" panose="02020603050405020304" pitchFamily="18" charset="0"/>
              </a:rPr>
              <a:t>printf</a:t>
            </a:r>
            <a:r>
              <a:rPr lang="en-US" sz="1600" b="1" dirty="0">
                <a:solidFill>
                  <a:schemeClr val="accent1"/>
                </a:solidFill>
                <a:latin typeface="Times New Roman" panose="02020603050405020304" pitchFamily="18" charset="0"/>
                <a:cs typeface="Times New Roman" panose="02020603050405020304" pitchFamily="18" charset="0"/>
              </a:rPr>
              <a:t>("c is:%d",c);</a:t>
            </a:r>
            <a:br>
              <a:rPr lang="en-US" sz="1600" b="1" dirty="0">
                <a:solidFill>
                  <a:schemeClr val="accent1"/>
                </a:solidFill>
                <a:latin typeface="Times New Roman" panose="02020603050405020304" pitchFamily="18" charset="0"/>
                <a:cs typeface="Times New Roman" panose="02020603050405020304" pitchFamily="18" charset="0"/>
              </a:rPr>
            </a:br>
            <a:r>
              <a:rPr lang="en-US" sz="1600" b="1" dirty="0">
                <a:solidFill>
                  <a:schemeClr val="accent1"/>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3574999" y="4257675"/>
            <a:ext cx="1141333" cy="521855"/>
          </a:xfrm>
          <a:prstGeom prst="rect">
            <a:avLst/>
          </a:prstGeom>
        </p:spPr>
        <p:txBody>
          <a:bodyPr vert="horz" lIns="95250" tIns="47625" rIns="95250" bIns="47625" rtlCol="0" anchor="t">
            <a:spAutoFit/>
          </a:bodyPr>
          <a:lstStyle/>
          <a:p>
            <a:pPr>
              <a:defRPr lang="en-US" sz="1400" dirty="0"/>
            </a:pPr>
            <a:r>
              <a:rPr lang="en-US" sz="1800" b="1" dirty="0">
                <a:solidFill>
                  <a:schemeClr val="accent6"/>
                </a:solidFill>
                <a:latin typeface="+mj-lt"/>
              </a:rPr>
              <a:t>Output:</a:t>
            </a:r>
          </a:p>
          <a:p>
            <a:pPr>
              <a:defRPr lang="en-US" sz="1400" dirty="0"/>
            </a:pPr>
            <a:r>
              <a:rPr lang="en-US" sz="1800" b="1" dirty="0">
                <a:solidFill>
                  <a:schemeClr val="accent6"/>
                </a:solidFill>
                <a:latin typeface="+mj-lt"/>
              </a:rPr>
              <a:t>c is: 15</a:t>
            </a:r>
          </a:p>
        </p:txBody>
      </p:sp>
      <p:sp>
        <p:nvSpPr>
          <p:cNvPr id="7" name="Rectangle 6"/>
          <p:cNvSpPr/>
          <p:nvPr/>
        </p:nvSpPr>
        <p:spPr>
          <a:xfrm>
            <a:off x="3657600" y="1771342"/>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8" name="Straight Connector 7"/>
          <p:cNvCxnSpPr/>
          <p:nvPr/>
        </p:nvCxnSpPr>
        <p:spPr>
          <a:xfrm rot="16200000" flipH="1">
            <a:off x="3986212" y="199459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9" name="Rectangle 8"/>
          <p:cNvSpPr/>
          <p:nvPr/>
        </p:nvSpPr>
        <p:spPr>
          <a:xfrm>
            <a:off x="5033924" y="1771342"/>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0" name="Straight Connector 9"/>
          <p:cNvCxnSpPr/>
          <p:nvPr/>
        </p:nvCxnSpPr>
        <p:spPr>
          <a:xfrm rot="16200000" flipH="1">
            <a:off x="5362536" y="199459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1" name="Rectangle 10"/>
          <p:cNvSpPr/>
          <p:nvPr/>
        </p:nvSpPr>
        <p:spPr>
          <a:xfrm>
            <a:off x="6410248" y="1771342"/>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2" name="Straight Connector 11"/>
          <p:cNvCxnSpPr/>
          <p:nvPr/>
        </p:nvCxnSpPr>
        <p:spPr>
          <a:xfrm rot="16200000" flipH="1">
            <a:off x="6738861" y="199459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3" name="Rectangle 12"/>
          <p:cNvSpPr/>
          <p:nvPr/>
        </p:nvSpPr>
        <p:spPr>
          <a:xfrm>
            <a:off x="3657600" y="2436902"/>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4" name="Straight Connector 13"/>
          <p:cNvCxnSpPr/>
          <p:nvPr/>
        </p:nvCxnSpPr>
        <p:spPr>
          <a:xfrm rot="16200000" flipH="1">
            <a:off x="3986212" y="2660151"/>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5" name="Rectangle 14"/>
          <p:cNvSpPr/>
          <p:nvPr/>
        </p:nvSpPr>
        <p:spPr>
          <a:xfrm>
            <a:off x="5033924" y="2436902"/>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6" name="Straight Connector 15"/>
          <p:cNvCxnSpPr/>
          <p:nvPr/>
        </p:nvCxnSpPr>
        <p:spPr>
          <a:xfrm rot="16200000" flipH="1">
            <a:off x="5362536" y="2660151"/>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7" name="Rectangle 16"/>
          <p:cNvSpPr/>
          <p:nvPr/>
        </p:nvSpPr>
        <p:spPr>
          <a:xfrm>
            <a:off x="3657600" y="3123304"/>
            <a:ext cx="1059570" cy="41026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8" name="Straight Connector 17"/>
          <p:cNvCxnSpPr/>
          <p:nvPr/>
        </p:nvCxnSpPr>
        <p:spPr>
          <a:xfrm rot="16200000" flipH="1">
            <a:off x="3986212" y="332809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9" name="Rectangle 18"/>
          <p:cNvSpPr/>
          <p:nvPr/>
        </p:nvSpPr>
        <p:spPr>
          <a:xfrm>
            <a:off x="5033924" y="3123304"/>
            <a:ext cx="1059570" cy="41026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0" name="Straight Connector 19"/>
          <p:cNvCxnSpPr/>
          <p:nvPr/>
        </p:nvCxnSpPr>
        <p:spPr>
          <a:xfrm rot="16200000" flipH="1">
            <a:off x="5362536" y="332809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1" name="Rectangle 20"/>
          <p:cNvSpPr/>
          <p:nvPr/>
        </p:nvSpPr>
        <p:spPr>
          <a:xfrm>
            <a:off x="6410248" y="3123304"/>
            <a:ext cx="1059570" cy="41026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2" name="Straight Connector 21"/>
          <p:cNvCxnSpPr/>
          <p:nvPr/>
        </p:nvCxnSpPr>
        <p:spPr>
          <a:xfrm rot="16200000" flipH="1">
            <a:off x="6738861" y="332809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3" name="Rectangle 22"/>
          <p:cNvSpPr/>
          <p:nvPr/>
        </p:nvSpPr>
        <p:spPr>
          <a:xfrm>
            <a:off x="3657600" y="3810000"/>
            <a:ext cx="1059570" cy="41026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4" name="Straight Connector 23"/>
          <p:cNvCxnSpPr/>
          <p:nvPr/>
        </p:nvCxnSpPr>
        <p:spPr>
          <a:xfrm rot="16200000" flipH="1">
            <a:off x="3986212" y="4014787"/>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5" name="Rectangle 24"/>
          <p:cNvSpPr/>
          <p:nvPr/>
        </p:nvSpPr>
        <p:spPr>
          <a:xfrm>
            <a:off x="5033924" y="3810000"/>
            <a:ext cx="1059570" cy="41026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6" name="Straight Connector 25"/>
          <p:cNvCxnSpPr/>
          <p:nvPr/>
        </p:nvCxnSpPr>
        <p:spPr>
          <a:xfrm rot="16200000" flipH="1">
            <a:off x="5362536" y="4014787"/>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7" name="TextBox 26"/>
          <p:cNvSpPr txBox="1"/>
          <p:nvPr/>
        </p:nvSpPr>
        <p:spPr>
          <a:xfrm>
            <a:off x="3412036" y="1840658"/>
            <a:ext cx="367093" cy="308552"/>
          </a:xfrm>
          <a:prstGeom prst="rect">
            <a:avLst/>
          </a:prstGeom>
        </p:spPr>
        <p:txBody>
          <a:bodyPr vert="horz" lIns="95250" tIns="47625" rIns="95250" bIns="47625" rtlCol="0" anchor="t">
            <a:spAutoFit/>
          </a:bodyPr>
          <a:lstStyle/>
          <a:p>
            <a:pPr>
              <a:defRPr lang="en-US" sz="1400" dirty="0"/>
            </a:pPr>
            <a:r>
              <a:rPr lang="en-US" sz="1800" dirty="0"/>
              <a:t>a</a:t>
            </a:r>
          </a:p>
        </p:txBody>
      </p:sp>
      <p:sp>
        <p:nvSpPr>
          <p:cNvPr id="28" name="TextBox 27"/>
          <p:cNvSpPr txBox="1"/>
          <p:nvPr/>
        </p:nvSpPr>
        <p:spPr>
          <a:xfrm>
            <a:off x="4809915" y="1840658"/>
            <a:ext cx="367093" cy="308552"/>
          </a:xfrm>
          <a:prstGeom prst="rect">
            <a:avLst/>
          </a:prstGeom>
        </p:spPr>
        <p:txBody>
          <a:bodyPr vert="horz" lIns="95250" tIns="47625" rIns="95250" bIns="47625" rtlCol="0" anchor="t">
            <a:spAutoFit/>
          </a:bodyPr>
          <a:lstStyle/>
          <a:p>
            <a:pPr>
              <a:defRPr lang="en-US" sz="1400" dirty="0"/>
            </a:pPr>
            <a:r>
              <a:rPr lang="en-US" sz="1800" dirty="0"/>
              <a:t>b</a:t>
            </a:r>
          </a:p>
        </p:txBody>
      </p:sp>
      <p:sp>
        <p:nvSpPr>
          <p:cNvPr id="29" name="TextBox 28"/>
          <p:cNvSpPr txBox="1"/>
          <p:nvPr/>
        </p:nvSpPr>
        <p:spPr>
          <a:xfrm>
            <a:off x="6176096" y="1840658"/>
            <a:ext cx="367093" cy="308552"/>
          </a:xfrm>
          <a:prstGeom prst="rect">
            <a:avLst/>
          </a:prstGeom>
        </p:spPr>
        <p:txBody>
          <a:bodyPr vert="horz" lIns="95250" tIns="47625" rIns="95250" bIns="47625" rtlCol="0" anchor="t">
            <a:spAutoFit/>
          </a:bodyPr>
          <a:lstStyle/>
          <a:p>
            <a:pPr>
              <a:defRPr lang="en-US" sz="1400" dirty="0"/>
            </a:pPr>
            <a:r>
              <a:rPr lang="en-US" sz="1800" dirty="0"/>
              <a:t>c</a:t>
            </a:r>
          </a:p>
        </p:txBody>
      </p:sp>
      <p:sp>
        <p:nvSpPr>
          <p:cNvPr id="30" name="TextBox 29"/>
          <p:cNvSpPr txBox="1"/>
          <p:nvPr/>
        </p:nvSpPr>
        <p:spPr>
          <a:xfrm>
            <a:off x="3412036" y="2468118"/>
            <a:ext cx="367093" cy="308552"/>
          </a:xfrm>
          <a:prstGeom prst="rect">
            <a:avLst/>
          </a:prstGeom>
        </p:spPr>
        <p:txBody>
          <a:bodyPr vert="horz" lIns="95250" tIns="47625" rIns="95250" bIns="47625" rtlCol="0" anchor="t">
            <a:spAutoFit/>
          </a:bodyPr>
          <a:lstStyle/>
          <a:p>
            <a:pPr>
              <a:defRPr lang="en-US" sz="1400" dirty="0"/>
            </a:pPr>
            <a:r>
              <a:rPr lang="en-US" sz="1800" dirty="0"/>
              <a:t>p</a:t>
            </a:r>
          </a:p>
        </p:txBody>
      </p:sp>
      <p:sp>
        <p:nvSpPr>
          <p:cNvPr id="31" name="TextBox 30"/>
          <p:cNvSpPr txBox="1"/>
          <p:nvPr/>
        </p:nvSpPr>
        <p:spPr>
          <a:xfrm>
            <a:off x="4799771" y="2506218"/>
            <a:ext cx="367093" cy="308552"/>
          </a:xfrm>
          <a:prstGeom prst="rect">
            <a:avLst/>
          </a:prstGeom>
        </p:spPr>
        <p:txBody>
          <a:bodyPr vert="horz" lIns="95250" tIns="47625" rIns="95250" bIns="47625" rtlCol="0" anchor="t">
            <a:spAutoFit/>
          </a:bodyPr>
          <a:lstStyle/>
          <a:p>
            <a:pPr>
              <a:defRPr lang="en-US" sz="1400" dirty="0"/>
            </a:pPr>
            <a:r>
              <a:rPr lang="en-US" sz="1800" dirty="0"/>
              <a:t>q</a:t>
            </a:r>
          </a:p>
        </p:txBody>
      </p:sp>
      <p:sp>
        <p:nvSpPr>
          <p:cNvPr id="32" name="TextBox 31"/>
          <p:cNvSpPr txBox="1"/>
          <p:nvPr/>
        </p:nvSpPr>
        <p:spPr>
          <a:xfrm>
            <a:off x="3373936" y="3136058"/>
            <a:ext cx="367093" cy="308552"/>
          </a:xfrm>
          <a:prstGeom prst="rect">
            <a:avLst/>
          </a:prstGeom>
        </p:spPr>
        <p:txBody>
          <a:bodyPr vert="horz" lIns="95250" tIns="47625" rIns="95250" bIns="47625" rtlCol="0" anchor="t">
            <a:spAutoFit/>
          </a:bodyPr>
          <a:lstStyle/>
          <a:p>
            <a:pPr>
              <a:defRPr lang="en-US" sz="1400" dirty="0"/>
            </a:pPr>
            <a:r>
              <a:rPr lang="en-US" sz="1800" dirty="0"/>
              <a:t>a</a:t>
            </a:r>
          </a:p>
        </p:txBody>
      </p:sp>
      <p:sp>
        <p:nvSpPr>
          <p:cNvPr id="33" name="TextBox 32"/>
          <p:cNvSpPr txBox="1"/>
          <p:nvPr/>
        </p:nvSpPr>
        <p:spPr>
          <a:xfrm>
            <a:off x="4771815" y="3136058"/>
            <a:ext cx="367093" cy="308552"/>
          </a:xfrm>
          <a:prstGeom prst="rect">
            <a:avLst/>
          </a:prstGeom>
        </p:spPr>
        <p:txBody>
          <a:bodyPr vert="horz" lIns="95250" tIns="47625" rIns="95250" bIns="47625" rtlCol="0" anchor="t">
            <a:spAutoFit/>
          </a:bodyPr>
          <a:lstStyle/>
          <a:p>
            <a:pPr>
              <a:defRPr lang="en-US" sz="1400" dirty="0"/>
            </a:pPr>
            <a:r>
              <a:rPr lang="en-US" sz="1800" dirty="0"/>
              <a:t>b</a:t>
            </a:r>
          </a:p>
        </p:txBody>
      </p:sp>
      <p:sp>
        <p:nvSpPr>
          <p:cNvPr id="34" name="TextBox 33"/>
          <p:cNvSpPr txBox="1"/>
          <p:nvPr/>
        </p:nvSpPr>
        <p:spPr>
          <a:xfrm>
            <a:off x="6137996" y="3136058"/>
            <a:ext cx="367093" cy="308552"/>
          </a:xfrm>
          <a:prstGeom prst="rect">
            <a:avLst/>
          </a:prstGeom>
        </p:spPr>
        <p:txBody>
          <a:bodyPr vert="horz" lIns="95250" tIns="47625" rIns="95250" bIns="47625" rtlCol="0" anchor="t">
            <a:spAutoFit/>
          </a:bodyPr>
          <a:lstStyle/>
          <a:p>
            <a:pPr>
              <a:defRPr lang="en-US" sz="1400" dirty="0"/>
            </a:pPr>
            <a:r>
              <a:rPr lang="en-US" sz="1800" dirty="0"/>
              <a:t>c</a:t>
            </a:r>
          </a:p>
        </p:txBody>
      </p:sp>
      <p:sp>
        <p:nvSpPr>
          <p:cNvPr id="35" name="TextBox 34"/>
          <p:cNvSpPr txBox="1"/>
          <p:nvPr/>
        </p:nvSpPr>
        <p:spPr>
          <a:xfrm>
            <a:off x="3412036" y="3839718"/>
            <a:ext cx="367093" cy="308552"/>
          </a:xfrm>
          <a:prstGeom prst="rect">
            <a:avLst/>
          </a:prstGeom>
        </p:spPr>
        <p:txBody>
          <a:bodyPr vert="horz" lIns="95250" tIns="47625" rIns="95250" bIns="47625" rtlCol="0" anchor="t">
            <a:spAutoFit/>
          </a:bodyPr>
          <a:lstStyle/>
          <a:p>
            <a:pPr>
              <a:defRPr lang="en-US" sz="1400" dirty="0"/>
            </a:pPr>
            <a:r>
              <a:rPr lang="en-US" sz="1800" dirty="0"/>
              <a:t>p</a:t>
            </a:r>
          </a:p>
        </p:txBody>
      </p:sp>
      <p:sp>
        <p:nvSpPr>
          <p:cNvPr id="36" name="TextBox 35"/>
          <p:cNvSpPr txBox="1"/>
          <p:nvPr/>
        </p:nvSpPr>
        <p:spPr>
          <a:xfrm>
            <a:off x="4799771" y="3877818"/>
            <a:ext cx="367093" cy="308552"/>
          </a:xfrm>
          <a:prstGeom prst="rect">
            <a:avLst/>
          </a:prstGeom>
        </p:spPr>
        <p:txBody>
          <a:bodyPr vert="horz" lIns="95250" tIns="47625" rIns="95250" bIns="47625" rtlCol="0" anchor="t">
            <a:spAutoFit/>
          </a:bodyPr>
          <a:lstStyle/>
          <a:p>
            <a:pPr>
              <a:defRPr lang="en-US" sz="1400" dirty="0"/>
            </a:pPr>
            <a:r>
              <a:rPr lang="en-US" sz="1800" dirty="0"/>
              <a:t>q</a:t>
            </a:r>
          </a:p>
        </p:txBody>
      </p:sp>
      <p:sp>
        <p:nvSpPr>
          <p:cNvPr id="37" name="TextBox 36"/>
          <p:cNvSpPr txBox="1"/>
          <p:nvPr/>
        </p:nvSpPr>
        <p:spPr>
          <a:xfrm>
            <a:off x="3801522" y="184031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38" name="TextBox 37"/>
          <p:cNvSpPr txBox="1"/>
          <p:nvPr/>
        </p:nvSpPr>
        <p:spPr>
          <a:xfrm>
            <a:off x="5135022" y="184031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39" name="TextBox 38"/>
          <p:cNvSpPr txBox="1"/>
          <p:nvPr/>
        </p:nvSpPr>
        <p:spPr>
          <a:xfrm>
            <a:off x="6544722" y="184031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40" name="TextBox 39"/>
          <p:cNvSpPr txBox="1"/>
          <p:nvPr/>
        </p:nvSpPr>
        <p:spPr>
          <a:xfrm>
            <a:off x="3801522" y="248801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41" name="TextBox 40"/>
          <p:cNvSpPr txBox="1"/>
          <p:nvPr/>
        </p:nvSpPr>
        <p:spPr>
          <a:xfrm>
            <a:off x="5135022" y="248801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42" name="TextBox 41"/>
          <p:cNvSpPr txBox="1"/>
          <p:nvPr/>
        </p:nvSpPr>
        <p:spPr>
          <a:xfrm>
            <a:off x="3813343" y="3173816"/>
            <a:ext cx="367093" cy="308552"/>
          </a:xfrm>
          <a:prstGeom prst="rect">
            <a:avLst/>
          </a:prstGeom>
        </p:spPr>
        <p:txBody>
          <a:bodyPr vert="horz" lIns="95250" tIns="47625" rIns="95250" bIns="47625" rtlCol="0" anchor="t">
            <a:spAutoFit/>
          </a:bodyPr>
          <a:lstStyle/>
          <a:p>
            <a:pPr>
              <a:defRPr lang="en-US" sz="1400" dirty="0"/>
            </a:pPr>
            <a:r>
              <a:rPr lang="en-US" sz="1800" dirty="0"/>
              <a:t>5</a:t>
            </a:r>
          </a:p>
        </p:txBody>
      </p:sp>
      <p:sp>
        <p:nvSpPr>
          <p:cNvPr id="43" name="TextBox 42"/>
          <p:cNvSpPr txBox="1"/>
          <p:nvPr/>
        </p:nvSpPr>
        <p:spPr>
          <a:xfrm>
            <a:off x="5146843" y="3173816"/>
            <a:ext cx="530894" cy="308552"/>
          </a:xfrm>
          <a:prstGeom prst="rect">
            <a:avLst/>
          </a:prstGeom>
        </p:spPr>
        <p:txBody>
          <a:bodyPr vert="horz" lIns="95250" tIns="47625" rIns="95250" bIns="47625" rtlCol="0" anchor="t">
            <a:spAutoFit/>
          </a:bodyPr>
          <a:lstStyle/>
          <a:p>
            <a:pPr>
              <a:defRPr lang="en-US" sz="1400" dirty="0"/>
            </a:pPr>
            <a:r>
              <a:rPr lang="en-US" sz="1800" dirty="0"/>
              <a:t>10</a:t>
            </a:r>
          </a:p>
        </p:txBody>
      </p:sp>
      <p:sp>
        <p:nvSpPr>
          <p:cNvPr id="44" name="TextBox 43"/>
          <p:cNvSpPr txBox="1"/>
          <p:nvPr/>
        </p:nvSpPr>
        <p:spPr>
          <a:xfrm>
            <a:off x="6811422" y="3173816"/>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45" name="Arrow: Up 44"/>
          <p:cNvSpPr/>
          <p:nvPr/>
        </p:nvSpPr>
        <p:spPr>
          <a:xfrm>
            <a:off x="3864721" y="3584076"/>
            <a:ext cx="177222" cy="364416"/>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46" name="Arrow: Up 45"/>
          <p:cNvSpPr/>
          <p:nvPr/>
        </p:nvSpPr>
        <p:spPr>
          <a:xfrm>
            <a:off x="5160121" y="3584076"/>
            <a:ext cx="177222" cy="364416"/>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47" name="TextBox 46"/>
          <p:cNvSpPr txBox="1"/>
          <p:nvPr/>
        </p:nvSpPr>
        <p:spPr>
          <a:xfrm>
            <a:off x="3918880" y="1485900"/>
            <a:ext cx="825827" cy="308552"/>
          </a:xfrm>
          <a:prstGeom prst="rect">
            <a:avLst/>
          </a:prstGeom>
        </p:spPr>
        <p:txBody>
          <a:bodyPr vert="horz" lIns="95250" tIns="47625" rIns="95250" bIns="47625" rtlCol="0" anchor="t">
            <a:spAutoFit/>
          </a:bodyPr>
          <a:lstStyle/>
          <a:p>
            <a:pPr>
              <a:defRPr lang="en-US" sz="1400" dirty="0"/>
            </a:pPr>
            <a:r>
              <a:rPr lang="en-US" sz="1800" dirty="0"/>
              <a:t>1000</a:t>
            </a:r>
          </a:p>
        </p:txBody>
      </p:sp>
      <p:sp>
        <p:nvSpPr>
          <p:cNvPr id="48" name="TextBox 47"/>
          <p:cNvSpPr txBox="1"/>
          <p:nvPr/>
        </p:nvSpPr>
        <p:spPr>
          <a:xfrm>
            <a:off x="5252380" y="1485900"/>
            <a:ext cx="825827" cy="308552"/>
          </a:xfrm>
          <a:prstGeom prst="rect">
            <a:avLst/>
          </a:prstGeom>
        </p:spPr>
        <p:txBody>
          <a:bodyPr vert="horz" lIns="95250" tIns="47625" rIns="95250" bIns="47625" rtlCol="0" anchor="t">
            <a:spAutoFit/>
          </a:bodyPr>
          <a:lstStyle/>
          <a:p>
            <a:pPr>
              <a:defRPr lang="en-US" sz="1400" dirty="0"/>
            </a:pPr>
            <a:r>
              <a:rPr lang="en-US" sz="1800" dirty="0"/>
              <a:t>2000</a:t>
            </a:r>
          </a:p>
        </p:txBody>
      </p:sp>
      <p:sp>
        <p:nvSpPr>
          <p:cNvPr id="49" name="TextBox 48"/>
          <p:cNvSpPr txBox="1"/>
          <p:nvPr/>
        </p:nvSpPr>
        <p:spPr>
          <a:xfrm>
            <a:off x="6577240" y="1495425"/>
            <a:ext cx="825827" cy="308552"/>
          </a:xfrm>
          <a:prstGeom prst="rect">
            <a:avLst/>
          </a:prstGeom>
        </p:spPr>
        <p:txBody>
          <a:bodyPr vert="horz" lIns="95250" tIns="47625" rIns="95250" bIns="47625" rtlCol="0" anchor="t">
            <a:spAutoFit/>
          </a:bodyPr>
          <a:lstStyle/>
          <a:p>
            <a:pPr>
              <a:defRPr lang="en-US" sz="1400" dirty="0"/>
            </a:pPr>
            <a:r>
              <a:rPr lang="en-US" sz="1800" dirty="0"/>
              <a:t>3000</a:t>
            </a:r>
          </a:p>
        </p:txBody>
      </p:sp>
      <p:sp>
        <p:nvSpPr>
          <p:cNvPr id="50" name="TextBox 49"/>
          <p:cNvSpPr txBox="1"/>
          <p:nvPr/>
        </p:nvSpPr>
        <p:spPr>
          <a:xfrm>
            <a:off x="3850671" y="2181225"/>
            <a:ext cx="825827" cy="308552"/>
          </a:xfrm>
          <a:prstGeom prst="rect">
            <a:avLst/>
          </a:prstGeom>
        </p:spPr>
        <p:txBody>
          <a:bodyPr vert="horz" lIns="95250" tIns="47625" rIns="95250" bIns="47625" rtlCol="0" anchor="t">
            <a:spAutoFit/>
          </a:bodyPr>
          <a:lstStyle/>
          <a:p>
            <a:pPr>
              <a:defRPr lang="en-US" sz="1400" dirty="0"/>
            </a:pPr>
            <a:r>
              <a:rPr lang="en-US" sz="1800" dirty="0"/>
              <a:t>5000</a:t>
            </a:r>
          </a:p>
        </p:txBody>
      </p:sp>
      <p:sp>
        <p:nvSpPr>
          <p:cNvPr id="51" name="TextBox 50"/>
          <p:cNvSpPr txBox="1"/>
          <p:nvPr/>
        </p:nvSpPr>
        <p:spPr>
          <a:xfrm>
            <a:off x="5298472" y="2181225"/>
            <a:ext cx="825827" cy="308552"/>
          </a:xfrm>
          <a:prstGeom prst="rect">
            <a:avLst/>
          </a:prstGeom>
        </p:spPr>
        <p:txBody>
          <a:bodyPr vert="horz" lIns="95250" tIns="47625" rIns="95250" bIns="47625" rtlCol="0" anchor="t">
            <a:spAutoFit/>
          </a:bodyPr>
          <a:lstStyle/>
          <a:p>
            <a:pPr>
              <a:defRPr lang="en-US" sz="1400" dirty="0"/>
            </a:pPr>
            <a:r>
              <a:rPr lang="en-US" sz="1800" dirty="0"/>
              <a:t>6000</a:t>
            </a:r>
          </a:p>
        </p:txBody>
      </p:sp>
      <p:sp>
        <p:nvSpPr>
          <p:cNvPr id="52" name="TextBox 51"/>
          <p:cNvSpPr txBox="1"/>
          <p:nvPr/>
        </p:nvSpPr>
        <p:spPr>
          <a:xfrm>
            <a:off x="3918880" y="2857500"/>
            <a:ext cx="825827" cy="308552"/>
          </a:xfrm>
          <a:prstGeom prst="rect">
            <a:avLst/>
          </a:prstGeom>
        </p:spPr>
        <p:txBody>
          <a:bodyPr vert="horz" lIns="95250" tIns="47625" rIns="95250" bIns="47625" rtlCol="0" anchor="t">
            <a:spAutoFit/>
          </a:bodyPr>
          <a:lstStyle/>
          <a:p>
            <a:pPr>
              <a:defRPr lang="en-US" sz="1400" dirty="0"/>
            </a:pPr>
            <a:r>
              <a:rPr lang="en-US" sz="1800" dirty="0"/>
              <a:t>1000</a:t>
            </a:r>
          </a:p>
        </p:txBody>
      </p:sp>
      <p:sp>
        <p:nvSpPr>
          <p:cNvPr id="53" name="TextBox 52"/>
          <p:cNvSpPr txBox="1"/>
          <p:nvPr/>
        </p:nvSpPr>
        <p:spPr>
          <a:xfrm>
            <a:off x="5252380" y="2857500"/>
            <a:ext cx="825827" cy="308552"/>
          </a:xfrm>
          <a:prstGeom prst="rect">
            <a:avLst/>
          </a:prstGeom>
        </p:spPr>
        <p:txBody>
          <a:bodyPr vert="horz" lIns="95250" tIns="47625" rIns="95250" bIns="47625" rtlCol="0" anchor="t">
            <a:spAutoFit/>
          </a:bodyPr>
          <a:lstStyle/>
          <a:p>
            <a:pPr>
              <a:defRPr lang="en-US" sz="1400" dirty="0"/>
            </a:pPr>
            <a:r>
              <a:rPr lang="en-US" sz="1800" dirty="0"/>
              <a:t>2000</a:t>
            </a:r>
          </a:p>
        </p:txBody>
      </p:sp>
      <p:sp>
        <p:nvSpPr>
          <p:cNvPr id="54" name="TextBox 53"/>
          <p:cNvSpPr txBox="1"/>
          <p:nvPr/>
        </p:nvSpPr>
        <p:spPr>
          <a:xfrm>
            <a:off x="6577240" y="2867025"/>
            <a:ext cx="825827" cy="308552"/>
          </a:xfrm>
          <a:prstGeom prst="rect">
            <a:avLst/>
          </a:prstGeom>
        </p:spPr>
        <p:txBody>
          <a:bodyPr vert="horz" lIns="95250" tIns="47625" rIns="95250" bIns="47625" rtlCol="0" anchor="t">
            <a:spAutoFit/>
          </a:bodyPr>
          <a:lstStyle/>
          <a:p>
            <a:pPr>
              <a:defRPr lang="en-US" sz="1400" dirty="0"/>
            </a:pPr>
            <a:r>
              <a:rPr lang="en-US" sz="1800" dirty="0"/>
              <a:t>3000</a:t>
            </a:r>
          </a:p>
        </p:txBody>
      </p:sp>
      <p:sp>
        <p:nvSpPr>
          <p:cNvPr id="55" name="TextBox 54"/>
          <p:cNvSpPr txBox="1"/>
          <p:nvPr/>
        </p:nvSpPr>
        <p:spPr>
          <a:xfrm>
            <a:off x="3918880" y="3848100"/>
            <a:ext cx="825827" cy="308552"/>
          </a:xfrm>
          <a:prstGeom prst="rect">
            <a:avLst/>
          </a:prstGeom>
        </p:spPr>
        <p:txBody>
          <a:bodyPr vert="horz" lIns="95250" tIns="47625" rIns="95250" bIns="47625" rtlCol="0" anchor="t">
            <a:spAutoFit/>
          </a:bodyPr>
          <a:lstStyle/>
          <a:p>
            <a:pPr>
              <a:defRPr lang="en-US" sz="1400" dirty="0"/>
            </a:pPr>
            <a:r>
              <a:rPr lang="en-US" sz="1800" dirty="0"/>
              <a:t>1000</a:t>
            </a:r>
          </a:p>
        </p:txBody>
      </p:sp>
      <p:sp>
        <p:nvSpPr>
          <p:cNvPr id="56" name="TextBox 55"/>
          <p:cNvSpPr txBox="1"/>
          <p:nvPr/>
        </p:nvSpPr>
        <p:spPr>
          <a:xfrm>
            <a:off x="5252380" y="3848100"/>
            <a:ext cx="825827" cy="308552"/>
          </a:xfrm>
          <a:prstGeom prst="rect">
            <a:avLst/>
          </a:prstGeom>
        </p:spPr>
        <p:txBody>
          <a:bodyPr vert="horz" lIns="95250" tIns="47625" rIns="95250" bIns="47625" rtlCol="0" anchor="t">
            <a:spAutoFit/>
          </a:bodyPr>
          <a:lstStyle/>
          <a:p>
            <a:pPr>
              <a:defRPr lang="en-US" sz="1400" dirty="0"/>
            </a:pPr>
            <a:r>
              <a:rPr lang="en-US" sz="1800" dirty="0"/>
              <a:t>2000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0266" y="1185500"/>
            <a:ext cx="4992490" cy="3721398"/>
          </a:xfrm>
          <a:prstGeom prst="rect">
            <a:avLst/>
          </a:prstGeom>
        </p:spPr>
        <p:txBody>
          <a:bodyPr vert="horz" lIns="95250" tIns="47625" rIns="95250" bIns="47625" rtlCol="0" anchor="t">
            <a:spAutoFit/>
          </a:bodyPr>
          <a:lstStyle/>
          <a:p>
            <a:pPr>
              <a:defRPr lang="en-US" sz="1400" dirty="0"/>
            </a:pPr>
            <a:r>
              <a:rPr lang="en-US" sz="1400" b="1" dirty="0">
                <a:solidFill>
                  <a:srgbClr val="775E9E"/>
                </a:solidFill>
                <a:latin typeface="Open Sans" panose="020B0606030504020204"/>
              </a:rPr>
              <a:t>#include &lt;stdio.h&gt;</a:t>
            </a:r>
            <a:br>
              <a:rPr lang="en-US" sz="1400" b="1" dirty="0">
                <a:solidFill>
                  <a:srgbClr val="775E9E"/>
                </a:solidFill>
                <a:latin typeface="Open Sans" panose="020B0606030504020204"/>
              </a:rPr>
            </a:br>
            <a:r>
              <a:rPr lang="en-US" sz="1400" b="1" dirty="0">
                <a:solidFill>
                  <a:srgbClr val="775E9E"/>
                </a:solidFill>
                <a:latin typeface="Open Sans" panose="020B0606030504020204"/>
              </a:rPr>
              <a:t>void main()</a:t>
            </a:r>
            <a:br>
              <a:rPr lang="en-US" sz="1400" b="1" dirty="0">
                <a:solidFill>
                  <a:srgbClr val="775E9E"/>
                </a:solidFill>
                <a:latin typeface="Open Sans" panose="020B0606030504020204"/>
              </a:rPr>
            </a:br>
            <a:r>
              <a:rPr lang="en-US" sz="1400" b="1" dirty="0">
                <a:solidFill>
                  <a:srgbClr val="775E9E"/>
                </a:solidFill>
                <a:latin typeface="Open Sans" panose="020B0606030504020204"/>
              </a:rPr>
              <a:t>{</a:t>
            </a:r>
            <a:br>
              <a:rPr lang="en-US" sz="1400" b="1" dirty="0">
                <a:solidFill>
                  <a:srgbClr val="775E9E"/>
                </a:solidFill>
                <a:latin typeface="Open Sans" panose="020B0606030504020204"/>
              </a:rPr>
            </a:br>
            <a:r>
              <a:rPr lang="en-US" sz="1400" b="1" dirty="0">
                <a:solidFill>
                  <a:srgbClr val="775E9E"/>
                </a:solidFill>
                <a:latin typeface="Open Sans" panose="020B0606030504020204"/>
              </a:rPr>
              <a:t>    int a;</a:t>
            </a:r>
            <a:br>
              <a:rPr lang="en-US" sz="1400" b="1" dirty="0">
                <a:solidFill>
                  <a:srgbClr val="775E9E"/>
                </a:solidFill>
                <a:latin typeface="Open Sans" panose="020B0606030504020204"/>
              </a:rPr>
            </a:br>
            <a:r>
              <a:rPr lang="en-US" sz="1400" b="1" dirty="0">
                <a:solidFill>
                  <a:srgbClr val="775E9E"/>
                </a:solidFill>
                <a:latin typeface="Open Sans" panose="020B0606030504020204"/>
              </a:rPr>
              <a:t>    int *p,*q,*r;</a:t>
            </a:r>
            <a:br>
              <a:rPr lang="en-US" sz="1400" b="1" dirty="0">
                <a:solidFill>
                  <a:srgbClr val="775E9E"/>
                </a:solidFill>
                <a:latin typeface="Open Sans" panose="020B0606030504020204"/>
              </a:rPr>
            </a:br>
            <a:r>
              <a:rPr lang="en-US" sz="1400" b="1" dirty="0">
                <a:solidFill>
                  <a:srgbClr val="775E9E"/>
                </a:solidFill>
                <a:latin typeface="Open Sans" panose="020B0606030504020204"/>
              </a:rPr>
              <a:t>    </a:t>
            </a:r>
            <a:br>
              <a:rPr lang="en-US" sz="1400" b="1" dirty="0">
                <a:solidFill>
                  <a:srgbClr val="775E9E"/>
                </a:solidFill>
                <a:latin typeface="Open Sans" panose="020B0606030504020204"/>
              </a:rPr>
            </a:br>
            <a:r>
              <a:rPr lang="en-US" sz="1400" b="1" dirty="0">
                <a:solidFill>
                  <a:srgbClr val="775E9E"/>
                </a:solidFill>
                <a:latin typeface="Open Sans" panose="020B0606030504020204"/>
              </a:rPr>
              <a:t>    a=365;</a:t>
            </a:r>
            <a:br>
              <a:rPr lang="en-US" sz="1400" b="1" dirty="0">
                <a:solidFill>
                  <a:srgbClr val="775E9E"/>
                </a:solidFill>
                <a:latin typeface="Open Sans" panose="020B0606030504020204"/>
              </a:rPr>
            </a:br>
            <a:r>
              <a:rPr lang="en-US" sz="1400" b="1" dirty="0">
                <a:solidFill>
                  <a:srgbClr val="775E9E"/>
                </a:solidFill>
                <a:latin typeface="Open Sans" panose="020B0606030504020204"/>
              </a:rPr>
              <a:t>    </a:t>
            </a:r>
            <a:br>
              <a:rPr lang="en-US" sz="1400" b="1" dirty="0">
                <a:solidFill>
                  <a:srgbClr val="775E9E"/>
                </a:solidFill>
                <a:latin typeface="Open Sans" panose="020B0606030504020204"/>
              </a:rPr>
            </a:br>
            <a:r>
              <a:rPr lang="en-US" sz="1400" b="1" dirty="0">
                <a:solidFill>
                  <a:srgbClr val="775E9E"/>
                </a:solidFill>
                <a:latin typeface="Open Sans" panose="020B0606030504020204"/>
              </a:rPr>
              <a:t>    p=&amp;a;</a:t>
            </a:r>
            <a:br>
              <a:rPr lang="en-US" sz="1400" b="1" dirty="0">
                <a:solidFill>
                  <a:srgbClr val="775E9E"/>
                </a:solidFill>
                <a:latin typeface="Open Sans" panose="020B0606030504020204"/>
              </a:rPr>
            </a:br>
            <a:r>
              <a:rPr lang="en-US" sz="1400" b="1" dirty="0">
                <a:solidFill>
                  <a:srgbClr val="775E9E"/>
                </a:solidFill>
                <a:latin typeface="Open Sans" panose="020B0606030504020204"/>
              </a:rPr>
              <a:t>    q=&amp;a;</a:t>
            </a:r>
            <a:br>
              <a:rPr lang="en-US" sz="1400" b="1" dirty="0">
                <a:solidFill>
                  <a:srgbClr val="775E9E"/>
                </a:solidFill>
                <a:latin typeface="Open Sans" panose="020B0606030504020204"/>
              </a:rPr>
            </a:br>
            <a:r>
              <a:rPr lang="en-US" sz="1400" b="1" dirty="0">
                <a:solidFill>
                  <a:srgbClr val="775E9E"/>
                </a:solidFill>
                <a:latin typeface="Open Sans" panose="020B0606030504020204"/>
              </a:rPr>
              <a:t>    r=&amp;a;</a:t>
            </a:r>
            <a:br>
              <a:rPr lang="en-US" sz="1400" b="1" dirty="0">
                <a:solidFill>
                  <a:srgbClr val="775E9E"/>
                </a:solidFill>
                <a:latin typeface="Open Sans" panose="020B0606030504020204"/>
              </a:rPr>
            </a:br>
            <a:r>
              <a:rPr lang="en-US" sz="1400" b="1" dirty="0">
                <a:solidFill>
                  <a:srgbClr val="775E9E"/>
                </a:solidFill>
                <a:latin typeface="Open Sans" panose="020B0606030504020204"/>
              </a:rPr>
              <a:t>    </a:t>
            </a:r>
            <a:br>
              <a:rPr lang="en-US" sz="1400" b="1" dirty="0">
                <a:solidFill>
                  <a:srgbClr val="775E9E"/>
                </a:solidFill>
                <a:latin typeface="Open Sans" panose="020B0606030504020204"/>
              </a:rPr>
            </a:br>
            <a:r>
              <a:rPr lang="en-US" sz="1400" b="1" dirty="0">
                <a:solidFill>
                  <a:srgbClr val="775E9E"/>
                </a:solidFill>
                <a:latin typeface="Open Sans" panose="020B0606030504020204"/>
              </a:rPr>
              <a:t>    </a:t>
            </a:r>
            <a:r>
              <a:rPr lang="en-US" sz="1400" b="1" dirty="0" err="1">
                <a:solidFill>
                  <a:srgbClr val="775E9E"/>
                </a:solidFill>
                <a:latin typeface="Open Sans" panose="020B0606030504020204"/>
              </a:rPr>
              <a:t>printf</a:t>
            </a:r>
            <a:r>
              <a:rPr lang="en-US" sz="1400" b="1" dirty="0">
                <a:solidFill>
                  <a:srgbClr val="775E9E"/>
                </a:solidFill>
                <a:latin typeface="Open Sans" panose="020B0606030504020204"/>
              </a:rPr>
              <a:t>("the value of a is:%d\n", a);</a:t>
            </a:r>
            <a:br>
              <a:rPr lang="en-US" sz="1400" b="1" dirty="0">
                <a:solidFill>
                  <a:srgbClr val="775E9E"/>
                </a:solidFill>
                <a:latin typeface="Open Sans" panose="020B0606030504020204"/>
              </a:rPr>
            </a:br>
            <a:r>
              <a:rPr lang="en-US" sz="1400" b="1" dirty="0">
                <a:solidFill>
                  <a:srgbClr val="775E9E"/>
                </a:solidFill>
                <a:latin typeface="Open Sans" panose="020B0606030504020204"/>
              </a:rPr>
              <a:t>    </a:t>
            </a:r>
            <a:r>
              <a:rPr lang="en-US" sz="1400" b="1" dirty="0" err="1">
                <a:solidFill>
                  <a:srgbClr val="775E9E"/>
                </a:solidFill>
                <a:latin typeface="Open Sans" panose="020B0606030504020204"/>
              </a:rPr>
              <a:t>printf</a:t>
            </a:r>
            <a:r>
              <a:rPr lang="en-US" sz="1400" b="1" dirty="0">
                <a:solidFill>
                  <a:srgbClr val="775E9E"/>
                </a:solidFill>
                <a:latin typeface="Open Sans" panose="020B0606030504020204"/>
              </a:rPr>
              <a:t>("the value of p is:%d\n",*p);</a:t>
            </a:r>
            <a:br>
              <a:rPr lang="en-US" sz="1400" b="1" dirty="0">
                <a:solidFill>
                  <a:srgbClr val="775E9E"/>
                </a:solidFill>
                <a:latin typeface="Open Sans" panose="020B0606030504020204"/>
              </a:rPr>
            </a:br>
            <a:r>
              <a:rPr lang="en-US" sz="1400" b="1" dirty="0">
                <a:solidFill>
                  <a:srgbClr val="775E9E"/>
                </a:solidFill>
                <a:latin typeface="Open Sans" panose="020B0606030504020204"/>
              </a:rPr>
              <a:t>    </a:t>
            </a:r>
            <a:r>
              <a:rPr lang="en-US" sz="1400" b="1" dirty="0" err="1">
                <a:solidFill>
                  <a:srgbClr val="775E9E"/>
                </a:solidFill>
                <a:latin typeface="Open Sans" panose="020B0606030504020204"/>
              </a:rPr>
              <a:t>printf</a:t>
            </a:r>
            <a:r>
              <a:rPr lang="en-US" sz="1400" b="1" dirty="0">
                <a:solidFill>
                  <a:srgbClr val="775E9E"/>
                </a:solidFill>
                <a:latin typeface="Open Sans" panose="020B0606030504020204"/>
              </a:rPr>
              <a:t>("the value of q is:%d\n",*q);  </a:t>
            </a:r>
            <a:br>
              <a:rPr lang="en-US" sz="1400" b="1" dirty="0">
                <a:solidFill>
                  <a:srgbClr val="775E9E"/>
                </a:solidFill>
                <a:latin typeface="Open Sans" panose="020B0606030504020204"/>
              </a:rPr>
            </a:br>
            <a:r>
              <a:rPr lang="en-US" sz="1400" b="1" dirty="0">
                <a:solidFill>
                  <a:srgbClr val="775E9E"/>
                </a:solidFill>
                <a:latin typeface="Open Sans" panose="020B0606030504020204"/>
              </a:rPr>
              <a:t>    </a:t>
            </a:r>
            <a:r>
              <a:rPr lang="en-US" sz="1400" b="1" dirty="0" err="1">
                <a:solidFill>
                  <a:srgbClr val="775E9E"/>
                </a:solidFill>
                <a:latin typeface="Open Sans" panose="020B0606030504020204"/>
              </a:rPr>
              <a:t>printf</a:t>
            </a:r>
            <a:r>
              <a:rPr lang="en-US" sz="1400" b="1" dirty="0">
                <a:solidFill>
                  <a:srgbClr val="775E9E"/>
                </a:solidFill>
                <a:latin typeface="Open Sans" panose="020B0606030504020204"/>
              </a:rPr>
              <a:t>("the value of r is:%d\n",*r);</a:t>
            </a:r>
            <a:br>
              <a:rPr lang="en-US" sz="1400" b="1" dirty="0">
                <a:solidFill>
                  <a:srgbClr val="775E9E"/>
                </a:solidFill>
                <a:latin typeface="Open Sans" panose="020B0606030504020204"/>
              </a:rPr>
            </a:br>
            <a:r>
              <a:rPr lang="en-US" sz="1400" b="1" dirty="0">
                <a:solidFill>
                  <a:srgbClr val="775E9E"/>
                </a:solidFill>
                <a:latin typeface="Open Sans" panose="020B0606030504020204"/>
              </a:rPr>
              <a:t>}</a:t>
            </a:r>
          </a:p>
        </p:txBody>
      </p:sp>
      <p:sp>
        <p:nvSpPr>
          <p:cNvPr id="4" name="TextBox 3"/>
          <p:cNvSpPr txBox="1"/>
          <p:nvPr/>
        </p:nvSpPr>
        <p:spPr>
          <a:xfrm>
            <a:off x="513930" y="719747"/>
            <a:ext cx="5409647" cy="402590"/>
          </a:xfrm>
          <a:prstGeom prst="rect">
            <a:avLst/>
          </a:prstGeom>
        </p:spPr>
        <p:txBody>
          <a:bodyPr vert="horz" lIns="95250" tIns="47625" rIns="95250" bIns="47625" rtlCol="0" anchor="t">
            <a:spAutoFit/>
          </a:bodyPr>
          <a:lstStyle/>
          <a:p>
            <a:pPr>
              <a:defRPr lang="en-US" sz="1400" dirty="0"/>
            </a:pPr>
            <a:r>
              <a:rPr lang="en-US" sz="2000" b="1" dirty="0">
                <a:solidFill>
                  <a:srgbClr val="FF0000"/>
                </a:solidFill>
                <a:latin typeface="+mj-lt"/>
              </a:rPr>
              <a:t>Can there be more than one pointer to a variable?</a:t>
            </a:r>
          </a:p>
        </p:txBody>
      </p:sp>
      <p:sp>
        <p:nvSpPr>
          <p:cNvPr id="5" name="Rectangle 4"/>
          <p:cNvSpPr/>
          <p:nvPr/>
        </p:nvSpPr>
        <p:spPr>
          <a:xfrm>
            <a:off x="4417028" y="2160584"/>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6" name="Straight Connector 5"/>
          <p:cNvCxnSpPr/>
          <p:nvPr/>
        </p:nvCxnSpPr>
        <p:spPr>
          <a:xfrm rot="16200000" flipH="1">
            <a:off x="4745641" y="2383831"/>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7" name="Rectangle 6"/>
          <p:cNvSpPr/>
          <p:nvPr/>
        </p:nvSpPr>
        <p:spPr>
          <a:xfrm>
            <a:off x="5793352" y="2160584"/>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8" name="Straight Connector 7"/>
          <p:cNvCxnSpPr/>
          <p:nvPr/>
        </p:nvCxnSpPr>
        <p:spPr>
          <a:xfrm rot="16200000" flipH="1">
            <a:off x="6121965" y="2383831"/>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9" name="TextBox 8"/>
          <p:cNvSpPr txBox="1"/>
          <p:nvPr/>
        </p:nvSpPr>
        <p:spPr>
          <a:xfrm>
            <a:off x="4171464" y="2191797"/>
            <a:ext cx="367093" cy="308552"/>
          </a:xfrm>
          <a:prstGeom prst="rect">
            <a:avLst/>
          </a:prstGeom>
        </p:spPr>
        <p:txBody>
          <a:bodyPr vert="horz" lIns="95250" tIns="47625" rIns="95250" bIns="47625" rtlCol="0" anchor="t">
            <a:spAutoFit/>
          </a:bodyPr>
          <a:lstStyle/>
          <a:p>
            <a:pPr>
              <a:defRPr lang="en-US" sz="1400" dirty="0"/>
            </a:pPr>
            <a:r>
              <a:rPr lang="en-US" sz="1800" dirty="0"/>
              <a:t>p</a:t>
            </a:r>
          </a:p>
        </p:txBody>
      </p:sp>
      <p:sp>
        <p:nvSpPr>
          <p:cNvPr id="10" name="TextBox 9"/>
          <p:cNvSpPr txBox="1"/>
          <p:nvPr/>
        </p:nvSpPr>
        <p:spPr>
          <a:xfrm>
            <a:off x="5559199" y="2229897"/>
            <a:ext cx="367093" cy="308552"/>
          </a:xfrm>
          <a:prstGeom prst="rect">
            <a:avLst/>
          </a:prstGeom>
        </p:spPr>
        <p:txBody>
          <a:bodyPr vert="horz" lIns="95250" tIns="47625" rIns="95250" bIns="47625" rtlCol="0" anchor="t">
            <a:spAutoFit/>
          </a:bodyPr>
          <a:lstStyle/>
          <a:p>
            <a:pPr>
              <a:defRPr lang="en-US" sz="1400" dirty="0"/>
            </a:pPr>
            <a:r>
              <a:rPr lang="en-US" sz="1800" dirty="0"/>
              <a:t>q</a:t>
            </a:r>
          </a:p>
        </p:txBody>
      </p:sp>
      <p:sp>
        <p:nvSpPr>
          <p:cNvPr id="11" name="TextBox 10"/>
          <p:cNvSpPr txBox="1"/>
          <p:nvPr/>
        </p:nvSpPr>
        <p:spPr>
          <a:xfrm>
            <a:off x="4560951" y="221169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12" name="TextBox 11"/>
          <p:cNvSpPr txBox="1"/>
          <p:nvPr/>
        </p:nvSpPr>
        <p:spPr>
          <a:xfrm>
            <a:off x="5894451" y="221169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13" name="TextBox 12"/>
          <p:cNvSpPr txBox="1"/>
          <p:nvPr/>
        </p:nvSpPr>
        <p:spPr>
          <a:xfrm>
            <a:off x="4610100" y="1904904"/>
            <a:ext cx="825827" cy="308552"/>
          </a:xfrm>
          <a:prstGeom prst="rect">
            <a:avLst/>
          </a:prstGeom>
        </p:spPr>
        <p:txBody>
          <a:bodyPr vert="horz" lIns="95250" tIns="47625" rIns="95250" bIns="47625" rtlCol="0" anchor="t">
            <a:spAutoFit/>
          </a:bodyPr>
          <a:lstStyle/>
          <a:p>
            <a:pPr>
              <a:defRPr lang="en-US" sz="1400" dirty="0"/>
            </a:pPr>
            <a:r>
              <a:rPr lang="en-US" sz="1800" dirty="0"/>
              <a:t>5000</a:t>
            </a:r>
          </a:p>
        </p:txBody>
      </p:sp>
      <p:sp>
        <p:nvSpPr>
          <p:cNvPr id="14" name="TextBox 13"/>
          <p:cNvSpPr txBox="1"/>
          <p:nvPr/>
        </p:nvSpPr>
        <p:spPr>
          <a:xfrm>
            <a:off x="6057900" y="1904904"/>
            <a:ext cx="825827" cy="308552"/>
          </a:xfrm>
          <a:prstGeom prst="rect">
            <a:avLst/>
          </a:prstGeom>
        </p:spPr>
        <p:txBody>
          <a:bodyPr vert="horz" lIns="95250" tIns="47625" rIns="95250" bIns="47625" rtlCol="0" anchor="t">
            <a:spAutoFit/>
          </a:bodyPr>
          <a:lstStyle/>
          <a:p>
            <a:pPr>
              <a:defRPr lang="en-US" sz="1400" dirty="0"/>
            </a:pPr>
            <a:r>
              <a:rPr lang="en-US" sz="1800" dirty="0"/>
              <a:t>6000</a:t>
            </a:r>
          </a:p>
        </p:txBody>
      </p:sp>
      <p:sp>
        <p:nvSpPr>
          <p:cNvPr id="15" name="Rectangle 14"/>
          <p:cNvSpPr/>
          <p:nvPr/>
        </p:nvSpPr>
        <p:spPr>
          <a:xfrm>
            <a:off x="7164952" y="2160584"/>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6" name="Straight Connector 15"/>
          <p:cNvCxnSpPr/>
          <p:nvPr/>
        </p:nvCxnSpPr>
        <p:spPr>
          <a:xfrm rot="16200000" flipH="1">
            <a:off x="7493565" y="2383831"/>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7" name="TextBox 16"/>
          <p:cNvSpPr txBox="1"/>
          <p:nvPr/>
        </p:nvSpPr>
        <p:spPr>
          <a:xfrm>
            <a:off x="7266051" y="221169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18" name="TextBox 17"/>
          <p:cNvSpPr txBox="1"/>
          <p:nvPr/>
        </p:nvSpPr>
        <p:spPr>
          <a:xfrm>
            <a:off x="7429500" y="1904904"/>
            <a:ext cx="825827" cy="308552"/>
          </a:xfrm>
          <a:prstGeom prst="rect">
            <a:avLst/>
          </a:prstGeom>
        </p:spPr>
        <p:txBody>
          <a:bodyPr vert="horz" lIns="95250" tIns="47625" rIns="95250" bIns="47625" rtlCol="0" anchor="t">
            <a:spAutoFit/>
          </a:bodyPr>
          <a:lstStyle/>
          <a:p>
            <a:pPr>
              <a:defRPr lang="en-US" sz="1400" dirty="0"/>
            </a:pPr>
            <a:r>
              <a:rPr lang="en-US" sz="1800" dirty="0"/>
              <a:t>7000</a:t>
            </a:r>
          </a:p>
        </p:txBody>
      </p:sp>
      <p:sp>
        <p:nvSpPr>
          <p:cNvPr id="19" name="TextBox 18"/>
          <p:cNvSpPr txBox="1"/>
          <p:nvPr/>
        </p:nvSpPr>
        <p:spPr>
          <a:xfrm>
            <a:off x="6930799" y="2229897"/>
            <a:ext cx="367093" cy="308552"/>
          </a:xfrm>
          <a:prstGeom prst="rect">
            <a:avLst/>
          </a:prstGeom>
        </p:spPr>
        <p:txBody>
          <a:bodyPr vert="horz" lIns="95250" tIns="47625" rIns="95250" bIns="47625" rtlCol="0" anchor="t">
            <a:spAutoFit/>
          </a:bodyPr>
          <a:lstStyle/>
          <a:p>
            <a:pPr>
              <a:defRPr lang="en-US" sz="1400" dirty="0"/>
            </a:pPr>
            <a:r>
              <a:rPr lang="en-US" sz="1800" dirty="0"/>
              <a:t>r</a:t>
            </a:r>
          </a:p>
        </p:txBody>
      </p:sp>
      <p:sp>
        <p:nvSpPr>
          <p:cNvPr id="20" name="Rectangle 19"/>
          <p:cNvSpPr/>
          <p:nvPr/>
        </p:nvSpPr>
        <p:spPr>
          <a:xfrm>
            <a:off x="5791200" y="1390342"/>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1" name="Straight Connector 20"/>
          <p:cNvCxnSpPr/>
          <p:nvPr/>
        </p:nvCxnSpPr>
        <p:spPr>
          <a:xfrm rot="16200000" flipH="1">
            <a:off x="6119812" y="161359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2" name="TextBox 21"/>
          <p:cNvSpPr txBox="1"/>
          <p:nvPr/>
        </p:nvSpPr>
        <p:spPr>
          <a:xfrm>
            <a:off x="5500306" y="1421558"/>
            <a:ext cx="367093" cy="308552"/>
          </a:xfrm>
          <a:prstGeom prst="rect">
            <a:avLst/>
          </a:prstGeom>
        </p:spPr>
        <p:txBody>
          <a:bodyPr vert="horz" lIns="95250" tIns="47625" rIns="95250" bIns="47625" rtlCol="0" anchor="t">
            <a:spAutoFit/>
          </a:bodyPr>
          <a:lstStyle/>
          <a:p>
            <a:pPr>
              <a:defRPr lang="en-US" sz="1400" dirty="0"/>
            </a:pPr>
            <a:r>
              <a:rPr lang="en-US" sz="1800" dirty="0"/>
              <a:t>a</a:t>
            </a:r>
          </a:p>
        </p:txBody>
      </p:sp>
      <p:sp>
        <p:nvSpPr>
          <p:cNvPr id="23" name="TextBox 22"/>
          <p:cNvSpPr txBox="1"/>
          <p:nvPr/>
        </p:nvSpPr>
        <p:spPr>
          <a:xfrm>
            <a:off x="5935122" y="1459315"/>
            <a:ext cx="367093" cy="308552"/>
          </a:xfrm>
          <a:prstGeom prst="rect">
            <a:avLst/>
          </a:prstGeom>
        </p:spPr>
        <p:txBody>
          <a:bodyPr vert="horz" lIns="95250" tIns="47625" rIns="95250" bIns="47625" rtlCol="0" anchor="t">
            <a:spAutoFit/>
          </a:bodyPr>
          <a:lstStyle/>
          <a:p>
            <a:pPr>
              <a:defRPr lang="en-US" sz="1400" dirty="0"/>
            </a:pPr>
            <a:r>
              <a:rPr lang="en-US" sz="1800" dirty="0"/>
              <a:t>?</a:t>
            </a:r>
          </a:p>
        </p:txBody>
      </p:sp>
      <p:sp>
        <p:nvSpPr>
          <p:cNvPr id="24" name="TextBox 23"/>
          <p:cNvSpPr txBox="1"/>
          <p:nvPr/>
        </p:nvSpPr>
        <p:spPr>
          <a:xfrm>
            <a:off x="6052480" y="1104900"/>
            <a:ext cx="825827" cy="308552"/>
          </a:xfrm>
          <a:prstGeom prst="rect">
            <a:avLst/>
          </a:prstGeom>
        </p:spPr>
        <p:txBody>
          <a:bodyPr vert="horz" lIns="95250" tIns="47625" rIns="95250" bIns="47625" rtlCol="0" anchor="t">
            <a:spAutoFit/>
          </a:bodyPr>
          <a:lstStyle/>
          <a:p>
            <a:pPr>
              <a:defRPr lang="en-US" sz="1400" dirty="0"/>
            </a:pPr>
            <a:r>
              <a:rPr lang="en-US" sz="1800" dirty="0"/>
              <a:t>1000</a:t>
            </a:r>
          </a:p>
        </p:txBody>
      </p:sp>
      <p:sp>
        <p:nvSpPr>
          <p:cNvPr id="25" name="Rectangle 24"/>
          <p:cNvSpPr/>
          <p:nvPr/>
        </p:nvSpPr>
        <p:spPr>
          <a:xfrm>
            <a:off x="5743298" y="3019425"/>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6" name="Straight Connector 25"/>
          <p:cNvCxnSpPr/>
          <p:nvPr/>
        </p:nvCxnSpPr>
        <p:spPr>
          <a:xfrm rot="16200000" flipH="1">
            <a:off x="6071911" y="3242672"/>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7" name="TextBox 26"/>
          <p:cNvSpPr txBox="1"/>
          <p:nvPr/>
        </p:nvSpPr>
        <p:spPr>
          <a:xfrm>
            <a:off x="5497734" y="3088738"/>
            <a:ext cx="367093" cy="308552"/>
          </a:xfrm>
          <a:prstGeom prst="rect">
            <a:avLst/>
          </a:prstGeom>
        </p:spPr>
        <p:txBody>
          <a:bodyPr vert="horz" lIns="95250" tIns="47625" rIns="95250" bIns="47625" rtlCol="0" anchor="t">
            <a:spAutoFit/>
          </a:bodyPr>
          <a:lstStyle/>
          <a:p>
            <a:pPr>
              <a:defRPr lang="en-US" sz="1400" dirty="0"/>
            </a:pPr>
            <a:r>
              <a:rPr lang="en-US" sz="1800" dirty="0"/>
              <a:t>a</a:t>
            </a:r>
          </a:p>
        </p:txBody>
      </p:sp>
      <p:sp>
        <p:nvSpPr>
          <p:cNvPr id="28" name="TextBox 27"/>
          <p:cNvSpPr txBox="1"/>
          <p:nvPr/>
        </p:nvSpPr>
        <p:spPr>
          <a:xfrm>
            <a:off x="6001521" y="3088395"/>
            <a:ext cx="915647" cy="308552"/>
          </a:xfrm>
          <a:prstGeom prst="rect">
            <a:avLst/>
          </a:prstGeom>
        </p:spPr>
        <p:txBody>
          <a:bodyPr vert="horz" lIns="95250" tIns="47625" rIns="95250" bIns="47625" rtlCol="0" anchor="t">
            <a:spAutoFit/>
          </a:bodyPr>
          <a:lstStyle/>
          <a:p>
            <a:pPr>
              <a:defRPr lang="en-US" sz="1400" dirty="0"/>
            </a:pPr>
            <a:r>
              <a:rPr lang="en-US" sz="1800" dirty="0"/>
              <a:t>365</a:t>
            </a:r>
          </a:p>
        </p:txBody>
      </p:sp>
      <p:sp>
        <p:nvSpPr>
          <p:cNvPr id="29" name="TextBox 28"/>
          <p:cNvSpPr txBox="1"/>
          <p:nvPr/>
        </p:nvSpPr>
        <p:spPr>
          <a:xfrm>
            <a:off x="6004578" y="2733980"/>
            <a:ext cx="825827" cy="308552"/>
          </a:xfrm>
          <a:prstGeom prst="rect">
            <a:avLst/>
          </a:prstGeom>
        </p:spPr>
        <p:txBody>
          <a:bodyPr vert="horz" lIns="95250" tIns="47625" rIns="95250" bIns="47625" rtlCol="0" anchor="t">
            <a:spAutoFit/>
          </a:bodyPr>
          <a:lstStyle/>
          <a:p>
            <a:pPr>
              <a:defRPr lang="en-US" sz="1400" dirty="0"/>
            </a:pPr>
            <a:r>
              <a:rPr lang="en-US" sz="1800" dirty="0"/>
              <a:t>1000</a:t>
            </a:r>
          </a:p>
        </p:txBody>
      </p:sp>
      <p:sp>
        <p:nvSpPr>
          <p:cNvPr id="30" name="Rectangle 29"/>
          <p:cNvSpPr/>
          <p:nvPr/>
        </p:nvSpPr>
        <p:spPr>
          <a:xfrm>
            <a:off x="4378928" y="3989384"/>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31" name="Straight Connector 30"/>
          <p:cNvCxnSpPr/>
          <p:nvPr/>
        </p:nvCxnSpPr>
        <p:spPr>
          <a:xfrm rot="16200000" flipH="1">
            <a:off x="4707541" y="4212631"/>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32" name="Rectangle 31"/>
          <p:cNvSpPr/>
          <p:nvPr/>
        </p:nvSpPr>
        <p:spPr>
          <a:xfrm>
            <a:off x="5755252" y="3989384"/>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33" name="Straight Connector 32"/>
          <p:cNvCxnSpPr/>
          <p:nvPr/>
        </p:nvCxnSpPr>
        <p:spPr>
          <a:xfrm rot="16200000" flipH="1">
            <a:off x="6083865" y="4212631"/>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34" name="TextBox 33"/>
          <p:cNvSpPr txBox="1"/>
          <p:nvPr/>
        </p:nvSpPr>
        <p:spPr>
          <a:xfrm>
            <a:off x="4133364" y="4020597"/>
            <a:ext cx="367093" cy="308552"/>
          </a:xfrm>
          <a:prstGeom prst="rect">
            <a:avLst/>
          </a:prstGeom>
        </p:spPr>
        <p:txBody>
          <a:bodyPr vert="horz" lIns="95250" tIns="47625" rIns="95250" bIns="47625" rtlCol="0" anchor="t">
            <a:spAutoFit/>
          </a:bodyPr>
          <a:lstStyle/>
          <a:p>
            <a:pPr>
              <a:defRPr lang="en-US" sz="1400" dirty="0"/>
            </a:pPr>
            <a:r>
              <a:rPr lang="en-US" sz="1800" dirty="0"/>
              <a:t>p</a:t>
            </a:r>
          </a:p>
        </p:txBody>
      </p:sp>
      <p:sp>
        <p:nvSpPr>
          <p:cNvPr id="35" name="TextBox 34"/>
          <p:cNvSpPr txBox="1"/>
          <p:nvPr/>
        </p:nvSpPr>
        <p:spPr>
          <a:xfrm>
            <a:off x="5521099" y="4058697"/>
            <a:ext cx="367093" cy="308552"/>
          </a:xfrm>
          <a:prstGeom prst="rect">
            <a:avLst/>
          </a:prstGeom>
        </p:spPr>
        <p:txBody>
          <a:bodyPr vert="horz" lIns="95250" tIns="47625" rIns="95250" bIns="47625" rtlCol="0" anchor="t">
            <a:spAutoFit/>
          </a:bodyPr>
          <a:lstStyle/>
          <a:p>
            <a:pPr>
              <a:defRPr lang="en-US" sz="1400" dirty="0"/>
            </a:pPr>
            <a:r>
              <a:rPr lang="en-US" sz="1800" dirty="0"/>
              <a:t>q</a:t>
            </a:r>
          </a:p>
        </p:txBody>
      </p:sp>
      <p:sp>
        <p:nvSpPr>
          <p:cNvPr id="36" name="TextBox 35"/>
          <p:cNvSpPr txBox="1"/>
          <p:nvPr/>
        </p:nvSpPr>
        <p:spPr>
          <a:xfrm>
            <a:off x="4603765" y="4037466"/>
            <a:ext cx="900503" cy="308552"/>
          </a:xfrm>
          <a:prstGeom prst="rect">
            <a:avLst/>
          </a:prstGeom>
        </p:spPr>
        <p:txBody>
          <a:bodyPr vert="horz" lIns="95250" tIns="47625" rIns="95250" bIns="47625" rtlCol="0" anchor="t">
            <a:spAutoFit/>
          </a:bodyPr>
          <a:lstStyle/>
          <a:p>
            <a:pPr>
              <a:defRPr lang="en-US" sz="1400" dirty="0"/>
            </a:pPr>
            <a:r>
              <a:rPr lang="en-US" sz="1800" dirty="0"/>
              <a:t>1000</a:t>
            </a:r>
          </a:p>
        </p:txBody>
      </p:sp>
      <p:sp>
        <p:nvSpPr>
          <p:cNvPr id="37" name="TextBox 36"/>
          <p:cNvSpPr txBox="1"/>
          <p:nvPr/>
        </p:nvSpPr>
        <p:spPr>
          <a:xfrm>
            <a:off x="6008751" y="4040495"/>
            <a:ext cx="858421" cy="308552"/>
          </a:xfrm>
          <a:prstGeom prst="rect">
            <a:avLst/>
          </a:prstGeom>
        </p:spPr>
        <p:txBody>
          <a:bodyPr vert="horz" lIns="95250" tIns="47625" rIns="95250" bIns="47625" rtlCol="0" anchor="t">
            <a:spAutoFit/>
          </a:bodyPr>
          <a:lstStyle/>
          <a:p>
            <a:pPr>
              <a:defRPr lang="en-US" sz="1400" dirty="0"/>
            </a:pPr>
            <a:r>
              <a:rPr lang="en-US" sz="1800" dirty="0"/>
              <a:t>1000</a:t>
            </a:r>
          </a:p>
        </p:txBody>
      </p:sp>
      <p:sp>
        <p:nvSpPr>
          <p:cNvPr id="38" name="TextBox 37"/>
          <p:cNvSpPr txBox="1"/>
          <p:nvPr/>
        </p:nvSpPr>
        <p:spPr>
          <a:xfrm>
            <a:off x="4572000" y="3733704"/>
            <a:ext cx="825827" cy="308552"/>
          </a:xfrm>
          <a:prstGeom prst="rect">
            <a:avLst/>
          </a:prstGeom>
        </p:spPr>
        <p:txBody>
          <a:bodyPr vert="horz" lIns="95250" tIns="47625" rIns="95250" bIns="47625" rtlCol="0" anchor="t">
            <a:spAutoFit/>
          </a:bodyPr>
          <a:lstStyle/>
          <a:p>
            <a:pPr>
              <a:defRPr lang="en-US" sz="1400" dirty="0"/>
            </a:pPr>
            <a:r>
              <a:rPr lang="en-US" sz="1800" dirty="0"/>
              <a:t>5000</a:t>
            </a:r>
          </a:p>
        </p:txBody>
      </p:sp>
      <p:sp>
        <p:nvSpPr>
          <p:cNvPr id="39" name="TextBox 38"/>
          <p:cNvSpPr txBox="1"/>
          <p:nvPr/>
        </p:nvSpPr>
        <p:spPr>
          <a:xfrm>
            <a:off x="6210300" y="3733704"/>
            <a:ext cx="825827" cy="308552"/>
          </a:xfrm>
          <a:prstGeom prst="rect">
            <a:avLst/>
          </a:prstGeom>
        </p:spPr>
        <p:txBody>
          <a:bodyPr vert="horz" lIns="95250" tIns="47625" rIns="95250" bIns="47625" rtlCol="0" anchor="t">
            <a:spAutoFit/>
          </a:bodyPr>
          <a:lstStyle/>
          <a:p>
            <a:pPr>
              <a:defRPr lang="en-US" sz="1400" dirty="0"/>
            </a:pPr>
            <a:r>
              <a:rPr lang="en-US" sz="1800" dirty="0"/>
              <a:t>6000</a:t>
            </a:r>
          </a:p>
        </p:txBody>
      </p:sp>
      <p:sp>
        <p:nvSpPr>
          <p:cNvPr id="40" name="Rectangle 39"/>
          <p:cNvSpPr/>
          <p:nvPr/>
        </p:nvSpPr>
        <p:spPr>
          <a:xfrm>
            <a:off x="7126852" y="4027484"/>
            <a:ext cx="1059570" cy="44718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41" name="Straight Connector 40"/>
          <p:cNvCxnSpPr/>
          <p:nvPr/>
        </p:nvCxnSpPr>
        <p:spPr>
          <a:xfrm rot="16200000" flipH="1">
            <a:off x="7455465" y="4212631"/>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42" name="TextBox 41"/>
          <p:cNvSpPr txBox="1"/>
          <p:nvPr/>
        </p:nvSpPr>
        <p:spPr>
          <a:xfrm>
            <a:off x="7342251" y="4040495"/>
            <a:ext cx="958472" cy="308552"/>
          </a:xfrm>
          <a:prstGeom prst="rect">
            <a:avLst/>
          </a:prstGeom>
        </p:spPr>
        <p:txBody>
          <a:bodyPr vert="horz" lIns="95250" tIns="47625" rIns="95250" bIns="47625" rtlCol="0" anchor="t">
            <a:spAutoFit/>
          </a:bodyPr>
          <a:lstStyle/>
          <a:p>
            <a:pPr>
              <a:defRPr lang="en-US" sz="1400" dirty="0"/>
            </a:pPr>
            <a:r>
              <a:rPr lang="en-US" sz="1800" dirty="0"/>
              <a:t>1000</a:t>
            </a:r>
          </a:p>
        </p:txBody>
      </p:sp>
      <p:sp>
        <p:nvSpPr>
          <p:cNvPr id="43" name="TextBox 42"/>
          <p:cNvSpPr txBox="1"/>
          <p:nvPr/>
        </p:nvSpPr>
        <p:spPr>
          <a:xfrm>
            <a:off x="7391400" y="3733704"/>
            <a:ext cx="825827" cy="308552"/>
          </a:xfrm>
          <a:prstGeom prst="rect">
            <a:avLst/>
          </a:prstGeom>
        </p:spPr>
        <p:txBody>
          <a:bodyPr vert="horz" lIns="95250" tIns="47625" rIns="95250" bIns="47625" rtlCol="0" anchor="t">
            <a:spAutoFit/>
          </a:bodyPr>
          <a:lstStyle/>
          <a:p>
            <a:pPr>
              <a:defRPr lang="en-US" sz="1400" dirty="0"/>
            </a:pPr>
            <a:r>
              <a:rPr lang="en-US" sz="1800" dirty="0"/>
              <a:t>7000</a:t>
            </a:r>
          </a:p>
        </p:txBody>
      </p:sp>
      <p:sp>
        <p:nvSpPr>
          <p:cNvPr id="44" name="TextBox 43"/>
          <p:cNvSpPr txBox="1"/>
          <p:nvPr/>
        </p:nvSpPr>
        <p:spPr>
          <a:xfrm>
            <a:off x="6892699" y="4042010"/>
            <a:ext cx="367093" cy="308552"/>
          </a:xfrm>
          <a:prstGeom prst="rect">
            <a:avLst/>
          </a:prstGeom>
        </p:spPr>
        <p:txBody>
          <a:bodyPr vert="horz" lIns="95250" tIns="47625" rIns="95250" bIns="47625" rtlCol="0" anchor="t">
            <a:spAutoFit/>
          </a:bodyPr>
          <a:lstStyle/>
          <a:p>
            <a:pPr>
              <a:defRPr lang="en-US" sz="1400" dirty="0"/>
            </a:pPr>
            <a:r>
              <a:rPr lang="en-US" sz="1800" dirty="0"/>
              <a:t>r</a:t>
            </a:r>
          </a:p>
        </p:txBody>
      </p:sp>
      <p:sp>
        <p:nvSpPr>
          <p:cNvPr id="45" name="Arrow: Up 44"/>
          <p:cNvSpPr/>
          <p:nvPr/>
        </p:nvSpPr>
        <p:spPr>
          <a:xfrm rot="2940000">
            <a:off x="5334876" y="3388471"/>
            <a:ext cx="333422" cy="693982"/>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46" name="Arrow: Up 45"/>
          <p:cNvSpPr/>
          <p:nvPr/>
        </p:nvSpPr>
        <p:spPr>
          <a:xfrm rot="19620000">
            <a:off x="6860686" y="3409950"/>
            <a:ext cx="287874" cy="699811"/>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47" name="Arrow: Up 46"/>
          <p:cNvSpPr/>
          <p:nvPr/>
        </p:nvSpPr>
        <p:spPr>
          <a:xfrm>
            <a:off x="6065577" y="3514725"/>
            <a:ext cx="216750" cy="474659"/>
          </a:xfrm>
          <a:prstGeom prst="upArrow">
            <a:avLst/>
          </a:prstGeom>
          <a:solidFill>
            <a:schemeClr val="accent5"/>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graphicFrame>
        <p:nvGraphicFramePr>
          <p:cNvPr id="4" name="Table 3"/>
          <p:cNvGraphicFramePr/>
          <p:nvPr/>
        </p:nvGraphicFramePr>
        <p:xfrm>
          <a:off x="1309420" y="1441408"/>
          <a:ext cx="6525158" cy="2271504"/>
        </p:xfrm>
        <a:graphic>
          <a:graphicData uri="http://schemas.openxmlformats.org/drawingml/2006/table">
            <a:tbl>
              <a:tblPr firstRow="1">
                <a:tableStyleId>{A885654A-1A42-44E3-9138-42FB5C9F0DB7}</a:tableStyleId>
              </a:tblPr>
              <a:tblGrid>
                <a:gridCol w="3262579">
                  <a:extLst>
                    <a:ext uri="{9D8B030D-6E8A-4147-A177-3AD203B41FA5}">
                      <a16:colId xmlns:a16="http://schemas.microsoft.com/office/drawing/2014/main" val="20000"/>
                    </a:ext>
                  </a:extLst>
                </a:gridCol>
                <a:gridCol w="3262579">
                  <a:extLst>
                    <a:ext uri="{9D8B030D-6E8A-4147-A177-3AD203B41FA5}">
                      <a16:colId xmlns:a16="http://schemas.microsoft.com/office/drawing/2014/main" val="20001"/>
                    </a:ext>
                  </a:extLst>
                </a:gridCol>
              </a:tblGrid>
              <a:tr h="564128">
                <a:tc>
                  <a:txBody>
                    <a:bodyPr/>
                    <a:lstStyle/>
                    <a:p>
                      <a:r>
                        <a:rPr lang="en-US" sz="1800" dirty="0"/>
                        <a:t>Pointer Variable</a:t>
                      </a:r>
                    </a:p>
                  </a:txBody>
                  <a:tcPr/>
                </a:tc>
                <a:tc>
                  <a:txBody>
                    <a:bodyPr/>
                    <a:lstStyle/>
                    <a:p>
                      <a:r>
                        <a:rPr lang="en-US" sz="1800" dirty="0"/>
                        <a:t>Normal Variable</a:t>
                      </a:r>
                    </a:p>
                  </a:txBody>
                  <a:tcPr/>
                </a:tc>
                <a:extLst>
                  <a:ext uri="{0D108BD9-81ED-4DB2-BD59-A6C34878D82A}">
                    <a16:rowId xmlns:a16="http://schemas.microsoft.com/office/drawing/2014/main" val="10000"/>
                  </a:ext>
                </a:extLst>
              </a:tr>
              <a:tr h="564128">
                <a:tc>
                  <a:txBody>
                    <a:bodyPr/>
                    <a:lstStyle/>
                    <a:p>
                      <a:r>
                        <a:rPr lang="en-US" sz="1600" dirty="0"/>
                        <a:t>1. Pointer Variable holds the address</a:t>
                      </a:r>
                    </a:p>
                  </a:txBody>
                  <a:tcPr/>
                </a:tc>
                <a:tc>
                  <a:txBody>
                    <a:bodyPr/>
                    <a:lstStyle/>
                    <a:p>
                      <a:r>
                        <a:rPr lang="en-US" sz="1600" dirty="0"/>
                        <a:t>1. A normal variable holds data</a:t>
                      </a:r>
                    </a:p>
                  </a:txBody>
                  <a:tcPr/>
                </a:tc>
                <a:extLst>
                  <a:ext uri="{0D108BD9-81ED-4DB2-BD59-A6C34878D82A}">
                    <a16:rowId xmlns:a16="http://schemas.microsoft.com/office/drawing/2014/main" val="10001"/>
                  </a:ext>
                </a:extLst>
              </a:tr>
              <a:tr h="564128">
                <a:tc>
                  <a:txBody>
                    <a:bodyPr/>
                    <a:lstStyle/>
                    <a:p>
                      <a:r>
                        <a:rPr lang="en-US" sz="1600" dirty="0"/>
                        <a:t>2. int *p;</a:t>
                      </a:r>
                    </a:p>
                  </a:txBody>
                  <a:tcPr/>
                </a:tc>
                <a:tc>
                  <a:txBody>
                    <a:bodyPr/>
                    <a:lstStyle/>
                    <a:p>
                      <a:r>
                        <a:rPr lang="en-US" sz="1600" dirty="0"/>
                        <a:t>2. int a;</a:t>
                      </a:r>
                    </a:p>
                  </a:txBody>
                  <a:tcPr/>
                </a:tc>
                <a:extLst>
                  <a:ext uri="{0D108BD9-81ED-4DB2-BD59-A6C34878D82A}">
                    <a16:rowId xmlns:a16="http://schemas.microsoft.com/office/drawing/2014/main" val="10002"/>
                  </a:ext>
                </a:extLst>
              </a:tr>
              <a:tr h="564128">
                <a:tc>
                  <a:txBody>
                    <a:bodyPr/>
                    <a:lstStyle/>
                    <a:p>
                      <a:r>
                        <a:rPr lang="en-US" sz="1600" dirty="0"/>
                        <a:t>3. We must de-reference a pointer to access data  </a:t>
                      </a:r>
                    </a:p>
                  </a:txBody>
                  <a:tcPr/>
                </a:tc>
                <a:tc>
                  <a:txBody>
                    <a:bodyPr/>
                    <a:lstStyle/>
                    <a:p>
                      <a:r>
                        <a:rPr lang="en-US" sz="1600" dirty="0"/>
                        <a:t>3. There is no need to de-refernce a normal variable to access data</a:t>
                      </a:r>
                    </a:p>
                  </a:txBody>
                  <a:tcPr/>
                </a:tc>
                <a:extLst>
                  <a:ext uri="{0D108BD9-81ED-4DB2-BD59-A6C34878D82A}">
                    <a16:rowId xmlns:a16="http://schemas.microsoft.com/office/drawing/2014/main" val="10003"/>
                  </a:ext>
                </a:extLst>
              </a:tr>
            </a:tbl>
          </a:graphicData>
        </a:graphic>
      </p:graphicFrame>
      <p:sp>
        <p:nvSpPr>
          <p:cNvPr id="5" name="TextBox 4"/>
          <p:cNvSpPr txBox="1"/>
          <p:nvPr/>
        </p:nvSpPr>
        <p:spPr>
          <a:xfrm>
            <a:off x="1525114" y="834647"/>
            <a:ext cx="6093771" cy="308552"/>
          </a:xfrm>
          <a:prstGeom prst="rect">
            <a:avLst/>
          </a:prstGeom>
        </p:spPr>
        <p:txBody>
          <a:bodyPr vert="horz" lIns="95250" tIns="47625" rIns="95250" bIns="47625" rtlCol="0" anchor="t">
            <a:spAutoFit/>
          </a:bodyPr>
          <a:lstStyle/>
          <a:p>
            <a:pPr>
              <a:defRPr lang="en-US" sz="1400" dirty="0"/>
            </a:pPr>
            <a:r>
              <a:rPr lang="en-US" sz="1800" b="1" dirty="0">
                <a:solidFill>
                  <a:srgbClr val="FF0000"/>
                </a:solidFill>
                <a:latin typeface="+mj-lt"/>
              </a:rPr>
              <a:t>Difference between pointer variable and normal variable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43200" y="501529"/>
            <a:ext cx="3491569" cy="339032"/>
          </a:xfrm>
          <a:prstGeom prst="rect">
            <a:avLst/>
          </a:prstGeom>
        </p:spPr>
        <p:txBody>
          <a:bodyPr vert="horz" lIns="95250" tIns="47625" rIns="95250" bIns="47625" rtlCol="0" anchor="t">
            <a:spAutoFit/>
          </a:bodyPr>
          <a:lstStyle/>
          <a:p>
            <a:pPr>
              <a:defRPr lang="en-US" sz="1400" dirty="0"/>
            </a:pPr>
            <a:r>
              <a:rPr lang="en-US" sz="1600" b="1" dirty="0">
                <a:solidFill>
                  <a:srgbClr val="FF0000"/>
                </a:solidFill>
                <a:latin typeface="+mj-lt"/>
              </a:rPr>
              <a:t>Pointers and Arrays</a:t>
            </a:r>
          </a:p>
        </p:txBody>
      </p:sp>
      <p:sp>
        <p:nvSpPr>
          <p:cNvPr id="4" name="TextBox 3"/>
          <p:cNvSpPr txBox="1"/>
          <p:nvPr/>
        </p:nvSpPr>
        <p:spPr>
          <a:xfrm>
            <a:off x="321497" y="1032652"/>
            <a:ext cx="2618460" cy="895149"/>
          </a:xfrm>
          <a:prstGeom prst="rect">
            <a:avLst/>
          </a:prstGeom>
        </p:spPr>
        <p:txBody>
          <a:bodyPr vert="horz" lIns="95250" tIns="47625" rIns="95250" bIns="47625" rtlCol="0" anchor="t">
            <a:spAutoFit/>
          </a:bodyPr>
          <a:lstStyle/>
          <a:p>
            <a:pPr>
              <a:lnSpc>
                <a:spcPct val="125000"/>
              </a:lnSpc>
              <a:defRPr lang="en-US" sz="1400" dirty="0"/>
            </a:pPr>
            <a:br>
              <a:rPr lang="en-US" sz="1400" dirty="0">
                <a:solidFill>
                  <a:schemeClr val="tx1"/>
                </a:solidFill>
                <a:latin typeface="Open Sans" panose="020B0606030504020204"/>
              </a:rPr>
            </a:br>
            <a:r>
              <a:rPr lang="en-US" sz="1400" dirty="0">
                <a:solidFill>
                  <a:schemeClr val="tx1"/>
                </a:solidFill>
                <a:latin typeface="Open Sans" panose="020B0606030504020204"/>
              </a:rPr>
              <a:t>    int a[5]={10,20,30,40,50};</a:t>
            </a:r>
            <a:br>
              <a:rPr lang="en-US" sz="1400" dirty="0">
                <a:solidFill>
                  <a:schemeClr val="tx1"/>
                </a:solidFill>
                <a:latin typeface="Open Sans" panose="020B0606030504020204"/>
              </a:rPr>
            </a:br>
            <a:r>
              <a:rPr lang="en-US" sz="1400" dirty="0">
                <a:solidFill>
                  <a:schemeClr val="tx1"/>
                </a:solidFill>
                <a:latin typeface="Open Sans" panose="020B0606030504020204"/>
              </a:rPr>
              <a:t>    </a:t>
            </a:r>
          </a:p>
        </p:txBody>
      </p:sp>
      <p:sp>
        <p:nvSpPr>
          <p:cNvPr id="5" name="Rectangle 4"/>
          <p:cNvSpPr/>
          <p:nvPr/>
        </p:nvSpPr>
        <p:spPr>
          <a:xfrm>
            <a:off x="4273600" y="1195387"/>
            <a:ext cx="2776147" cy="421776"/>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6" name="Straight Connector 5"/>
          <p:cNvCxnSpPr/>
          <p:nvPr/>
        </p:nvCxnSpPr>
        <p:spPr>
          <a:xfrm rot="16200000" flipH="1">
            <a:off x="4635160" y="14001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p:cNvCxnSpPr/>
          <p:nvPr/>
        </p:nvCxnSpPr>
        <p:spPr>
          <a:xfrm rot="16200000" flipH="1">
            <a:off x="5168560" y="14001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6200000" flipH="1">
            <a:off x="5740060" y="14001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rot="16200000" flipH="1">
            <a:off x="6311560" y="14001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p:cNvCxnSpPr/>
          <p:nvPr/>
        </p:nvCxnSpPr>
        <p:spPr>
          <a:xfrm rot="16200000" flipH="1">
            <a:off x="6844960" y="14001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1" name="TextBox 10"/>
          <p:cNvSpPr txBox="1"/>
          <p:nvPr/>
        </p:nvSpPr>
        <p:spPr>
          <a:xfrm>
            <a:off x="3892458" y="1276350"/>
            <a:ext cx="337889" cy="308552"/>
          </a:xfrm>
          <a:prstGeom prst="rect">
            <a:avLst/>
          </a:prstGeom>
        </p:spPr>
        <p:txBody>
          <a:bodyPr vert="horz" lIns="95250" tIns="47625" rIns="95250" bIns="47625" rtlCol="0" anchor="t">
            <a:spAutoFit/>
          </a:bodyPr>
          <a:lstStyle/>
          <a:p>
            <a:pPr>
              <a:defRPr lang="en-US" sz="1400" dirty="0"/>
            </a:pPr>
            <a:r>
              <a:rPr lang="en-US" sz="1800" dirty="0"/>
              <a:t>a</a:t>
            </a:r>
          </a:p>
        </p:txBody>
      </p:sp>
      <p:sp>
        <p:nvSpPr>
          <p:cNvPr id="12" name="TextBox 11"/>
          <p:cNvSpPr txBox="1"/>
          <p:nvPr/>
        </p:nvSpPr>
        <p:spPr>
          <a:xfrm>
            <a:off x="4216736" y="857250"/>
            <a:ext cx="2833011" cy="372110"/>
          </a:xfrm>
          <a:prstGeom prst="rect">
            <a:avLst/>
          </a:prstGeom>
        </p:spPr>
        <p:txBody>
          <a:bodyPr vert="horz" lIns="95250" tIns="47625" rIns="95250" bIns="47625" rtlCol="0" anchor="t">
            <a:spAutoFit/>
          </a:bodyPr>
          <a:lstStyle/>
          <a:p>
            <a:pPr>
              <a:defRPr lang="en-US" sz="1400" dirty="0"/>
            </a:pPr>
            <a:r>
              <a:rPr lang="en-US" sz="1800" dirty="0"/>
              <a:t>   0          1          2       3        4</a:t>
            </a:r>
          </a:p>
        </p:txBody>
      </p:sp>
      <p:sp>
        <p:nvSpPr>
          <p:cNvPr id="13" name="TextBox 12"/>
          <p:cNvSpPr txBox="1"/>
          <p:nvPr/>
        </p:nvSpPr>
        <p:spPr>
          <a:xfrm>
            <a:off x="4197350" y="1602740"/>
            <a:ext cx="2964815" cy="287020"/>
          </a:xfrm>
          <a:prstGeom prst="rect">
            <a:avLst/>
          </a:prstGeom>
        </p:spPr>
        <p:txBody>
          <a:bodyPr vert="horz" wrap="square" lIns="95250" tIns="47625" rIns="95250" bIns="47625" rtlCol="0" anchor="t">
            <a:noAutofit/>
          </a:bodyPr>
          <a:lstStyle/>
          <a:p>
            <a:pPr>
              <a:defRPr lang="en-US" sz="1400" dirty="0"/>
            </a:pPr>
            <a:r>
              <a:rPr lang="en-US" sz="1800" b="1" dirty="0">
                <a:solidFill>
                  <a:schemeClr val="accent3"/>
                </a:solidFill>
                <a:latin typeface="+mj-lt"/>
              </a:rPr>
              <a:t>100 </a:t>
            </a:r>
            <a:r>
              <a:rPr lang="en-US" sz="1800" dirty="0"/>
              <a:t>    101      102     103    104</a:t>
            </a:r>
          </a:p>
        </p:txBody>
      </p:sp>
      <p:sp>
        <p:nvSpPr>
          <p:cNvPr id="14" name="TextBox 13"/>
          <p:cNvSpPr txBox="1"/>
          <p:nvPr/>
        </p:nvSpPr>
        <p:spPr>
          <a:xfrm>
            <a:off x="4197350" y="1252220"/>
            <a:ext cx="2964815" cy="372110"/>
          </a:xfrm>
          <a:prstGeom prst="rect">
            <a:avLst/>
          </a:prstGeom>
        </p:spPr>
        <p:txBody>
          <a:bodyPr vert="horz" wrap="square" lIns="95250" tIns="47625" rIns="95250" bIns="47625" rtlCol="0" anchor="t">
            <a:spAutoFit/>
          </a:bodyPr>
          <a:lstStyle/>
          <a:p>
            <a:pPr>
              <a:defRPr lang="en-US" sz="1400" dirty="0"/>
            </a:pPr>
            <a:r>
              <a:rPr lang="en-US" sz="1800" b="1" dirty="0">
                <a:solidFill>
                  <a:schemeClr val="bg2"/>
                </a:solidFill>
                <a:latin typeface="+mj-lt"/>
              </a:rPr>
              <a:t> </a:t>
            </a:r>
            <a:r>
              <a:rPr lang="en-IN" altLang="en-US" sz="1800" b="1" dirty="0">
                <a:solidFill>
                  <a:schemeClr val="bg2"/>
                </a:solidFill>
                <a:latin typeface="+mj-lt"/>
              </a:rPr>
              <a:t> </a:t>
            </a:r>
            <a:r>
              <a:rPr lang="en-US" sz="1800" b="1" dirty="0">
                <a:solidFill>
                  <a:schemeClr val="bg2"/>
                </a:solidFill>
                <a:latin typeface="+mj-lt"/>
              </a:rPr>
              <a:t>10</a:t>
            </a:r>
            <a:r>
              <a:rPr lang="en-US" sz="1800" dirty="0"/>
              <a:t>        20       30      40      50</a:t>
            </a:r>
          </a:p>
        </p:txBody>
      </p:sp>
      <p:sp>
        <p:nvSpPr>
          <p:cNvPr id="15" name="TextBox 14"/>
          <p:cNvSpPr txBox="1"/>
          <p:nvPr/>
        </p:nvSpPr>
        <p:spPr>
          <a:xfrm>
            <a:off x="506425" y="2261111"/>
            <a:ext cx="1905000" cy="948461"/>
          </a:xfrm>
          <a:prstGeom prst="rect">
            <a:avLst/>
          </a:prstGeom>
        </p:spPr>
        <p:txBody>
          <a:bodyPr vert="horz" lIns="95250" tIns="47625" rIns="95250" bIns="47625" rtlCol="0" anchor="t">
            <a:spAutoFit/>
          </a:bodyPr>
          <a:lstStyle/>
          <a:p>
            <a:pPr>
              <a:defRPr lang="en-US" sz="1400" dirty="0"/>
            </a:pPr>
            <a:r>
              <a:rPr lang="en-US" sz="1800" dirty="0"/>
              <a:t>int *p;</a:t>
            </a:r>
          </a:p>
          <a:p>
            <a:pPr>
              <a:defRPr lang="en-US" sz="1400" dirty="0"/>
            </a:pPr>
            <a:endParaRPr lang="en-US" sz="1800" dirty="0"/>
          </a:p>
          <a:p>
            <a:pPr>
              <a:defRPr lang="en-US" sz="1400" dirty="0"/>
            </a:pPr>
            <a:r>
              <a:rPr lang="en-US" sz="1800" dirty="0"/>
              <a:t>p=&amp;a[0]; or p=a;</a:t>
            </a:r>
          </a:p>
          <a:p>
            <a:pPr>
              <a:defRPr lang="en-US" sz="1400" dirty="0"/>
            </a:pPr>
            <a:endParaRPr lang="en-US" sz="1800" dirty="0"/>
          </a:p>
        </p:txBody>
      </p:sp>
      <p:sp>
        <p:nvSpPr>
          <p:cNvPr id="16" name="TextBox 15"/>
          <p:cNvSpPr txBox="1"/>
          <p:nvPr/>
        </p:nvSpPr>
        <p:spPr>
          <a:xfrm>
            <a:off x="4366622" y="2647950"/>
            <a:ext cx="43522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p</a:t>
            </a:r>
          </a:p>
        </p:txBody>
      </p:sp>
      <p:cxnSp>
        <p:nvCxnSpPr>
          <p:cNvPr id="17" name="Straight Connector 16"/>
          <p:cNvCxnSpPr/>
          <p:nvPr/>
        </p:nvCxnSpPr>
        <p:spPr>
          <a:xfrm rot="16200000" flipV="1">
            <a:off x="4156786" y="2299906"/>
            <a:ext cx="700820" cy="9"/>
          </a:xfrm>
          <a:prstGeom prst="line">
            <a:avLst/>
          </a:prstGeom>
          <a:ln w="19050" cap="flat">
            <a:solidFill>
              <a:schemeClr val="accent1"/>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18" name="Freeform: Shape 17"/>
          <p:cNvSpPr/>
          <p:nvPr/>
        </p:nvSpPr>
        <p:spPr>
          <a:xfrm>
            <a:off x="3572778" y="1448912"/>
            <a:ext cx="800934" cy="1218087"/>
          </a:xfrm>
          <a:custGeom>
            <a:avLst/>
            <a:gdLst/>
            <a:ahLst/>
            <a:cxnLst/>
            <a:rect l="0" t="0" r="r" b="b"/>
            <a:pathLst>
              <a:path w="800934" h="1218088">
                <a:moveTo>
                  <a:pt x="684131" y="1218088"/>
                </a:moveTo>
                <a:cubicBezTo>
                  <a:pt x="384824" y="918780"/>
                  <a:pt x="-14600" y="686217"/>
                  <a:pt x="0" y="533956"/>
                </a:cubicBezTo>
                <a:cubicBezTo>
                  <a:pt x="14600" y="381695"/>
                  <a:pt x="700818" y="66745"/>
                  <a:pt x="800934" y="0"/>
                </a:cubicBezTo>
                <a:cubicBezTo>
                  <a:pt x="901051" y="-66745"/>
                  <a:pt x="850993" y="-33372"/>
                  <a:pt x="800934" y="0"/>
                </a:cubicBezTo>
                <a:lnTo>
                  <a:pt x="800934" y="0"/>
                </a:lnTo>
              </a:path>
            </a:pathLst>
          </a:custGeom>
          <a:noFill/>
          <a:ln w="19050" cap="flat">
            <a:solidFill>
              <a:schemeClr val="accent2"/>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dirty="0">
              <a:solidFill>
                <a:schemeClr val="tx1"/>
              </a:solidFill>
            </a:endParaRPr>
          </a:p>
        </p:txBody>
      </p:sp>
      <p:sp>
        <p:nvSpPr>
          <p:cNvPr id="19" name="TextBox 18"/>
          <p:cNvSpPr txBox="1"/>
          <p:nvPr/>
        </p:nvSpPr>
        <p:spPr>
          <a:xfrm>
            <a:off x="3162300" y="1924050"/>
            <a:ext cx="43522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*p</a:t>
            </a:r>
          </a:p>
        </p:txBody>
      </p:sp>
      <p:sp>
        <p:nvSpPr>
          <p:cNvPr id="20" name="TextBox 19"/>
          <p:cNvSpPr txBox="1"/>
          <p:nvPr/>
        </p:nvSpPr>
        <p:spPr>
          <a:xfrm>
            <a:off x="506425" y="3385966"/>
            <a:ext cx="2655874" cy="1428416"/>
          </a:xfrm>
          <a:prstGeom prst="rect">
            <a:avLst/>
          </a:prstGeom>
        </p:spPr>
        <p:txBody>
          <a:bodyPr vert="horz" lIns="95250" tIns="47625" rIns="95250" bIns="47625" rtlCol="0" anchor="t">
            <a:spAutoFit/>
          </a:bodyPr>
          <a:lstStyle/>
          <a:p>
            <a:pPr>
              <a:lnSpc>
                <a:spcPct val="125000"/>
              </a:lnSpc>
              <a:defRPr lang="en-US" sz="1400" dirty="0"/>
            </a:pPr>
            <a:r>
              <a:rPr lang="en-US" sz="1400" dirty="0">
                <a:solidFill>
                  <a:schemeClr val="tx1"/>
                </a:solidFill>
                <a:latin typeface="Open Sans" panose="020B0606030504020204"/>
              </a:rPr>
              <a:t>for(int i=0; i&lt;4; i++)</a:t>
            </a:r>
            <a:br>
              <a:rPr lang="en-US" sz="1400" dirty="0">
                <a:solidFill>
                  <a:schemeClr val="tx1"/>
                </a:solidFill>
                <a:latin typeface="Open Sans" panose="020B0606030504020204"/>
              </a:rPr>
            </a:br>
            <a:r>
              <a:rPr lang="en-US" sz="1400" dirty="0">
                <a:solidFill>
                  <a:schemeClr val="tx1"/>
                </a:solidFill>
                <a:latin typeface="Open Sans" panose="020B0606030504020204"/>
              </a:rPr>
              <a:t>    {</a:t>
            </a:r>
            <a:br>
              <a:rPr lang="en-US" sz="1400" dirty="0">
                <a:solidFill>
                  <a:schemeClr val="tx1"/>
                </a:solidFill>
                <a:latin typeface="Open Sans" panose="020B0606030504020204"/>
              </a:rPr>
            </a:br>
            <a:r>
              <a:rPr lang="en-US" sz="1400" dirty="0">
                <a:solidFill>
                  <a:schemeClr val="tx1"/>
                </a:solidFill>
                <a:latin typeface="Open Sans" panose="020B0606030504020204"/>
              </a:rPr>
              <a:t>        </a:t>
            </a:r>
            <a:r>
              <a:rPr lang="en-US" sz="1400" dirty="0" err="1">
                <a:solidFill>
                  <a:schemeClr val="tx1"/>
                </a:solidFill>
                <a:latin typeface="Open Sans" panose="020B0606030504020204"/>
              </a:rPr>
              <a:t>printf</a:t>
            </a:r>
            <a:r>
              <a:rPr lang="en-US" sz="1400" dirty="0">
                <a:solidFill>
                  <a:schemeClr val="tx1"/>
                </a:solidFill>
                <a:latin typeface="Open Sans" panose="020B0606030504020204"/>
              </a:rPr>
              <a:t>("%d\t", *p);</a:t>
            </a:r>
            <a:br>
              <a:rPr lang="en-US" sz="1400" dirty="0">
                <a:solidFill>
                  <a:schemeClr val="tx1"/>
                </a:solidFill>
                <a:latin typeface="Open Sans" panose="020B0606030504020204"/>
              </a:rPr>
            </a:br>
            <a:r>
              <a:rPr lang="en-US" sz="1400" dirty="0">
                <a:solidFill>
                  <a:schemeClr val="tx1"/>
                </a:solidFill>
                <a:latin typeface="Open Sans" panose="020B0606030504020204"/>
              </a:rPr>
              <a:t>        p++;</a:t>
            </a:r>
            <a:br>
              <a:rPr lang="en-US" sz="1400" dirty="0">
                <a:solidFill>
                  <a:schemeClr val="tx1"/>
                </a:solidFill>
                <a:latin typeface="Open Sans" panose="020B0606030504020204"/>
              </a:rPr>
            </a:br>
            <a:r>
              <a:rPr lang="en-US" sz="1400" dirty="0">
                <a:solidFill>
                  <a:schemeClr val="tx1"/>
                </a:solidFill>
                <a:latin typeface="Open Sans" panose="020B0606030504020204"/>
              </a:rPr>
              <a:t>    }</a:t>
            </a:r>
          </a:p>
        </p:txBody>
      </p:sp>
      <p:sp>
        <p:nvSpPr>
          <p:cNvPr id="21" name="Rectangle 20"/>
          <p:cNvSpPr/>
          <p:nvPr/>
        </p:nvSpPr>
        <p:spPr>
          <a:xfrm>
            <a:off x="4311700" y="3290887"/>
            <a:ext cx="2776147" cy="421776"/>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2" name="Straight Connector 21"/>
          <p:cNvCxnSpPr/>
          <p:nvPr/>
        </p:nvCxnSpPr>
        <p:spPr>
          <a:xfrm rot="16200000" flipH="1">
            <a:off x="4673260" y="34956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p:cNvCxnSpPr/>
          <p:nvPr/>
        </p:nvCxnSpPr>
        <p:spPr>
          <a:xfrm rot="16200000" flipH="1">
            <a:off x="5206660" y="34956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4" name="Straight Connector 23"/>
          <p:cNvCxnSpPr/>
          <p:nvPr/>
        </p:nvCxnSpPr>
        <p:spPr>
          <a:xfrm rot="16200000" flipH="1">
            <a:off x="5778160" y="34956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p:cNvCxnSpPr/>
          <p:nvPr/>
        </p:nvCxnSpPr>
        <p:spPr>
          <a:xfrm rot="16200000" flipH="1">
            <a:off x="6349660" y="34956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6" name="Straight Connector 25"/>
          <p:cNvCxnSpPr/>
          <p:nvPr/>
        </p:nvCxnSpPr>
        <p:spPr>
          <a:xfrm rot="16200000" flipH="1">
            <a:off x="6883060" y="3495675"/>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7" name="TextBox 26"/>
          <p:cNvSpPr txBox="1"/>
          <p:nvPr/>
        </p:nvSpPr>
        <p:spPr>
          <a:xfrm>
            <a:off x="3930558" y="3371850"/>
            <a:ext cx="337889" cy="308552"/>
          </a:xfrm>
          <a:prstGeom prst="rect">
            <a:avLst/>
          </a:prstGeom>
        </p:spPr>
        <p:txBody>
          <a:bodyPr vert="horz" lIns="95250" tIns="47625" rIns="95250" bIns="47625" rtlCol="0" anchor="t">
            <a:spAutoFit/>
          </a:bodyPr>
          <a:lstStyle/>
          <a:p>
            <a:pPr>
              <a:defRPr lang="en-US" sz="1400" dirty="0"/>
            </a:pPr>
            <a:r>
              <a:rPr lang="en-US" sz="1800" dirty="0"/>
              <a:t>a</a:t>
            </a:r>
          </a:p>
        </p:txBody>
      </p:sp>
      <p:sp>
        <p:nvSpPr>
          <p:cNvPr id="28" name="TextBox 27"/>
          <p:cNvSpPr txBox="1"/>
          <p:nvPr/>
        </p:nvSpPr>
        <p:spPr>
          <a:xfrm>
            <a:off x="4255135" y="2952750"/>
            <a:ext cx="2983865" cy="372110"/>
          </a:xfrm>
          <a:prstGeom prst="rect">
            <a:avLst/>
          </a:prstGeom>
        </p:spPr>
        <p:txBody>
          <a:bodyPr vert="horz" wrap="square" lIns="95250" tIns="47625" rIns="95250" bIns="47625" rtlCol="0" anchor="t">
            <a:spAutoFit/>
          </a:bodyPr>
          <a:lstStyle/>
          <a:p>
            <a:pPr>
              <a:defRPr lang="en-US" sz="1400" dirty="0"/>
            </a:pPr>
            <a:r>
              <a:rPr lang="en-US" sz="1800" dirty="0"/>
              <a:t>   0          1          2          3          4</a:t>
            </a:r>
          </a:p>
        </p:txBody>
      </p:sp>
      <p:sp>
        <p:nvSpPr>
          <p:cNvPr id="29" name="TextBox 28"/>
          <p:cNvSpPr txBox="1"/>
          <p:nvPr/>
        </p:nvSpPr>
        <p:spPr>
          <a:xfrm>
            <a:off x="4311650" y="3698240"/>
            <a:ext cx="3069590" cy="372110"/>
          </a:xfrm>
          <a:prstGeom prst="rect">
            <a:avLst/>
          </a:prstGeom>
        </p:spPr>
        <p:txBody>
          <a:bodyPr vert="horz" wrap="square" lIns="95250" tIns="47625" rIns="95250" bIns="47625" rtlCol="0" anchor="t">
            <a:spAutoFit/>
          </a:bodyPr>
          <a:lstStyle/>
          <a:p>
            <a:pPr>
              <a:defRPr lang="en-US" sz="1400" dirty="0"/>
            </a:pPr>
            <a:r>
              <a:rPr lang="en-US" sz="1800" b="0" dirty="0">
                <a:solidFill>
                  <a:schemeClr val="tx1"/>
                </a:solidFill>
                <a:latin typeface="+mj-lt"/>
              </a:rPr>
              <a:t>100  </a:t>
            </a:r>
            <a:r>
              <a:rPr lang="en-US" sz="1800" dirty="0"/>
              <a:t>   </a:t>
            </a:r>
            <a:r>
              <a:rPr lang="en-US" sz="1800" b="1" dirty="0">
                <a:solidFill>
                  <a:schemeClr val="accent3"/>
                </a:solidFill>
                <a:latin typeface="+mj-lt"/>
              </a:rPr>
              <a:t>101 </a:t>
            </a:r>
            <a:r>
              <a:rPr lang="en-US" sz="1800" dirty="0"/>
              <a:t>     102     103      104</a:t>
            </a:r>
          </a:p>
        </p:txBody>
      </p:sp>
      <p:sp>
        <p:nvSpPr>
          <p:cNvPr id="30" name="TextBox 29"/>
          <p:cNvSpPr txBox="1"/>
          <p:nvPr/>
        </p:nvSpPr>
        <p:spPr>
          <a:xfrm>
            <a:off x="4976222" y="4743450"/>
            <a:ext cx="435225" cy="308552"/>
          </a:xfrm>
          <a:prstGeom prst="rect">
            <a:avLst/>
          </a:prstGeom>
        </p:spPr>
        <p:txBody>
          <a:bodyPr vert="horz" lIns="95250" tIns="47625" rIns="95250" bIns="47625" rtlCol="0" anchor="t">
            <a:spAutoFit/>
          </a:bodyPr>
          <a:lstStyle/>
          <a:p>
            <a:pPr>
              <a:defRPr lang="en-US" sz="1400" dirty="0"/>
            </a:pPr>
            <a:r>
              <a:rPr lang="en-US" sz="1400" dirty="0">
                <a:solidFill>
                  <a:schemeClr val="bg1"/>
                </a:solidFill>
                <a:latin typeface="Open Sans" panose="020B0606030504020204"/>
              </a:rPr>
              <a:t>p</a:t>
            </a:r>
          </a:p>
        </p:txBody>
      </p:sp>
      <p:cxnSp>
        <p:nvCxnSpPr>
          <p:cNvPr id="31" name="Straight Connector 30"/>
          <p:cNvCxnSpPr/>
          <p:nvPr/>
        </p:nvCxnSpPr>
        <p:spPr>
          <a:xfrm rot="16200000" flipV="1">
            <a:off x="4766386" y="4395406"/>
            <a:ext cx="700820" cy="9"/>
          </a:xfrm>
          <a:prstGeom prst="line">
            <a:avLst/>
          </a:prstGeom>
          <a:ln w="19050" cap="flat">
            <a:solidFill>
              <a:schemeClr val="accent1"/>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32" name="Freeform: Shape 31"/>
          <p:cNvSpPr/>
          <p:nvPr/>
        </p:nvSpPr>
        <p:spPr>
          <a:xfrm>
            <a:off x="4577981" y="3634644"/>
            <a:ext cx="436340" cy="1196425"/>
          </a:xfrm>
          <a:custGeom>
            <a:avLst/>
            <a:gdLst/>
            <a:ahLst/>
            <a:cxnLst/>
            <a:rect l="0" t="0" r="r" b="b"/>
            <a:pathLst>
              <a:path w="800934" h="1218088">
                <a:moveTo>
                  <a:pt x="684131" y="1218088"/>
                </a:moveTo>
                <a:cubicBezTo>
                  <a:pt x="384824" y="918780"/>
                  <a:pt x="-14600" y="686217"/>
                  <a:pt x="0" y="533956"/>
                </a:cubicBezTo>
                <a:cubicBezTo>
                  <a:pt x="14600" y="381695"/>
                  <a:pt x="700818" y="66745"/>
                  <a:pt x="800934" y="0"/>
                </a:cubicBezTo>
                <a:cubicBezTo>
                  <a:pt x="901051" y="-66745"/>
                  <a:pt x="850993" y="-33372"/>
                  <a:pt x="800934" y="0"/>
                </a:cubicBezTo>
                <a:lnTo>
                  <a:pt x="800934" y="0"/>
                </a:lnTo>
              </a:path>
            </a:pathLst>
          </a:custGeom>
          <a:noFill/>
          <a:ln w="19050" cap="flat">
            <a:solidFill>
              <a:schemeClr val="accent2"/>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dirty="0">
              <a:solidFill>
                <a:schemeClr val="tx1"/>
              </a:solidFill>
            </a:endParaRPr>
          </a:p>
        </p:txBody>
      </p:sp>
      <p:sp>
        <p:nvSpPr>
          <p:cNvPr id="33" name="TextBox 32"/>
          <p:cNvSpPr txBox="1"/>
          <p:nvPr/>
        </p:nvSpPr>
        <p:spPr>
          <a:xfrm>
            <a:off x="4386919" y="4486275"/>
            <a:ext cx="43522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*p</a:t>
            </a:r>
          </a:p>
        </p:txBody>
      </p:sp>
      <p:sp>
        <p:nvSpPr>
          <p:cNvPr id="34" name="TextBox 33"/>
          <p:cNvSpPr txBox="1"/>
          <p:nvPr/>
        </p:nvSpPr>
        <p:spPr>
          <a:xfrm>
            <a:off x="4273550" y="3309620"/>
            <a:ext cx="2836545" cy="372110"/>
          </a:xfrm>
          <a:prstGeom prst="rect">
            <a:avLst/>
          </a:prstGeom>
        </p:spPr>
        <p:txBody>
          <a:bodyPr vert="horz" wrap="square" lIns="95250" tIns="47625" rIns="95250" bIns="47625" rtlCol="0" anchor="t">
            <a:spAutoFit/>
          </a:bodyPr>
          <a:lstStyle/>
          <a:p>
            <a:pPr>
              <a:defRPr lang="en-US" sz="1400" dirty="0"/>
            </a:pPr>
            <a:r>
              <a:rPr lang="en-US" sz="1800" b="0" dirty="0">
                <a:solidFill>
                  <a:schemeClr val="tx2"/>
                </a:solidFill>
                <a:latin typeface="+mj-lt"/>
              </a:rPr>
              <a:t> </a:t>
            </a:r>
            <a:r>
              <a:rPr lang="en-US" sz="1800" b="1" dirty="0">
                <a:solidFill>
                  <a:schemeClr val="tx2"/>
                </a:solidFill>
                <a:latin typeface="+mj-lt"/>
              </a:rPr>
              <a:t>10  </a:t>
            </a:r>
            <a:r>
              <a:rPr lang="en-US" sz="1800" b="1" dirty="0"/>
              <a:t>      </a:t>
            </a:r>
            <a:r>
              <a:rPr lang="en-US" sz="1800" b="1" dirty="0">
                <a:solidFill>
                  <a:schemeClr val="bg2"/>
                </a:solidFill>
                <a:latin typeface="+mj-lt"/>
              </a:rPr>
              <a:t>20    </a:t>
            </a:r>
            <a:r>
              <a:rPr lang="en-US" sz="1800" dirty="0"/>
              <a:t>   30     40    50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1" nodeType="withEffect">
                                  <p:stCondLst>
                                    <p:cond delay="0"/>
                                  </p:stCondLst>
                                  <p:childTnLst>
                                    <p:set>
                                      <p:cBhvr>
                                        <p:cTn id="11" dur="1000" fill="hold">
                                          <p:stCondLst>
                                            <p:cond delay="0"/>
                                          </p:stCondLst>
                                        </p:cTn>
                                        <p:tgtEl>
                                          <p:spTgt spid="6"/>
                                        </p:tgtEl>
                                        <p:attrNameLst>
                                          <p:attrName>style.visibility</p:attrName>
                                        </p:attrNameLst>
                                      </p:cBhvr>
                                      <p:to>
                                        <p:strVal val="visible"/>
                                      </p:to>
                                    </p:set>
                                    <p:anim calcmode="lin" valueType="num">
                                      <p:cBhvr>
                                        <p:cTn id="12"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par>
                                <p:cTn id="15" presetID="55" presetClass="entr" presetSubtype="0" fill="hold" grpId="2" nodeType="withEffect">
                                  <p:stCondLst>
                                    <p:cond delay="0"/>
                                  </p:stCondLst>
                                  <p:childTnLst>
                                    <p:set>
                                      <p:cBhvr>
                                        <p:cTn id="16" dur="1000" fill="hold">
                                          <p:stCondLst>
                                            <p:cond delay="0"/>
                                          </p:stCondLst>
                                        </p:cTn>
                                        <p:tgtEl>
                                          <p:spTgt spid="7"/>
                                        </p:tgtEl>
                                        <p:attrNameLst>
                                          <p:attrName>style.visibility</p:attrName>
                                        </p:attrNameLst>
                                      </p:cBhvr>
                                      <p:to>
                                        <p:strVal val="visible"/>
                                      </p:to>
                                    </p:set>
                                    <p:anim calcmode="lin" valueType="num">
                                      <p:cBhvr>
                                        <p:cTn id="17"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18"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par>
                                <p:cTn id="20" presetID="55" presetClass="entr" presetSubtype="0" fill="hold" grpId="3" nodeType="withEffect">
                                  <p:stCondLst>
                                    <p:cond delay="0"/>
                                  </p:stCondLst>
                                  <p:childTnLst>
                                    <p:set>
                                      <p:cBhvr>
                                        <p:cTn id="21" dur="1000" fill="hold">
                                          <p:stCondLst>
                                            <p:cond delay="0"/>
                                          </p:stCondLst>
                                        </p:cTn>
                                        <p:tgtEl>
                                          <p:spTgt spid="8"/>
                                        </p:tgtEl>
                                        <p:attrNameLst>
                                          <p:attrName>style.visibility</p:attrName>
                                        </p:attrNameLst>
                                      </p:cBhvr>
                                      <p:to>
                                        <p:strVal val="visible"/>
                                      </p:to>
                                    </p:set>
                                    <p:anim calcmode="lin" valueType="num">
                                      <p:cBhvr>
                                        <p:cTn id="22"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3"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24" dur="1000"/>
                                        <p:tgtEl>
                                          <p:spTgt spid="8"/>
                                        </p:tgtEl>
                                      </p:cBhvr>
                                    </p:animEffect>
                                  </p:childTnLst>
                                </p:cTn>
                              </p:par>
                              <p:par>
                                <p:cTn id="25" presetID="55" presetClass="entr" presetSubtype="0" fill="hold" grpId="4" nodeType="withEffect">
                                  <p:stCondLst>
                                    <p:cond delay="0"/>
                                  </p:stCondLst>
                                  <p:childTnLst>
                                    <p:set>
                                      <p:cBhvr>
                                        <p:cTn id="26" dur="1000" fill="hold">
                                          <p:stCondLst>
                                            <p:cond delay="0"/>
                                          </p:stCondLst>
                                        </p:cTn>
                                        <p:tgtEl>
                                          <p:spTgt spid="9"/>
                                        </p:tgtEl>
                                        <p:attrNameLst>
                                          <p:attrName>style.visibility</p:attrName>
                                        </p:attrNameLst>
                                      </p:cBhvr>
                                      <p:to>
                                        <p:strVal val="visible"/>
                                      </p:to>
                                    </p:set>
                                    <p:anim calcmode="lin" valueType="num">
                                      <p:cBhvr>
                                        <p:cTn id="27"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28"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29" dur="1000"/>
                                        <p:tgtEl>
                                          <p:spTgt spid="9"/>
                                        </p:tgtEl>
                                      </p:cBhvr>
                                    </p:animEffect>
                                  </p:childTnLst>
                                </p:cTn>
                              </p:par>
                              <p:par>
                                <p:cTn id="30" presetID="55" presetClass="entr" presetSubtype="0" fill="hold" grpId="5" nodeType="withEffect">
                                  <p:stCondLst>
                                    <p:cond delay="0"/>
                                  </p:stCondLst>
                                  <p:childTnLst>
                                    <p:set>
                                      <p:cBhvr>
                                        <p:cTn id="31" dur="1000" fill="hold">
                                          <p:stCondLst>
                                            <p:cond delay="0"/>
                                          </p:stCondLst>
                                        </p:cTn>
                                        <p:tgtEl>
                                          <p:spTgt spid="10"/>
                                        </p:tgtEl>
                                        <p:attrNameLst>
                                          <p:attrName>style.visibility</p:attrName>
                                        </p:attrNameLst>
                                      </p:cBhvr>
                                      <p:to>
                                        <p:strVal val="visible"/>
                                      </p:to>
                                    </p:set>
                                    <p:anim calcmode="lin" valueType="num">
                                      <p:cBhvr>
                                        <p:cTn id="32"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33"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34" dur="1000"/>
                                        <p:tgtEl>
                                          <p:spTgt spid="10"/>
                                        </p:tgtEl>
                                      </p:cBhvr>
                                    </p:animEffect>
                                  </p:childTnLst>
                                </p:cTn>
                              </p:par>
                              <p:par>
                                <p:cTn id="35" presetID="55" presetClass="entr" presetSubtype="0" fill="hold" grpId="6" nodeType="withEffect">
                                  <p:stCondLst>
                                    <p:cond delay="0"/>
                                  </p:stCondLst>
                                  <p:childTnLst>
                                    <p:set>
                                      <p:cBhvr>
                                        <p:cTn id="36" dur="1000" fill="hold">
                                          <p:stCondLst>
                                            <p:cond delay="0"/>
                                          </p:stCondLst>
                                        </p:cTn>
                                        <p:tgtEl>
                                          <p:spTgt spid="11"/>
                                        </p:tgtEl>
                                        <p:attrNameLst>
                                          <p:attrName>style.visibility</p:attrName>
                                        </p:attrNameLst>
                                      </p:cBhvr>
                                      <p:to>
                                        <p:strVal val="visible"/>
                                      </p:to>
                                    </p:set>
                                    <p:anim calcmode="lin" valueType="num">
                                      <p:cBhvr>
                                        <p:cTn id="37"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38"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39" dur="1000"/>
                                        <p:tgtEl>
                                          <p:spTgt spid="11"/>
                                        </p:tgtEl>
                                      </p:cBhvr>
                                    </p:animEffect>
                                  </p:childTnLst>
                                </p:cTn>
                              </p:par>
                              <p:par>
                                <p:cTn id="40" presetID="55" presetClass="entr" presetSubtype="0" fill="hold" grpId="7" nodeType="withEffect">
                                  <p:stCondLst>
                                    <p:cond delay="0"/>
                                  </p:stCondLst>
                                  <p:childTnLst>
                                    <p:set>
                                      <p:cBhvr>
                                        <p:cTn id="41" dur="1000" fill="hold">
                                          <p:stCondLst>
                                            <p:cond delay="0"/>
                                          </p:stCondLst>
                                        </p:cTn>
                                        <p:tgtEl>
                                          <p:spTgt spid="14"/>
                                        </p:tgtEl>
                                        <p:attrNameLst>
                                          <p:attrName>style.visibility</p:attrName>
                                        </p:attrNameLst>
                                      </p:cBhvr>
                                      <p:to>
                                        <p:strVal val="visible"/>
                                      </p:to>
                                    </p:set>
                                    <p:anim calcmode="lin" valueType="num">
                                      <p:cBhvr>
                                        <p:cTn id="42"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43"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44" dur="10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8" nodeType="clickEffect">
                                  <p:stCondLst>
                                    <p:cond delay="0"/>
                                  </p:stCondLst>
                                  <p:childTnLst>
                                    <p:set>
                                      <p:cBhvr>
                                        <p:cTn id="48" dur="1000" fill="hold">
                                          <p:stCondLst>
                                            <p:cond delay="0"/>
                                          </p:stCondLst>
                                        </p:cTn>
                                        <p:tgtEl>
                                          <p:spTgt spid="12"/>
                                        </p:tgtEl>
                                        <p:attrNameLst>
                                          <p:attrName>style.visibility</p:attrName>
                                        </p:attrNameLst>
                                      </p:cBhvr>
                                      <p:to>
                                        <p:strVal val="visible"/>
                                      </p:to>
                                    </p:set>
                                    <p:anim calcmode="lin" valueType="num">
                                      <p:cBhvr>
                                        <p:cTn id="49"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50"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51" dur="1000"/>
                                        <p:tgtEl>
                                          <p:spTgt spid="12"/>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9" nodeType="clickEffect">
                                  <p:stCondLst>
                                    <p:cond delay="0"/>
                                  </p:stCondLst>
                                  <p:childTnLst>
                                    <p:set>
                                      <p:cBhvr>
                                        <p:cTn id="55" dur="1000" fill="hold">
                                          <p:stCondLst>
                                            <p:cond delay="0"/>
                                          </p:stCondLst>
                                        </p:cTn>
                                        <p:tgtEl>
                                          <p:spTgt spid="13"/>
                                        </p:tgtEl>
                                        <p:attrNameLst>
                                          <p:attrName>style.visibility</p:attrName>
                                        </p:attrNameLst>
                                      </p:cBhvr>
                                      <p:to>
                                        <p:strVal val="visible"/>
                                      </p:to>
                                    </p:set>
                                    <p:anim calcmode="lin" valueType="num">
                                      <p:cBhvr>
                                        <p:cTn id="56"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57"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58" dur="1000"/>
                                        <p:tgtEl>
                                          <p:spTgt spid="13"/>
                                        </p:tgtEl>
                                      </p:cBhvr>
                                    </p:animEffect>
                                  </p:childTnLst>
                                </p:cTn>
                              </p:par>
                            </p:childTnLst>
                          </p:cTn>
                        </p:par>
                      </p:childTnLst>
                    </p:cTn>
                  </p:par>
                  <p:par>
                    <p:cTn id="59" fill="hold">
                      <p:stCondLst>
                        <p:cond delay="indefinite"/>
                      </p:stCondLst>
                      <p:childTnLst>
                        <p:par>
                          <p:cTn id="60" fill="hold">
                            <p:stCondLst>
                              <p:cond delay="0"/>
                            </p:stCondLst>
                            <p:childTnLst>
                              <p:par>
                                <p:cTn id="61" presetID="23" presetClass="entr" presetSubtype="16" fill="hold" grpId="1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1000" fill="hold">
                                          <p:stCondLst>
                                            <p:cond delay="0"/>
                                          </p:stCondLst>
                                        </p:cTn>
                                        <p:tgtEl>
                                          <p:spTgt spid="16"/>
                                        </p:tgtEl>
                                        <p:attrNameLst>
                                          <p:attrName>ppt_w</p:attrName>
                                        </p:attrNameLst>
                                      </p:cBhvr>
                                      <p:tavLst>
                                        <p:tav tm="0">
                                          <p:val>
                                            <p:fltVal val="0"/>
                                          </p:val>
                                        </p:tav>
                                        <p:tav tm="100000">
                                          <p:val>
                                            <p:strVal val="#ppt_w"/>
                                          </p:val>
                                        </p:tav>
                                      </p:tavLst>
                                    </p:anim>
                                    <p:anim calcmode="lin" valueType="num">
                                      <p:cBhvr>
                                        <p:cTn id="64" dur="1000" fill="hold">
                                          <p:stCondLst>
                                            <p:cond delay="0"/>
                                          </p:stCondLst>
                                        </p:cTn>
                                        <p:tgtEl>
                                          <p:spTgt spid="16"/>
                                        </p:tgtEl>
                                        <p:attrNameLst>
                                          <p:attrName>ppt_h</p:attrName>
                                        </p:attrNameLst>
                                      </p:cBhvr>
                                      <p:tavLst>
                                        <p:tav tm="0">
                                          <p:val>
                                            <p:fltVal val="0"/>
                                          </p:val>
                                        </p:tav>
                                        <p:tav tm="100000">
                                          <p:val>
                                            <p:strVal val="#ppt_h"/>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11"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1000"/>
                                        <p:tgtEl>
                                          <p:spTgt spid="17"/>
                                        </p:tgtEl>
                                      </p:cBhvr>
                                    </p:animEffect>
                                    <p:anim calcmode="lin" valueType="num">
                                      <p:cBhvr>
                                        <p:cTn id="70" dur="1000"/>
                                        <p:tgtEl>
                                          <p:spTgt spid="17"/>
                                        </p:tgtEl>
                                        <p:attrNameLst>
                                          <p:attrName>ppt_x</p:attrName>
                                        </p:attrNameLst>
                                      </p:cBhvr>
                                      <p:tavLst>
                                        <p:tav tm="0">
                                          <p:val>
                                            <p:strVal val="#ppt_x"/>
                                          </p:val>
                                        </p:tav>
                                        <p:tav tm="100000">
                                          <p:val>
                                            <p:strVal val="#ppt_x"/>
                                          </p:val>
                                        </p:tav>
                                      </p:tavLst>
                                    </p:anim>
                                    <p:anim calcmode="lin" valueType="num">
                                      <p:cBhvr>
                                        <p:cTn id="71" dur="1000"/>
                                        <p:tgtEl>
                                          <p:spTgt spid="17"/>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55" presetClass="entr" presetSubtype="0" fill="hold" grpId="12" nodeType="clickEffect">
                                  <p:stCondLst>
                                    <p:cond delay="0"/>
                                  </p:stCondLst>
                                  <p:childTnLst>
                                    <p:set>
                                      <p:cBhvr>
                                        <p:cTn id="75" dur="1000" fill="hold">
                                          <p:stCondLst>
                                            <p:cond delay="0"/>
                                          </p:stCondLst>
                                        </p:cTn>
                                        <p:tgtEl>
                                          <p:spTgt spid="18"/>
                                        </p:tgtEl>
                                        <p:attrNameLst>
                                          <p:attrName>style.visibility</p:attrName>
                                        </p:attrNameLst>
                                      </p:cBhvr>
                                      <p:to>
                                        <p:strVal val="visible"/>
                                      </p:to>
                                    </p:set>
                                    <p:anim calcmode="lin" valueType="num">
                                      <p:cBhvr>
                                        <p:cTn id="76" dur="1000">
                                          <p:stCondLst>
                                            <p:cond delay="0"/>
                                          </p:stCondLst>
                                        </p:cTn>
                                        <p:tgtEl>
                                          <p:spTgt spid="18"/>
                                        </p:tgtEl>
                                        <p:attrNameLst>
                                          <p:attrName>ppt_w</p:attrName>
                                        </p:attrNameLst>
                                      </p:cBhvr>
                                      <p:tavLst>
                                        <p:tav tm="0">
                                          <p:val>
                                            <p:strVal val="#ppt_w*0.70"/>
                                          </p:val>
                                        </p:tav>
                                        <p:tav tm="100000">
                                          <p:val>
                                            <p:strVal val="#ppt_w"/>
                                          </p:val>
                                        </p:tav>
                                      </p:tavLst>
                                    </p:anim>
                                    <p:anim calcmode="lin" valueType="num">
                                      <p:cBhvr>
                                        <p:cTn id="77" dur="1000">
                                          <p:stCondLst>
                                            <p:cond delay="0"/>
                                          </p:stCondLst>
                                        </p:cTn>
                                        <p:tgtEl>
                                          <p:spTgt spid="18"/>
                                        </p:tgtEl>
                                        <p:attrNameLst>
                                          <p:attrName>ppt_h</p:attrName>
                                        </p:attrNameLst>
                                      </p:cBhvr>
                                      <p:tavLst>
                                        <p:tav tm="0">
                                          <p:val>
                                            <p:strVal val="#ppt_h"/>
                                          </p:val>
                                        </p:tav>
                                        <p:tav tm="100000">
                                          <p:val>
                                            <p:strVal val="#ppt_h"/>
                                          </p:val>
                                        </p:tav>
                                      </p:tavLst>
                                    </p:anim>
                                    <p:animEffect transition="in" filter="fade">
                                      <p:cBhvr>
                                        <p:cTn id="78" dur="1000"/>
                                        <p:tgtEl>
                                          <p:spTgt spid="18"/>
                                        </p:tgtEl>
                                      </p:cBhvr>
                                    </p:animEffect>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grpId="13" nodeType="clickEffect">
                                  <p:stCondLst>
                                    <p:cond delay="0"/>
                                  </p:stCondLst>
                                  <p:childTnLst>
                                    <p:set>
                                      <p:cBhvr>
                                        <p:cTn id="82" dur="1000" fill="hold">
                                          <p:stCondLst>
                                            <p:cond delay="0"/>
                                          </p:stCondLst>
                                        </p:cTn>
                                        <p:tgtEl>
                                          <p:spTgt spid="19"/>
                                        </p:tgtEl>
                                        <p:attrNameLst>
                                          <p:attrName>style.visibility</p:attrName>
                                        </p:attrNameLst>
                                      </p:cBhvr>
                                      <p:to>
                                        <p:strVal val="visible"/>
                                      </p:to>
                                    </p:set>
                                    <p:anim calcmode="lin" valueType="num">
                                      <p:cBhvr>
                                        <p:cTn id="83" dur="1000">
                                          <p:stCondLst>
                                            <p:cond delay="0"/>
                                          </p:stCondLst>
                                        </p:cTn>
                                        <p:tgtEl>
                                          <p:spTgt spid="19"/>
                                        </p:tgtEl>
                                        <p:attrNameLst>
                                          <p:attrName>ppt_w</p:attrName>
                                        </p:attrNameLst>
                                      </p:cBhvr>
                                      <p:tavLst>
                                        <p:tav tm="0">
                                          <p:val>
                                            <p:strVal val="#ppt_w*0.70"/>
                                          </p:val>
                                        </p:tav>
                                        <p:tav tm="100000">
                                          <p:val>
                                            <p:strVal val="#ppt_w"/>
                                          </p:val>
                                        </p:tav>
                                      </p:tavLst>
                                    </p:anim>
                                    <p:anim calcmode="lin" valueType="num">
                                      <p:cBhvr>
                                        <p:cTn id="84" dur="1000">
                                          <p:stCondLst>
                                            <p:cond delay="0"/>
                                          </p:stCondLst>
                                        </p:cTn>
                                        <p:tgtEl>
                                          <p:spTgt spid="19"/>
                                        </p:tgtEl>
                                        <p:attrNameLst>
                                          <p:attrName>ppt_h</p:attrName>
                                        </p:attrNameLst>
                                      </p:cBhvr>
                                      <p:tavLst>
                                        <p:tav tm="0">
                                          <p:val>
                                            <p:strVal val="#ppt_h"/>
                                          </p:val>
                                        </p:tav>
                                        <p:tav tm="100000">
                                          <p:val>
                                            <p:strVal val="#ppt_h"/>
                                          </p:val>
                                        </p:tav>
                                      </p:tavLst>
                                    </p:anim>
                                    <p:animEffect transition="in" filter="fade">
                                      <p:cBhvr>
                                        <p:cTn id="85" dur="1000"/>
                                        <p:tgtEl>
                                          <p:spTgt spid="19"/>
                                        </p:tgtEl>
                                      </p:cBhvr>
                                    </p:animEffect>
                                  </p:childTnLst>
                                </p:cTn>
                              </p:par>
                            </p:childTnLst>
                          </p:cTn>
                        </p:par>
                      </p:childTnLst>
                    </p:cTn>
                  </p:par>
                  <p:par>
                    <p:cTn id="86" fill="hold">
                      <p:stCondLst>
                        <p:cond delay="indefinite"/>
                      </p:stCondLst>
                      <p:childTnLst>
                        <p:par>
                          <p:cTn id="87" fill="hold">
                            <p:stCondLst>
                              <p:cond delay="0"/>
                            </p:stCondLst>
                            <p:childTnLst>
                              <p:par>
                                <p:cTn id="88" presetID="55" presetClass="entr" presetSubtype="0" fill="hold" grpId="14" nodeType="clickEffect">
                                  <p:stCondLst>
                                    <p:cond delay="0"/>
                                  </p:stCondLst>
                                  <p:childTnLst>
                                    <p:set>
                                      <p:cBhvr>
                                        <p:cTn id="89" dur="1000" fill="hold">
                                          <p:stCondLst>
                                            <p:cond delay="0"/>
                                          </p:stCondLst>
                                        </p:cTn>
                                        <p:tgtEl>
                                          <p:spTgt spid="21"/>
                                        </p:tgtEl>
                                        <p:attrNameLst>
                                          <p:attrName>style.visibility</p:attrName>
                                        </p:attrNameLst>
                                      </p:cBhvr>
                                      <p:to>
                                        <p:strVal val="visible"/>
                                      </p:to>
                                    </p:set>
                                    <p:anim calcmode="lin" valueType="num">
                                      <p:cBhvr>
                                        <p:cTn id="90" dur="1000">
                                          <p:stCondLst>
                                            <p:cond delay="0"/>
                                          </p:stCondLst>
                                        </p:cTn>
                                        <p:tgtEl>
                                          <p:spTgt spid="21"/>
                                        </p:tgtEl>
                                        <p:attrNameLst>
                                          <p:attrName>ppt_w</p:attrName>
                                        </p:attrNameLst>
                                      </p:cBhvr>
                                      <p:tavLst>
                                        <p:tav tm="0">
                                          <p:val>
                                            <p:strVal val="#ppt_w*0.70"/>
                                          </p:val>
                                        </p:tav>
                                        <p:tav tm="100000">
                                          <p:val>
                                            <p:strVal val="#ppt_w"/>
                                          </p:val>
                                        </p:tav>
                                      </p:tavLst>
                                    </p:anim>
                                    <p:anim calcmode="lin" valueType="num">
                                      <p:cBhvr>
                                        <p:cTn id="91" dur="1000">
                                          <p:stCondLst>
                                            <p:cond delay="0"/>
                                          </p:stCondLst>
                                        </p:cTn>
                                        <p:tgtEl>
                                          <p:spTgt spid="21"/>
                                        </p:tgtEl>
                                        <p:attrNameLst>
                                          <p:attrName>ppt_h</p:attrName>
                                        </p:attrNameLst>
                                      </p:cBhvr>
                                      <p:tavLst>
                                        <p:tav tm="0">
                                          <p:val>
                                            <p:strVal val="#ppt_h"/>
                                          </p:val>
                                        </p:tav>
                                        <p:tav tm="100000">
                                          <p:val>
                                            <p:strVal val="#ppt_h"/>
                                          </p:val>
                                        </p:tav>
                                      </p:tavLst>
                                    </p:anim>
                                    <p:animEffect transition="in" filter="fade">
                                      <p:cBhvr>
                                        <p:cTn id="92" dur="1000"/>
                                        <p:tgtEl>
                                          <p:spTgt spid="21"/>
                                        </p:tgtEl>
                                      </p:cBhvr>
                                    </p:animEffect>
                                  </p:childTnLst>
                                </p:cTn>
                              </p:par>
                              <p:par>
                                <p:cTn id="93" presetID="55" presetClass="entr" presetSubtype="0" fill="hold" grpId="15" nodeType="withEffect">
                                  <p:stCondLst>
                                    <p:cond delay="0"/>
                                  </p:stCondLst>
                                  <p:childTnLst>
                                    <p:set>
                                      <p:cBhvr>
                                        <p:cTn id="94" dur="1000" fill="hold">
                                          <p:stCondLst>
                                            <p:cond delay="0"/>
                                          </p:stCondLst>
                                        </p:cTn>
                                        <p:tgtEl>
                                          <p:spTgt spid="22"/>
                                        </p:tgtEl>
                                        <p:attrNameLst>
                                          <p:attrName>style.visibility</p:attrName>
                                        </p:attrNameLst>
                                      </p:cBhvr>
                                      <p:to>
                                        <p:strVal val="visible"/>
                                      </p:to>
                                    </p:set>
                                    <p:anim calcmode="lin" valueType="num">
                                      <p:cBhvr>
                                        <p:cTn id="95" dur="1000">
                                          <p:stCondLst>
                                            <p:cond delay="0"/>
                                          </p:stCondLst>
                                        </p:cTn>
                                        <p:tgtEl>
                                          <p:spTgt spid="22"/>
                                        </p:tgtEl>
                                        <p:attrNameLst>
                                          <p:attrName>ppt_w</p:attrName>
                                        </p:attrNameLst>
                                      </p:cBhvr>
                                      <p:tavLst>
                                        <p:tav tm="0">
                                          <p:val>
                                            <p:strVal val="#ppt_w*0.70"/>
                                          </p:val>
                                        </p:tav>
                                        <p:tav tm="100000">
                                          <p:val>
                                            <p:strVal val="#ppt_w"/>
                                          </p:val>
                                        </p:tav>
                                      </p:tavLst>
                                    </p:anim>
                                    <p:anim calcmode="lin" valueType="num">
                                      <p:cBhvr>
                                        <p:cTn id="96" dur="1000">
                                          <p:stCondLst>
                                            <p:cond delay="0"/>
                                          </p:stCondLst>
                                        </p:cTn>
                                        <p:tgtEl>
                                          <p:spTgt spid="22"/>
                                        </p:tgtEl>
                                        <p:attrNameLst>
                                          <p:attrName>ppt_h</p:attrName>
                                        </p:attrNameLst>
                                      </p:cBhvr>
                                      <p:tavLst>
                                        <p:tav tm="0">
                                          <p:val>
                                            <p:strVal val="#ppt_h"/>
                                          </p:val>
                                        </p:tav>
                                        <p:tav tm="100000">
                                          <p:val>
                                            <p:strVal val="#ppt_h"/>
                                          </p:val>
                                        </p:tav>
                                      </p:tavLst>
                                    </p:anim>
                                    <p:animEffect transition="in" filter="fade">
                                      <p:cBhvr>
                                        <p:cTn id="97" dur="1000"/>
                                        <p:tgtEl>
                                          <p:spTgt spid="22"/>
                                        </p:tgtEl>
                                      </p:cBhvr>
                                    </p:animEffect>
                                  </p:childTnLst>
                                </p:cTn>
                              </p:par>
                              <p:par>
                                <p:cTn id="98" presetID="55" presetClass="entr" presetSubtype="0" fill="hold" grpId="16" nodeType="withEffect">
                                  <p:stCondLst>
                                    <p:cond delay="0"/>
                                  </p:stCondLst>
                                  <p:childTnLst>
                                    <p:set>
                                      <p:cBhvr>
                                        <p:cTn id="99" dur="1000" fill="hold">
                                          <p:stCondLst>
                                            <p:cond delay="0"/>
                                          </p:stCondLst>
                                        </p:cTn>
                                        <p:tgtEl>
                                          <p:spTgt spid="23"/>
                                        </p:tgtEl>
                                        <p:attrNameLst>
                                          <p:attrName>style.visibility</p:attrName>
                                        </p:attrNameLst>
                                      </p:cBhvr>
                                      <p:to>
                                        <p:strVal val="visible"/>
                                      </p:to>
                                    </p:set>
                                    <p:anim calcmode="lin" valueType="num">
                                      <p:cBhvr>
                                        <p:cTn id="100" dur="1000">
                                          <p:stCondLst>
                                            <p:cond delay="0"/>
                                          </p:stCondLst>
                                        </p:cTn>
                                        <p:tgtEl>
                                          <p:spTgt spid="23"/>
                                        </p:tgtEl>
                                        <p:attrNameLst>
                                          <p:attrName>ppt_w</p:attrName>
                                        </p:attrNameLst>
                                      </p:cBhvr>
                                      <p:tavLst>
                                        <p:tav tm="0">
                                          <p:val>
                                            <p:strVal val="#ppt_w*0.70"/>
                                          </p:val>
                                        </p:tav>
                                        <p:tav tm="100000">
                                          <p:val>
                                            <p:strVal val="#ppt_w"/>
                                          </p:val>
                                        </p:tav>
                                      </p:tavLst>
                                    </p:anim>
                                    <p:anim calcmode="lin" valueType="num">
                                      <p:cBhvr>
                                        <p:cTn id="101" dur="1000">
                                          <p:stCondLst>
                                            <p:cond delay="0"/>
                                          </p:stCondLst>
                                        </p:cTn>
                                        <p:tgtEl>
                                          <p:spTgt spid="23"/>
                                        </p:tgtEl>
                                        <p:attrNameLst>
                                          <p:attrName>ppt_h</p:attrName>
                                        </p:attrNameLst>
                                      </p:cBhvr>
                                      <p:tavLst>
                                        <p:tav tm="0">
                                          <p:val>
                                            <p:strVal val="#ppt_h"/>
                                          </p:val>
                                        </p:tav>
                                        <p:tav tm="100000">
                                          <p:val>
                                            <p:strVal val="#ppt_h"/>
                                          </p:val>
                                        </p:tav>
                                      </p:tavLst>
                                    </p:anim>
                                    <p:animEffect transition="in" filter="fade">
                                      <p:cBhvr>
                                        <p:cTn id="102" dur="1000"/>
                                        <p:tgtEl>
                                          <p:spTgt spid="23"/>
                                        </p:tgtEl>
                                      </p:cBhvr>
                                    </p:animEffect>
                                  </p:childTnLst>
                                </p:cTn>
                              </p:par>
                              <p:par>
                                <p:cTn id="103" presetID="55" presetClass="entr" presetSubtype="0" fill="hold" grpId="17" nodeType="withEffect">
                                  <p:stCondLst>
                                    <p:cond delay="0"/>
                                  </p:stCondLst>
                                  <p:childTnLst>
                                    <p:set>
                                      <p:cBhvr>
                                        <p:cTn id="104" dur="1000" fill="hold">
                                          <p:stCondLst>
                                            <p:cond delay="0"/>
                                          </p:stCondLst>
                                        </p:cTn>
                                        <p:tgtEl>
                                          <p:spTgt spid="24"/>
                                        </p:tgtEl>
                                        <p:attrNameLst>
                                          <p:attrName>style.visibility</p:attrName>
                                        </p:attrNameLst>
                                      </p:cBhvr>
                                      <p:to>
                                        <p:strVal val="visible"/>
                                      </p:to>
                                    </p:set>
                                    <p:anim calcmode="lin" valueType="num">
                                      <p:cBhvr>
                                        <p:cTn id="105" dur="1000">
                                          <p:stCondLst>
                                            <p:cond delay="0"/>
                                          </p:stCondLst>
                                        </p:cTn>
                                        <p:tgtEl>
                                          <p:spTgt spid="24"/>
                                        </p:tgtEl>
                                        <p:attrNameLst>
                                          <p:attrName>ppt_w</p:attrName>
                                        </p:attrNameLst>
                                      </p:cBhvr>
                                      <p:tavLst>
                                        <p:tav tm="0">
                                          <p:val>
                                            <p:strVal val="#ppt_w*0.70"/>
                                          </p:val>
                                        </p:tav>
                                        <p:tav tm="100000">
                                          <p:val>
                                            <p:strVal val="#ppt_w"/>
                                          </p:val>
                                        </p:tav>
                                      </p:tavLst>
                                    </p:anim>
                                    <p:anim calcmode="lin" valueType="num">
                                      <p:cBhvr>
                                        <p:cTn id="106" dur="1000">
                                          <p:stCondLst>
                                            <p:cond delay="0"/>
                                          </p:stCondLst>
                                        </p:cTn>
                                        <p:tgtEl>
                                          <p:spTgt spid="24"/>
                                        </p:tgtEl>
                                        <p:attrNameLst>
                                          <p:attrName>ppt_h</p:attrName>
                                        </p:attrNameLst>
                                      </p:cBhvr>
                                      <p:tavLst>
                                        <p:tav tm="0">
                                          <p:val>
                                            <p:strVal val="#ppt_h"/>
                                          </p:val>
                                        </p:tav>
                                        <p:tav tm="100000">
                                          <p:val>
                                            <p:strVal val="#ppt_h"/>
                                          </p:val>
                                        </p:tav>
                                      </p:tavLst>
                                    </p:anim>
                                    <p:animEffect transition="in" filter="fade">
                                      <p:cBhvr>
                                        <p:cTn id="107" dur="1000"/>
                                        <p:tgtEl>
                                          <p:spTgt spid="24"/>
                                        </p:tgtEl>
                                      </p:cBhvr>
                                    </p:animEffect>
                                  </p:childTnLst>
                                </p:cTn>
                              </p:par>
                              <p:par>
                                <p:cTn id="108" presetID="55" presetClass="entr" presetSubtype="0" fill="hold" grpId="18" nodeType="withEffect">
                                  <p:stCondLst>
                                    <p:cond delay="0"/>
                                  </p:stCondLst>
                                  <p:childTnLst>
                                    <p:set>
                                      <p:cBhvr>
                                        <p:cTn id="109" dur="1000" fill="hold">
                                          <p:stCondLst>
                                            <p:cond delay="0"/>
                                          </p:stCondLst>
                                        </p:cTn>
                                        <p:tgtEl>
                                          <p:spTgt spid="25"/>
                                        </p:tgtEl>
                                        <p:attrNameLst>
                                          <p:attrName>style.visibility</p:attrName>
                                        </p:attrNameLst>
                                      </p:cBhvr>
                                      <p:to>
                                        <p:strVal val="visible"/>
                                      </p:to>
                                    </p:set>
                                    <p:anim calcmode="lin" valueType="num">
                                      <p:cBhvr>
                                        <p:cTn id="110" dur="1000">
                                          <p:stCondLst>
                                            <p:cond delay="0"/>
                                          </p:stCondLst>
                                        </p:cTn>
                                        <p:tgtEl>
                                          <p:spTgt spid="25"/>
                                        </p:tgtEl>
                                        <p:attrNameLst>
                                          <p:attrName>ppt_w</p:attrName>
                                        </p:attrNameLst>
                                      </p:cBhvr>
                                      <p:tavLst>
                                        <p:tav tm="0">
                                          <p:val>
                                            <p:strVal val="#ppt_w*0.70"/>
                                          </p:val>
                                        </p:tav>
                                        <p:tav tm="100000">
                                          <p:val>
                                            <p:strVal val="#ppt_w"/>
                                          </p:val>
                                        </p:tav>
                                      </p:tavLst>
                                    </p:anim>
                                    <p:anim calcmode="lin" valueType="num">
                                      <p:cBhvr>
                                        <p:cTn id="111" dur="1000">
                                          <p:stCondLst>
                                            <p:cond delay="0"/>
                                          </p:stCondLst>
                                        </p:cTn>
                                        <p:tgtEl>
                                          <p:spTgt spid="25"/>
                                        </p:tgtEl>
                                        <p:attrNameLst>
                                          <p:attrName>ppt_h</p:attrName>
                                        </p:attrNameLst>
                                      </p:cBhvr>
                                      <p:tavLst>
                                        <p:tav tm="0">
                                          <p:val>
                                            <p:strVal val="#ppt_h"/>
                                          </p:val>
                                        </p:tav>
                                        <p:tav tm="100000">
                                          <p:val>
                                            <p:strVal val="#ppt_h"/>
                                          </p:val>
                                        </p:tav>
                                      </p:tavLst>
                                    </p:anim>
                                    <p:animEffect transition="in" filter="fade">
                                      <p:cBhvr>
                                        <p:cTn id="112" dur="1000"/>
                                        <p:tgtEl>
                                          <p:spTgt spid="25"/>
                                        </p:tgtEl>
                                      </p:cBhvr>
                                    </p:animEffect>
                                  </p:childTnLst>
                                </p:cTn>
                              </p:par>
                              <p:par>
                                <p:cTn id="113" presetID="55" presetClass="entr" presetSubtype="0" fill="hold" grpId="19" nodeType="withEffect">
                                  <p:stCondLst>
                                    <p:cond delay="0"/>
                                  </p:stCondLst>
                                  <p:childTnLst>
                                    <p:set>
                                      <p:cBhvr>
                                        <p:cTn id="114" dur="1000" fill="hold">
                                          <p:stCondLst>
                                            <p:cond delay="0"/>
                                          </p:stCondLst>
                                        </p:cTn>
                                        <p:tgtEl>
                                          <p:spTgt spid="26"/>
                                        </p:tgtEl>
                                        <p:attrNameLst>
                                          <p:attrName>style.visibility</p:attrName>
                                        </p:attrNameLst>
                                      </p:cBhvr>
                                      <p:to>
                                        <p:strVal val="visible"/>
                                      </p:to>
                                    </p:set>
                                    <p:anim calcmode="lin" valueType="num">
                                      <p:cBhvr>
                                        <p:cTn id="115" dur="1000">
                                          <p:stCondLst>
                                            <p:cond delay="0"/>
                                          </p:stCondLst>
                                        </p:cTn>
                                        <p:tgtEl>
                                          <p:spTgt spid="26"/>
                                        </p:tgtEl>
                                        <p:attrNameLst>
                                          <p:attrName>ppt_w</p:attrName>
                                        </p:attrNameLst>
                                      </p:cBhvr>
                                      <p:tavLst>
                                        <p:tav tm="0">
                                          <p:val>
                                            <p:strVal val="#ppt_w*0.70"/>
                                          </p:val>
                                        </p:tav>
                                        <p:tav tm="100000">
                                          <p:val>
                                            <p:strVal val="#ppt_w"/>
                                          </p:val>
                                        </p:tav>
                                      </p:tavLst>
                                    </p:anim>
                                    <p:anim calcmode="lin" valueType="num">
                                      <p:cBhvr>
                                        <p:cTn id="116" dur="1000">
                                          <p:stCondLst>
                                            <p:cond delay="0"/>
                                          </p:stCondLst>
                                        </p:cTn>
                                        <p:tgtEl>
                                          <p:spTgt spid="26"/>
                                        </p:tgtEl>
                                        <p:attrNameLst>
                                          <p:attrName>ppt_h</p:attrName>
                                        </p:attrNameLst>
                                      </p:cBhvr>
                                      <p:tavLst>
                                        <p:tav tm="0">
                                          <p:val>
                                            <p:strVal val="#ppt_h"/>
                                          </p:val>
                                        </p:tav>
                                        <p:tav tm="100000">
                                          <p:val>
                                            <p:strVal val="#ppt_h"/>
                                          </p:val>
                                        </p:tav>
                                      </p:tavLst>
                                    </p:anim>
                                    <p:animEffect transition="in" filter="fade">
                                      <p:cBhvr>
                                        <p:cTn id="117" dur="1000"/>
                                        <p:tgtEl>
                                          <p:spTgt spid="26"/>
                                        </p:tgtEl>
                                      </p:cBhvr>
                                    </p:animEffect>
                                  </p:childTnLst>
                                </p:cTn>
                              </p:par>
                              <p:par>
                                <p:cTn id="118" presetID="55" presetClass="entr" presetSubtype="0" fill="hold" grpId="20" nodeType="withEffect">
                                  <p:stCondLst>
                                    <p:cond delay="0"/>
                                  </p:stCondLst>
                                  <p:childTnLst>
                                    <p:set>
                                      <p:cBhvr>
                                        <p:cTn id="119" dur="1000" fill="hold">
                                          <p:stCondLst>
                                            <p:cond delay="0"/>
                                          </p:stCondLst>
                                        </p:cTn>
                                        <p:tgtEl>
                                          <p:spTgt spid="27"/>
                                        </p:tgtEl>
                                        <p:attrNameLst>
                                          <p:attrName>style.visibility</p:attrName>
                                        </p:attrNameLst>
                                      </p:cBhvr>
                                      <p:to>
                                        <p:strVal val="visible"/>
                                      </p:to>
                                    </p:set>
                                    <p:anim calcmode="lin" valueType="num">
                                      <p:cBhvr>
                                        <p:cTn id="120" dur="1000">
                                          <p:stCondLst>
                                            <p:cond delay="0"/>
                                          </p:stCondLst>
                                        </p:cTn>
                                        <p:tgtEl>
                                          <p:spTgt spid="27"/>
                                        </p:tgtEl>
                                        <p:attrNameLst>
                                          <p:attrName>ppt_w</p:attrName>
                                        </p:attrNameLst>
                                      </p:cBhvr>
                                      <p:tavLst>
                                        <p:tav tm="0">
                                          <p:val>
                                            <p:strVal val="#ppt_w*0.70"/>
                                          </p:val>
                                        </p:tav>
                                        <p:tav tm="100000">
                                          <p:val>
                                            <p:strVal val="#ppt_w"/>
                                          </p:val>
                                        </p:tav>
                                      </p:tavLst>
                                    </p:anim>
                                    <p:anim calcmode="lin" valueType="num">
                                      <p:cBhvr>
                                        <p:cTn id="121" dur="1000">
                                          <p:stCondLst>
                                            <p:cond delay="0"/>
                                          </p:stCondLst>
                                        </p:cTn>
                                        <p:tgtEl>
                                          <p:spTgt spid="27"/>
                                        </p:tgtEl>
                                        <p:attrNameLst>
                                          <p:attrName>ppt_h</p:attrName>
                                        </p:attrNameLst>
                                      </p:cBhvr>
                                      <p:tavLst>
                                        <p:tav tm="0">
                                          <p:val>
                                            <p:strVal val="#ppt_h"/>
                                          </p:val>
                                        </p:tav>
                                        <p:tav tm="100000">
                                          <p:val>
                                            <p:strVal val="#ppt_h"/>
                                          </p:val>
                                        </p:tav>
                                      </p:tavLst>
                                    </p:anim>
                                    <p:animEffect transition="in" filter="fade">
                                      <p:cBhvr>
                                        <p:cTn id="122" dur="1000"/>
                                        <p:tgtEl>
                                          <p:spTgt spid="27"/>
                                        </p:tgtEl>
                                      </p:cBhvr>
                                    </p:animEffect>
                                  </p:childTnLst>
                                </p:cTn>
                              </p:par>
                              <p:par>
                                <p:cTn id="123" presetID="55" presetClass="entr" presetSubtype="0" fill="hold" grpId="21" nodeType="withEffect">
                                  <p:stCondLst>
                                    <p:cond delay="0"/>
                                  </p:stCondLst>
                                  <p:childTnLst>
                                    <p:set>
                                      <p:cBhvr>
                                        <p:cTn id="124" dur="1000" fill="hold">
                                          <p:stCondLst>
                                            <p:cond delay="0"/>
                                          </p:stCondLst>
                                        </p:cTn>
                                        <p:tgtEl>
                                          <p:spTgt spid="28"/>
                                        </p:tgtEl>
                                        <p:attrNameLst>
                                          <p:attrName>style.visibility</p:attrName>
                                        </p:attrNameLst>
                                      </p:cBhvr>
                                      <p:to>
                                        <p:strVal val="visible"/>
                                      </p:to>
                                    </p:set>
                                    <p:anim calcmode="lin" valueType="num">
                                      <p:cBhvr>
                                        <p:cTn id="125" dur="1000">
                                          <p:stCondLst>
                                            <p:cond delay="0"/>
                                          </p:stCondLst>
                                        </p:cTn>
                                        <p:tgtEl>
                                          <p:spTgt spid="28"/>
                                        </p:tgtEl>
                                        <p:attrNameLst>
                                          <p:attrName>ppt_w</p:attrName>
                                        </p:attrNameLst>
                                      </p:cBhvr>
                                      <p:tavLst>
                                        <p:tav tm="0">
                                          <p:val>
                                            <p:strVal val="#ppt_w*0.70"/>
                                          </p:val>
                                        </p:tav>
                                        <p:tav tm="100000">
                                          <p:val>
                                            <p:strVal val="#ppt_w"/>
                                          </p:val>
                                        </p:tav>
                                      </p:tavLst>
                                    </p:anim>
                                    <p:anim calcmode="lin" valueType="num">
                                      <p:cBhvr>
                                        <p:cTn id="126" dur="1000">
                                          <p:stCondLst>
                                            <p:cond delay="0"/>
                                          </p:stCondLst>
                                        </p:cTn>
                                        <p:tgtEl>
                                          <p:spTgt spid="28"/>
                                        </p:tgtEl>
                                        <p:attrNameLst>
                                          <p:attrName>ppt_h</p:attrName>
                                        </p:attrNameLst>
                                      </p:cBhvr>
                                      <p:tavLst>
                                        <p:tav tm="0">
                                          <p:val>
                                            <p:strVal val="#ppt_h"/>
                                          </p:val>
                                        </p:tav>
                                        <p:tav tm="100000">
                                          <p:val>
                                            <p:strVal val="#ppt_h"/>
                                          </p:val>
                                        </p:tav>
                                      </p:tavLst>
                                    </p:anim>
                                    <p:animEffect transition="in" filter="fade">
                                      <p:cBhvr>
                                        <p:cTn id="127" dur="1000"/>
                                        <p:tgtEl>
                                          <p:spTgt spid="28"/>
                                        </p:tgtEl>
                                      </p:cBhvr>
                                    </p:animEffect>
                                  </p:childTnLst>
                                </p:cTn>
                              </p:par>
                              <p:par>
                                <p:cTn id="128" presetID="55" presetClass="entr" presetSubtype="0" fill="hold" grpId="22" nodeType="withEffect">
                                  <p:stCondLst>
                                    <p:cond delay="0"/>
                                  </p:stCondLst>
                                  <p:childTnLst>
                                    <p:set>
                                      <p:cBhvr>
                                        <p:cTn id="129" dur="1000" fill="hold">
                                          <p:stCondLst>
                                            <p:cond delay="0"/>
                                          </p:stCondLst>
                                        </p:cTn>
                                        <p:tgtEl>
                                          <p:spTgt spid="29"/>
                                        </p:tgtEl>
                                        <p:attrNameLst>
                                          <p:attrName>style.visibility</p:attrName>
                                        </p:attrNameLst>
                                      </p:cBhvr>
                                      <p:to>
                                        <p:strVal val="visible"/>
                                      </p:to>
                                    </p:set>
                                    <p:anim calcmode="lin" valueType="num">
                                      <p:cBhvr>
                                        <p:cTn id="130" dur="1000">
                                          <p:stCondLst>
                                            <p:cond delay="0"/>
                                          </p:stCondLst>
                                        </p:cTn>
                                        <p:tgtEl>
                                          <p:spTgt spid="29"/>
                                        </p:tgtEl>
                                        <p:attrNameLst>
                                          <p:attrName>ppt_w</p:attrName>
                                        </p:attrNameLst>
                                      </p:cBhvr>
                                      <p:tavLst>
                                        <p:tav tm="0">
                                          <p:val>
                                            <p:strVal val="#ppt_w*0.70"/>
                                          </p:val>
                                        </p:tav>
                                        <p:tav tm="100000">
                                          <p:val>
                                            <p:strVal val="#ppt_w"/>
                                          </p:val>
                                        </p:tav>
                                      </p:tavLst>
                                    </p:anim>
                                    <p:anim calcmode="lin" valueType="num">
                                      <p:cBhvr>
                                        <p:cTn id="131" dur="1000">
                                          <p:stCondLst>
                                            <p:cond delay="0"/>
                                          </p:stCondLst>
                                        </p:cTn>
                                        <p:tgtEl>
                                          <p:spTgt spid="29"/>
                                        </p:tgtEl>
                                        <p:attrNameLst>
                                          <p:attrName>ppt_h</p:attrName>
                                        </p:attrNameLst>
                                      </p:cBhvr>
                                      <p:tavLst>
                                        <p:tav tm="0">
                                          <p:val>
                                            <p:strVal val="#ppt_h"/>
                                          </p:val>
                                        </p:tav>
                                        <p:tav tm="100000">
                                          <p:val>
                                            <p:strVal val="#ppt_h"/>
                                          </p:val>
                                        </p:tav>
                                      </p:tavLst>
                                    </p:anim>
                                    <p:animEffect transition="in" filter="fade">
                                      <p:cBhvr>
                                        <p:cTn id="132" dur="1000"/>
                                        <p:tgtEl>
                                          <p:spTgt spid="29"/>
                                        </p:tgtEl>
                                      </p:cBhvr>
                                    </p:animEffect>
                                  </p:childTnLst>
                                </p:cTn>
                              </p:par>
                              <p:par>
                                <p:cTn id="133" presetID="55" presetClass="entr" presetSubtype="0" fill="hold" grpId="23" nodeType="withEffect">
                                  <p:stCondLst>
                                    <p:cond delay="0"/>
                                  </p:stCondLst>
                                  <p:childTnLst>
                                    <p:set>
                                      <p:cBhvr>
                                        <p:cTn id="134" dur="1000" fill="hold">
                                          <p:stCondLst>
                                            <p:cond delay="0"/>
                                          </p:stCondLst>
                                        </p:cTn>
                                        <p:tgtEl>
                                          <p:spTgt spid="30"/>
                                        </p:tgtEl>
                                        <p:attrNameLst>
                                          <p:attrName>style.visibility</p:attrName>
                                        </p:attrNameLst>
                                      </p:cBhvr>
                                      <p:to>
                                        <p:strVal val="visible"/>
                                      </p:to>
                                    </p:set>
                                    <p:anim calcmode="lin" valueType="num">
                                      <p:cBhvr>
                                        <p:cTn id="135" dur="1000">
                                          <p:stCondLst>
                                            <p:cond delay="0"/>
                                          </p:stCondLst>
                                        </p:cTn>
                                        <p:tgtEl>
                                          <p:spTgt spid="30"/>
                                        </p:tgtEl>
                                        <p:attrNameLst>
                                          <p:attrName>ppt_w</p:attrName>
                                        </p:attrNameLst>
                                      </p:cBhvr>
                                      <p:tavLst>
                                        <p:tav tm="0">
                                          <p:val>
                                            <p:strVal val="#ppt_w*0.70"/>
                                          </p:val>
                                        </p:tav>
                                        <p:tav tm="100000">
                                          <p:val>
                                            <p:strVal val="#ppt_w"/>
                                          </p:val>
                                        </p:tav>
                                      </p:tavLst>
                                    </p:anim>
                                    <p:anim calcmode="lin" valueType="num">
                                      <p:cBhvr>
                                        <p:cTn id="136" dur="1000">
                                          <p:stCondLst>
                                            <p:cond delay="0"/>
                                          </p:stCondLst>
                                        </p:cTn>
                                        <p:tgtEl>
                                          <p:spTgt spid="30"/>
                                        </p:tgtEl>
                                        <p:attrNameLst>
                                          <p:attrName>ppt_h</p:attrName>
                                        </p:attrNameLst>
                                      </p:cBhvr>
                                      <p:tavLst>
                                        <p:tav tm="0">
                                          <p:val>
                                            <p:strVal val="#ppt_h"/>
                                          </p:val>
                                        </p:tav>
                                        <p:tav tm="100000">
                                          <p:val>
                                            <p:strVal val="#ppt_h"/>
                                          </p:val>
                                        </p:tav>
                                      </p:tavLst>
                                    </p:anim>
                                    <p:animEffect transition="in" filter="fade">
                                      <p:cBhvr>
                                        <p:cTn id="137" dur="1000"/>
                                        <p:tgtEl>
                                          <p:spTgt spid="30"/>
                                        </p:tgtEl>
                                      </p:cBhvr>
                                    </p:animEffect>
                                  </p:childTnLst>
                                </p:cTn>
                              </p:par>
                              <p:par>
                                <p:cTn id="138" presetID="55" presetClass="entr" presetSubtype="0" fill="hold" grpId="24" nodeType="withEffect">
                                  <p:stCondLst>
                                    <p:cond delay="0"/>
                                  </p:stCondLst>
                                  <p:childTnLst>
                                    <p:set>
                                      <p:cBhvr>
                                        <p:cTn id="139" dur="1000" fill="hold">
                                          <p:stCondLst>
                                            <p:cond delay="0"/>
                                          </p:stCondLst>
                                        </p:cTn>
                                        <p:tgtEl>
                                          <p:spTgt spid="31"/>
                                        </p:tgtEl>
                                        <p:attrNameLst>
                                          <p:attrName>style.visibility</p:attrName>
                                        </p:attrNameLst>
                                      </p:cBhvr>
                                      <p:to>
                                        <p:strVal val="visible"/>
                                      </p:to>
                                    </p:set>
                                    <p:anim calcmode="lin" valueType="num">
                                      <p:cBhvr>
                                        <p:cTn id="140" dur="1000">
                                          <p:stCondLst>
                                            <p:cond delay="0"/>
                                          </p:stCondLst>
                                        </p:cTn>
                                        <p:tgtEl>
                                          <p:spTgt spid="31"/>
                                        </p:tgtEl>
                                        <p:attrNameLst>
                                          <p:attrName>ppt_w</p:attrName>
                                        </p:attrNameLst>
                                      </p:cBhvr>
                                      <p:tavLst>
                                        <p:tav tm="0">
                                          <p:val>
                                            <p:strVal val="#ppt_w*0.70"/>
                                          </p:val>
                                        </p:tav>
                                        <p:tav tm="100000">
                                          <p:val>
                                            <p:strVal val="#ppt_w"/>
                                          </p:val>
                                        </p:tav>
                                      </p:tavLst>
                                    </p:anim>
                                    <p:anim calcmode="lin" valueType="num">
                                      <p:cBhvr>
                                        <p:cTn id="141" dur="1000">
                                          <p:stCondLst>
                                            <p:cond delay="0"/>
                                          </p:stCondLst>
                                        </p:cTn>
                                        <p:tgtEl>
                                          <p:spTgt spid="31"/>
                                        </p:tgtEl>
                                        <p:attrNameLst>
                                          <p:attrName>ppt_h</p:attrName>
                                        </p:attrNameLst>
                                      </p:cBhvr>
                                      <p:tavLst>
                                        <p:tav tm="0">
                                          <p:val>
                                            <p:strVal val="#ppt_h"/>
                                          </p:val>
                                        </p:tav>
                                        <p:tav tm="100000">
                                          <p:val>
                                            <p:strVal val="#ppt_h"/>
                                          </p:val>
                                        </p:tav>
                                      </p:tavLst>
                                    </p:anim>
                                    <p:animEffect transition="in" filter="fade">
                                      <p:cBhvr>
                                        <p:cTn id="142" dur="1000"/>
                                        <p:tgtEl>
                                          <p:spTgt spid="31"/>
                                        </p:tgtEl>
                                      </p:cBhvr>
                                    </p:animEffect>
                                  </p:childTnLst>
                                </p:cTn>
                              </p:par>
                              <p:par>
                                <p:cTn id="143" presetID="55" presetClass="entr" presetSubtype="0" fill="hold" grpId="25" nodeType="withEffect">
                                  <p:stCondLst>
                                    <p:cond delay="0"/>
                                  </p:stCondLst>
                                  <p:childTnLst>
                                    <p:set>
                                      <p:cBhvr>
                                        <p:cTn id="144" dur="1000" fill="hold">
                                          <p:stCondLst>
                                            <p:cond delay="0"/>
                                          </p:stCondLst>
                                        </p:cTn>
                                        <p:tgtEl>
                                          <p:spTgt spid="32"/>
                                        </p:tgtEl>
                                        <p:attrNameLst>
                                          <p:attrName>style.visibility</p:attrName>
                                        </p:attrNameLst>
                                      </p:cBhvr>
                                      <p:to>
                                        <p:strVal val="visible"/>
                                      </p:to>
                                    </p:set>
                                    <p:anim calcmode="lin" valueType="num">
                                      <p:cBhvr>
                                        <p:cTn id="145" dur="1000">
                                          <p:stCondLst>
                                            <p:cond delay="0"/>
                                          </p:stCondLst>
                                        </p:cTn>
                                        <p:tgtEl>
                                          <p:spTgt spid="32"/>
                                        </p:tgtEl>
                                        <p:attrNameLst>
                                          <p:attrName>ppt_w</p:attrName>
                                        </p:attrNameLst>
                                      </p:cBhvr>
                                      <p:tavLst>
                                        <p:tav tm="0">
                                          <p:val>
                                            <p:strVal val="#ppt_w*0.70"/>
                                          </p:val>
                                        </p:tav>
                                        <p:tav tm="100000">
                                          <p:val>
                                            <p:strVal val="#ppt_w"/>
                                          </p:val>
                                        </p:tav>
                                      </p:tavLst>
                                    </p:anim>
                                    <p:anim calcmode="lin" valueType="num">
                                      <p:cBhvr>
                                        <p:cTn id="146" dur="1000">
                                          <p:stCondLst>
                                            <p:cond delay="0"/>
                                          </p:stCondLst>
                                        </p:cTn>
                                        <p:tgtEl>
                                          <p:spTgt spid="32"/>
                                        </p:tgtEl>
                                        <p:attrNameLst>
                                          <p:attrName>ppt_h</p:attrName>
                                        </p:attrNameLst>
                                      </p:cBhvr>
                                      <p:tavLst>
                                        <p:tav tm="0">
                                          <p:val>
                                            <p:strVal val="#ppt_h"/>
                                          </p:val>
                                        </p:tav>
                                        <p:tav tm="100000">
                                          <p:val>
                                            <p:strVal val="#ppt_h"/>
                                          </p:val>
                                        </p:tav>
                                      </p:tavLst>
                                    </p:anim>
                                    <p:animEffect transition="in" filter="fade">
                                      <p:cBhvr>
                                        <p:cTn id="147" dur="1000"/>
                                        <p:tgtEl>
                                          <p:spTgt spid="32"/>
                                        </p:tgtEl>
                                      </p:cBhvr>
                                    </p:animEffect>
                                  </p:childTnLst>
                                </p:cTn>
                              </p:par>
                              <p:par>
                                <p:cTn id="148" presetID="55" presetClass="entr" presetSubtype="0" fill="hold" grpId="26" nodeType="withEffect">
                                  <p:stCondLst>
                                    <p:cond delay="0"/>
                                  </p:stCondLst>
                                  <p:childTnLst>
                                    <p:set>
                                      <p:cBhvr>
                                        <p:cTn id="149" dur="1000" fill="hold">
                                          <p:stCondLst>
                                            <p:cond delay="0"/>
                                          </p:stCondLst>
                                        </p:cTn>
                                        <p:tgtEl>
                                          <p:spTgt spid="33"/>
                                        </p:tgtEl>
                                        <p:attrNameLst>
                                          <p:attrName>style.visibility</p:attrName>
                                        </p:attrNameLst>
                                      </p:cBhvr>
                                      <p:to>
                                        <p:strVal val="visible"/>
                                      </p:to>
                                    </p:set>
                                    <p:anim calcmode="lin" valueType="num">
                                      <p:cBhvr>
                                        <p:cTn id="150" dur="1000">
                                          <p:stCondLst>
                                            <p:cond delay="0"/>
                                          </p:stCondLst>
                                        </p:cTn>
                                        <p:tgtEl>
                                          <p:spTgt spid="33"/>
                                        </p:tgtEl>
                                        <p:attrNameLst>
                                          <p:attrName>ppt_w</p:attrName>
                                        </p:attrNameLst>
                                      </p:cBhvr>
                                      <p:tavLst>
                                        <p:tav tm="0">
                                          <p:val>
                                            <p:strVal val="#ppt_w*0.70"/>
                                          </p:val>
                                        </p:tav>
                                        <p:tav tm="100000">
                                          <p:val>
                                            <p:strVal val="#ppt_w"/>
                                          </p:val>
                                        </p:tav>
                                      </p:tavLst>
                                    </p:anim>
                                    <p:anim calcmode="lin" valueType="num">
                                      <p:cBhvr>
                                        <p:cTn id="151" dur="1000">
                                          <p:stCondLst>
                                            <p:cond delay="0"/>
                                          </p:stCondLst>
                                        </p:cTn>
                                        <p:tgtEl>
                                          <p:spTgt spid="33"/>
                                        </p:tgtEl>
                                        <p:attrNameLst>
                                          <p:attrName>ppt_h</p:attrName>
                                        </p:attrNameLst>
                                      </p:cBhvr>
                                      <p:tavLst>
                                        <p:tav tm="0">
                                          <p:val>
                                            <p:strVal val="#ppt_h"/>
                                          </p:val>
                                        </p:tav>
                                        <p:tav tm="100000">
                                          <p:val>
                                            <p:strVal val="#ppt_h"/>
                                          </p:val>
                                        </p:tav>
                                      </p:tavLst>
                                    </p:anim>
                                    <p:animEffect transition="in" filter="fade">
                                      <p:cBhvr>
                                        <p:cTn id="152" dur="1000"/>
                                        <p:tgtEl>
                                          <p:spTgt spid="33"/>
                                        </p:tgtEl>
                                      </p:cBhvr>
                                    </p:animEffect>
                                  </p:childTnLst>
                                </p:cTn>
                              </p:par>
                              <p:par>
                                <p:cTn id="153" presetID="55" presetClass="entr" presetSubtype="0" fill="hold" grpId="27" nodeType="withEffect">
                                  <p:stCondLst>
                                    <p:cond delay="0"/>
                                  </p:stCondLst>
                                  <p:childTnLst>
                                    <p:set>
                                      <p:cBhvr>
                                        <p:cTn id="154" dur="1000" fill="hold">
                                          <p:stCondLst>
                                            <p:cond delay="0"/>
                                          </p:stCondLst>
                                        </p:cTn>
                                        <p:tgtEl>
                                          <p:spTgt spid="34"/>
                                        </p:tgtEl>
                                        <p:attrNameLst>
                                          <p:attrName>style.visibility</p:attrName>
                                        </p:attrNameLst>
                                      </p:cBhvr>
                                      <p:to>
                                        <p:strVal val="visible"/>
                                      </p:to>
                                    </p:set>
                                    <p:anim calcmode="lin" valueType="num">
                                      <p:cBhvr>
                                        <p:cTn id="155" dur="1000">
                                          <p:stCondLst>
                                            <p:cond delay="0"/>
                                          </p:stCondLst>
                                        </p:cTn>
                                        <p:tgtEl>
                                          <p:spTgt spid="34"/>
                                        </p:tgtEl>
                                        <p:attrNameLst>
                                          <p:attrName>ppt_w</p:attrName>
                                        </p:attrNameLst>
                                      </p:cBhvr>
                                      <p:tavLst>
                                        <p:tav tm="0">
                                          <p:val>
                                            <p:strVal val="#ppt_w*0.70"/>
                                          </p:val>
                                        </p:tav>
                                        <p:tav tm="100000">
                                          <p:val>
                                            <p:strVal val="#ppt_w"/>
                                          </p:val>
                                        </p:tav>
                                      </p:tavLst>
                                    </p:anim>
                                    <p:anim calcmode="lin" valueType="num">
                                      <p:cBhvr>
                                        <p:cTn id="156" dur="1000">
                                          <p:stCondLst>
                                            <p:cond delay="0"/>
                                          </p:stCondLst>
                                        </p:cTn>
                                        <p:tgtEl>
                                          <p:spTgt spid="34"/>
                                        </p:tgtEl>
                                        <p:attrNameLst>
                                          <p:attrName>ppt_h</p:attrName>
                                        </p:attrNameLst>
                                      </p:cBhvr>
                                      <p:tavLst>
                                        <p:tav tm="0">
                                          <p:val>
                                            <p:strVal val="#ppt_h"/>
                                          </p:val>
                                        </p:tav>
                                        <p:tav tm="100000">
                                          <p:val>
                                            <p:strVal val="#ppt_h"/>
                                          </p:val>
                                        </p:tav>
                                      </p:tavLst>
                                    </p:anim>
                                    <p:animEffect transition="in" filter="fade">
                                      <p:cBhvr>
                                        <p:cTn id="15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1" bldLvl="0" animBg="1"/>
      <p:bldP spid="7" grpId="2" bldLvl="0" animBg="1"/>
      <p:bldP spid="8" grpId="3" bldLvl="0" animBg="1"/>
      <p:bldP spid="9" grpId="4" bldLvl="0" animBg="1"/>
      <p:bldP spid="10" grpId="5" bldLvl="0" animBg="1"/>
      <p:bldP spid="11" grpId="6" autoUpdateAnimBg="0"/>
      <p:bldP spid="12" grpId="8" autoUpdateAnimBg="0"/>
      <p:bldP spid="13" grpId="9" autoUpdateAnimBg="0"/>
      <p:bldP spid="14" grpId="7" autoUpdateAnimBg="0"/>
      <p:bldP spid="16" grpId="10" autoUpdateAnimBg="0"/>
      <p:bldP spid="17" grpId="11" bldLvl="0" animBg="1"/>
      <p:bldP spid="18" grpId="12" bldLvl="0" animBg="1"/>
      <p:bldP spid="19" grpId="13" autoUpdateAnimBg="0"/>
      <p:bldP spid="21" grpId="14" bldLvl="0" animBg="1"/>
      <p:bldP spid="22" grpId="15" bldLvl="0" animBg="1"/>
      <p:bldP spid="23" grpId="16" bldLvl="0" animBg="1"/>
      <p:bldP spid="24" grpId="17" bldLvl="0" animBg="1"/>
      <p:bldP spid="25" grpId="18" bldLvl="0" animBg="1"/>
      <p:bldP spid="26" grpId="19" bldLvl="0" animBg="1"/>
      <p:bldP spid="27" grpId="20" autoUpdateAnimBg="0"/>
      <p:bldP spid="28" grpId="21" autoUpdateAnimBg="0"/>
      <p:bldP spid="29" grpId="22" autoUpdateAnimBg="0"/>
      <p:bldP spid="30" grpId="23" autoUpdateAnimBg="0"/>
      <p:bldP spid="31" grpId="24" bldLvl="0" animBg="1"/>
      <p:bldP spid="32" grpId="25" bldLvl="0" animBg="1"/>
      <p:bldP spid="33" grpId="26" autoUpdateAnimBg="0"/>
      <p:bldP spid="34" grpId="27"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24879" y="837199"/>
            <a:ext cx="2776147" cy="421776"/>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3" name="Straight Connector 2"/>
          <p:cNvCxnSpPr/>
          <p:nvPr/>
        </p:nvCxnSpPr>
        <p:spPr>
          <a:xfrm rot="16200000" flipH="1">
            <a:off x="1619697" y="975236"/>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4" name="Straight Connector 3"/>
          <p:cNvCxnSpPr/>
          <p:nvPr/>
        </p:nvCxnSpPr>
        <p:spPr>
          <a:xfrm rot="16200000" flipH="1">
            <a:off x="2153097" y="975236"/>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5" name="Straight Connector 4"/>
          <p:cNvCxnSpPr/>
          <p:nvPr/>
        </p:nvCxnSpPr>
        <p:spPr>
          <a:xfrm rot="16200000" flipH="1">
            <a:off x="2724597" y="975236"/>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6" name="Straight Connector 5"/>
          <p:cNvCxnSpPr/>
          <p:nvPr/>
        </p:nvCxnSpPr>
        <p:spPr>
          <a:xfrm rot="16200000" flipH="1">
            <a:off x="3296097" y="975236"/>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p:cNvCxnSpPr/>
          <p:nvPr/>
        </p:nvCxnSpPr>
        <p:spPr>
          <a:xfrm rot="16200000" flipH="1">
            <a:off x="3829497" y="975236"/>
            <a:ext cx="409575"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8" name="TextBox 7"/>
          <p:cNvSpPr txBox="1"/>
          <p:nvPr/>
        </p:nvSpPr>
        <p:spPr>
          <a:xfrm>
            <a:off x="876995" y="851411"/>
            <a:ext cx="337889" cy="308552"/>
          </a:xfrm>
          <a:prstGeom prst="rect">
            <a:avLst/>
          </a:prstGeom>
        </p:spPr>
        <p:txBody>
          <a:bodyPr vert="horz" lIns="95250" tIns="47625" rIns="95250" bIns="47625" rtlCol="0" anchor="t">
            <a:spAutoFit/>
          </a:bodyPr>
          <a:lstStyle/>
          <a:p>
            <a:pPr>
              <a:defRPr lang="en-US" sz="1400" dirty="0"/>
            </a:pPr>
            <a:r>
              <a:rPr lang="en-US" sz="1800" dirty="0"/>
              <a:t>a</a:t>
            </a:r>
          </a:p>
        </p:txBody>
      </p:sp>
      <p:sp>
        <p:nvSpPr>
          <p:cNvPr id="9" name="TextBox 8"/>
          <p:cNvSpPr txBox="1"/>
          <p:nvPr/>
        </p:nvSpPr>
        <p:spPr>
          <a:xfrm>
            <a:off x="1201420" y="508635"/>
            <a:ext cx="2983865" cy="372110"/>
          </a:xfrm>
          <a:prstGeom prst="rect">
            <a:avLst/>
          </a:prstGeom>
        </p:spPr>
        <p:txBody>
          <a:bodyPr vert="horz" wrap="square" lIns="95250" tIns="47625" rIns="95250" bIns="47625" rtlCol="0" anchor="t">
            <a:spAutoFit/>
          </a:bodyPr>
          <a:lstStyle/>
          <a:p>
            <a:pPr>
              <a:defRPr lang="en-US" sz="1400" dirty="0"/>
            </a:pPr>
            <a:r>
              <a:rPr lang="en-US" sz="1800" dirty="0"/>
              <a:t>   0          1        2         3        4</a:t>
            </a:r>
          </a:p>
        </p:txBody>
      </p:sp>
      <p:sp>
        <p:nvSpPr>
          <p:cNvPr id="10" name="TextBox 9"/>
          <p:cNvSpPr txBox="1"/>
          <p:nvPr/>
        </p:nvSpPr>
        <p:spPr>
          <a:xfrm>
            <a:off x="1257935" y="1177925"/>
            <a:ext cx="2993390" cy="372110"/>
          </a:xfrm>
          <a:prstGeom prst="rect">
            <a:avLst/>
          </a:prstGeom>
        </p:spPr>
        <p:txBody>
          <a:bodyPr vert="horz" wrap="square" lIns="95250" tIns="47625" rIns="95250" bIns="47625" rtlCol="0" anchor="t">
            <a:spAutoFit/>
          </a:bodyPr>
          <a:lstStyle/>
          <a:p>
            <a:pPr>
              <a:defRPr lang="en-US" sz="1400" dirty="0"/>
            </a:pPr>
            <a:r>
              <a:rPr lang="en-US" sz="1800" b="0" dirty="0">
                <a:solidFill>
                  <a:schemeClr val="tx1"/>
                </a:solidFill>
                <a:latin typeface="+mj-lt"/>
              </a:rPr>
              <a:t>100  </a:t>
            </a:r>
            <a:r>
              <a:rPr lang="en-US" sz="1800" dirty="0"/>
              <a:t>   </a:t>
            </a:r>
            <a:r>
              <a:rPr lang="en-US" sz="1800" b="1" dirty="0">
                <a:solidFill>
                  <a:schemeClr val="accent3"/>
                </a:solidFill>
                <a:latin typeface="+mj-lt"/>
              </a:rPr>
              <a:t>101 </a:t>
            </a:r>
            <a:r>
              <a:rPr lang="en-US" sz="1800" dirty="0"/>
              <a:t>   102    103    104</a:t>
            </a:r>
          </a:p>
        </p:txBody>
      </p:sp>
      <p:sp>
        <p:nvSpPr>
          <p:cNvPr id="11" name="TextBox 10"/>
          <p:cNvSpPr txBox="1"/>
          <p:nvPr/>
        </p:nvSpPr>
        <p:spPr>
          <a:xfrm>
            <a:off x="1393574" y="2228850"/>
            <a:ext cx="43522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p</a:t>
            </a:r>
          </a:p>
        </p:txBody>
      </p:sp>
      <p:cxnSp>
        <p:nvCxnSpPr>
          <p:cNvPr id="12" name="Straight Connector 11"/>
          <p:cNvCxnSpPr/>
          <p:nvPr/>
        </p:nvCxnSpPr>
        <p:spPr>
          <a:xfrm rot="16200000" flipV="1">
            <a:off x="1195549" y="1858279"/>
            <a:ext cx="700820" cy="9"/>
          </a:xfrm>
          <a:prstGeom prst="line">
            <a:avLst/>
          </a:prstGeom>
          <a:ln w="19050" cap="flat">
            <a:solidFill>
              <a:schemeClr val="accent1"/>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13" name="Freeform: Shape 12"/>
          <p:cNvSpPr/>
          <p:nvPr/>
        </p:nvSpPr>
        <p:spPr>
          <a:xfrm>
            <a:off x="909951" y="993209"/>
            <a:ext cx="436340" cy="1196425"/>
          </a:xfrm>
          <a:custGeom>
            <a:avLst/>
            <a:gdLst/>
            <a:ahLst/>
            <a:cxnLst/>
            <a:rect l="0" t="0" r="r" b="b"/>
            <a:pathLst>
              <a:path w="800934" h="1218088">
                <a:moveTo>
                  <a:pt x="684131" y="1218088"/>
                </a:moveTo>
                <a:cubicBezTo>
                  <a:pt x="384824" y="918780"/>
                  <a:pt x="-14600" y="686217"/>
                  <a:pt x="0" y="533956"/>
                </a:cubicBezTo>
                <a:cubicBezTo>
                  <a:pt x="14600" y="381695"/>
                  <a:pt x="700818" y="66745"/>
                  <a:pt x="800934" y="0"/>
                </a:cubicBezTo>
                <a:cubicBezTo>
                  <a:pt x="901051" y="-66745"/>
                  <a:pt x="850993" y="-33372"/>
                  <a:pt x="800934" y="0"/>
                </a:cubicBezTo>
                <a:lnTo>
                  <a:pt x="800934" y="0"/>
                </a:lnTo>
              </a:path>
            </a:pathLst>
          </a:custGeom>
          <a:noFill/>
          <a:ln w="19050" cap="flat">
            <a:solidFill>
              <a:schemeClr val="accent2"/>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dirty="0">
              <a:solidFill>
                <a:schemeClr val="tx1"/>
              </a:solidFill>
            </a:endParaRPr>
          </a:p>
        </p:txBody>
      </p:sp>
      <p:sp>
        <p:nvSpPr>
          <p:cNvPr id="14" name="TextBox 13"/>
          <p:cNvSpPr txBox="1"/>
          <p:nvPr/>
        </p:nvSpPr>
        <p:spPr>
          <a:xfrm>
            <a:off x="479174" y="1655264"/>
            <a:ext cx="43522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*p</a:t>
            </a:r>
          </a:p>
        </p:txBody>
      </p:sp>
      <p:sp>
        <p:nvSpPr>
          <p:cNvPr id="15" name="TextBox 14"/>
          <p:cNvSpPr txBox="1"/>
          <p:nvPr/>
        </p:nvSpPr>
        <p:spPr>
          <a:xfrm>
            <a:off x="1296238" y="788965"/>
            <a:ext cx="3460842" cy="308552"/>
          </a:xfrm>
          <a:prstGeom prst="rect">
            <a:avLst/>
          </a:prstGeom>
        </p:spPr>
        <p:txBody>
          <a:bodyPr vert="horz" lIns="95250" tIns="47625" rIns="95250" bIns="47625" rtlCol="0" anchor="t">
            <a:spAutoFit/>
          </a:bodyPr>
          <a:lstStyle/>
          <a:p>
            <a:pPr>
              <a:defRPr lang="en-US" sz="1400" dirty="0"/>
            </a:pPr>
            <a:r>
              <a:rPr lang="en-US" sz="1800" b="0" dirty="0">
                <a:solidFill>
                  <a:schemeClr val="tx2"/>
                </a:solidFill>
                <a:latin typeface="+mj-lt"/>
              </a:rPr>
              <a:t>1.1      1.2     1.3      </a:t>
            </a:r>
          </a:p>
        </p:txBody>
      </p:sp>
      <p:sp>
        <p:nvSpPr>
          <p:cNvPr id="16" name="TextBox 15"/>
          <p:cNvSpPr txBox="1"/>
          <p:nvPr/>
        </p:nvSpPr>
        <p:spPr>
          <a:xfrm>
            <a:off x="1393574" y="2721816"/>
            <a:ext cx="2640710" cy="1664335"/>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sum = sum + *(p+i)</a:t>
            </a:r>
          </a:p>
          <a:p>
            <a:pPr>
              <a:defRPr lang="en-US" sz="1400" dirty="0"/>
            </a:pPr>
            <a:r>
              <a:rPr lang="en-US" sz="1400" dirty="0">
                <a:solidFill>
                  <a:schemeClr val="tx1"/>
                </a:solidFill>
                <a:latin typeface="Open Sans" panose="020B0606030504020204"/>
              </a:rPr>
              <a:t>Sum=0.0+1.1=1.1</a:t>
            </a:r>
          </a:p>
          <a:p>
            <a:pPr>
              <a:defRPr lang="en-US" sz="1400" dirty="0"/>
            </a:pPr>
            <a:r>
              <a:rPr lang="en-US" sz="1400" dirty="0">
                <a:solidFill>
                  <a:schemeClr val="tx1"/>
                </a:solidFill>
                <a:latin typeface="Open Sans" panose="020B0606030504020204"/>
              </a:rPr>
              <a:t>Sum=1.1+1.2=2.3</a:t>
            </a:r>
          </a:p>
          <a:p>
            <a:pPr>
              <a:defRPr lang="en-US" sz="1400" dirty="0"/>
            </a:pPr>
            <a:r>
              <a:rPr lang="en-US" sz="1400" dirty="0">
                <a:solidFill>
                  <a:schemeClr val="tx1"/>
                </a:solidFill>
                <a:latin typeface="Open Sans" panose="020B0606030504020204"/>
              </a:rPr>
              <a:t>sum=2.3+1.3=</a:t>
            </a:r>
            <a:r>
              <a:rPr lang="en-IN" altLang="en-US" sz="1400" dirty="0">
                <a:solidFill>
                  <a:schemeClr val="tx1"/>
                </a:solidFill>
                <a:latin typeface="Open Sans" panose="020B0606030504020204"/>
              </a:rPr>
              <a:t>3.6</a:t>
            </a:r>
            <a:endParaRPr lang="en-US" sz="1400" dirty="0" err="1">
              <a:solidFill>
                <a:schemeClr val="tx1"/>
              </a:solidFill>
              <a:latin typeface="Open Sans" panose="020B0606030504020204"/>
            </a:endParaRPr>
          </a:p>
          <a:p>
            <a:pPr>
              <a:defRPr lang="en-US" sz="1400" dirty="0"/>
            </a:pPr>
            <a:endParaRPr lang="en-US" sz="1400" dirty="0" err="1">
              <a:solidFill>
                <a:schemeClr val="tx1"/>
              </a:solidFill>
              <a:latin typeface="Open Sans" panose="020B0606030504020204"/>
            </a:endParaRPr>
          </a:p>
          <a:p>
            <a:pPr>
              <a:defRPr lang="en-US" sz="1400" dirty="0"/>
            </a:pPr>
            <a:endParaRPr lang="en-US" sz="1400" dirty="0" err="1">
              <a:solidFill>
                <a:schemeClr val="tx1"/>
              </a:solidFill>
              <a:latin typeface="Open Sans" panose="020B0606030504020204"/>
            </a:endParaRPr>
          </a:p>
          <a:p>
            <a:pPr>
              <a:defRPr lang="en-US" sz="1400" dirty="0"/>
            </a:pPr>
            <a:endParaRPr lang="en-US" sz="1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2"/>
                                        </p:tgtEl>
                                        <p:attrNameLst>
                                          <p:attrName>style.visibility</p:attrName>
                                        </p:attrNameLst>
                                      </p:cBhvr>
                                      <p:to>
                                        <p:strVal val="visible"/>
                                      </p:to>
                                    </p:set>
                                    <p:anim calcmode="lin" valueType="num">
                                      <p:cBhvr>
                                        <p:cTn id="7" dur="1000">
                                          <p:stCondLst>
                                            <p:cond delay="0"/>
                                          </p:stCondLst>
                                        </p:cTn>
                                        <p:tgtEl>
                                          <p:spTgt spid="2"/>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grpId="1" nodeType="withEffect">
                                  <p:stCondLst>
                                    <p:cond delay="0"/>
                                  </p:stCondLst>
                                  <p:childTnLst>
                                    <p:set>
                                      <p:cBhvr>
                                        <p:cTn id="11" dur="1000" fill="hold">
                                          <p:stCondLst>
                                            <p:cond delay="0"/>
                                          </p:stCondLst>
                                        </p:cTn>
                                        <p:tgtEl>
                                          <p:spTgt spid="3"/>
                                        </p:tgtEl>
                                        <p:attrNameLst>
                                          <p:attrName>style.visibility</p:attrName>
                                        </p:attrNameLst>
                                      </p:cBhvr>
                                      <p:to>
                                        <p:strVal val="visible"/>
                                      </p:to>
                                    </p:set>
                                    <p:anim calcmode="lin" valueType="num">
                                      <p:cBhvr>
                                        <p:cTn id="12" dur="1000">
                                          <p:stCondLst>
                                            <p:cond delay="0"/>
                                          </p:stCondLst>
                                        </p:cTn>
                                        <p:tgtEl>
                                          <p:spTgt spid="3"/>
                                        </p:tgtEl>
                                        <p:attrNameLst>
                                          <p:attrName>ppt_w</p:attrName>
                                        </p:attrNameLst>
                                      </p:cBhvr>
                                      <p:tavLst>
                                        <p:tav tm="0">
                                          <p:val>
                                            <p:strVal val="#ppt_w*0.70"/>
                                          </p:val>
                                        </p:tav>
                                        <p:tav tm="100000">
                                          <p:val>
                                            <p:strVal val="#ppt_w"/>
                                          </p:val>
                                        </p:tav>
                                      </p:tavLst>
                                    </p:anim>
                                    <p:anim calcmode="lin" valueType="num">
                                      <p:cBhvr>
                                        <p:cTn id="13" dur="1000">
                                          <p:stCondLst>
                                            <p:cond delay="0"/>
                                          </p:stCondLst>
                                        </p:cTn>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grpId="2" nodeType="withEffect">
                                  <p:stCondLst>
                                    <p:cond delay="0"/>
                                  </p:stCondLst>
                                  <p:childTnLst>
                                    <p:set>
                                      <p:cBhvr>
                                        <p:cTn id="16" dur="1000" fill="hold">
                                          <p:stCondLst>
                                            <p:cond delay="0"/>
                                          </p:stCondLst>
                                        </p:cTn>
                                        <p:tgtEl>
                                          <p:spTgt spid="4"/>
                                        </p:tgtEl>
                                        <p:attrNameLst>
                                          <p:attrName>style.visibility</p:attrName>
                                        </p:attrNameLst>
                                      </p:cBhvr>
                                      <p:to>
                                        <p:strVal val="visible"/>
                                      </p:to>
                                    </p:set>
                                    <p:anim calcmode="lin" valueType="num">
                                      <p:cBhvr>
                                        <p:cTn id="17" dur="1000">
                                          <p:stCondLst>
                                            <p:cond delay="0"/>
                                          </p:stCondLst>
                                        </p:cTn>
                                        <p:tgtEl>
                                          <p:spTgt spid="4"/>
                                        </p:tgtEl>
                                        <p:attrNameLst>
                                          <p:attrName>ppt_w</p:attrName>
                                        </p:attrNameLst>
                                      </p:cBhvr>
                                      <p:tavLst>
                                        <p:tav tm="0">
                                          <p:val>
                                            <p:strVal val="#ppt_w*0.70"/>
                                          </p:val>
                                        </p:tav>
                                        <p:tav tm="100000">
                                          <p:val>
                                            <p:strVal val="#ppt_w"/>
                                          </p:val>
                                        </p:tav>
                                      </p:tavLst>
                                    </p:anim>
                                    <p:anim calcmode="lin" valueType="num">
                                      <p:cBhvr>
                                        <p:cTn id="18" dur="1000">
                                          <p:stCondLst>
                                            <p:cond delay="0"/>
                                          </p:stCondLst>
                                        </p:cTn>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5" presetClass="entr" presetSubtype="0" fill="hold" grpId="3" nodeType="withEffect">
                                  <p:stCondLst>
                                    <p:cond delay="0"/>
                                  </p:stCondLst>
                                  <p:childTnLst>
                                    <p:set>
                                      <p:cBhvr>
                                        <p:cTn id="21" dur="1000" fill="hold">
                                          <p:stCondLst>
                                            <p:cond delay="0"/>
                                          </p:stCondLst>
                                        </p:cTn>
                                        <p:tgtEl>
                                          <p:spTgt spid="5"/>
                                        </p:tgtEl>
                                        <p:attrNameLst>
                                          <p:attrName>style.visibility</p:attrName>
                                        </p:attrNameLst>
                                      </p:cBhvr>
                                      <p:to>
                                        <p:strVal val="visible"/>
                                      </p:to>
                                    </p:set>
                                    <p:anim calcmode="lin" valueType="num">
                                      <p:cBhvr>
                                        <p:cTn id="22"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23"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par>
                                <p:cTn id="25" presetID="55" presetClass="entr" presetSubtype="0" fill="hold" grpId="4" nodeType="withEffect">
                                  <p:stCondLst>
                                    <p:cond delay="0"/>
                                  </p:stCondLst>
                                  <p:childTnLst>
                                    <p:set>
                                      <p:cBhvr>
                                        <p:cTn id="26" dur="1000" fill="hold">
                                          <p:stCondLst>
                                            <p:cond delay="0"/>
                                          </p:stCondLst>
                                        </p:cTn>
                                        <p:tgtEl>
                                          <p:spTgt spid="6"/>
                                        </p:tgtEl>
                                        <p:attrNameLst>
                                          <p:attrName>style.visibility</p:attrName>
                                        </p:attrNameLst>
                                      </p:cBhvr>
                                      <p:to>
                                        <p:strVal val="visible"/>
                                      </p:to>
                                    </p:set>
                                    <p:anim calcmode="lin" valueType="num">
                                      <p:cBhvr>
                                        <p:cTn id="27"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8"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9" dur="1000"/>
                                        <p:tgtEl>
                                          <p:spTgt spid="6"/>
                                        </p:tgtEl>
                                      </p:cBhvr>
                                    </p:animEffect>
                                  </p:childTnLst>
                                </p:cTn>
                              </p:par>
                              <p:par>
                                <p:cTn id="30" presetID="55" presetClass="entr" presetSubtype="0" fill="hold" grpId="5" nodeType="withEffect">
                                  <p:stCondLst>
                                    <p:cond delay="0"/>
                                  </p:stCondLst>
                                  <p:childTnLst>
                                    <p:set>
                                      <p:cBhvr>
                                        <p:cTn id="31" dur="1000" fill="hold">
                                          <p:stCondLst>
                                            <p:cond delay="0"/>
                                          </p:stCondLst>
                                        </p:cTn>
                                        <p:tgtEl>
                                          <p:spTgt spid="7"/>
                                        </p:tgtEl>
                                        <p:attrNameLst>
                                          <p:attrName>style.visibility</p:attrName>
                                        </p:attrNameLst>
                                      </p:cBhvr>
                                      <p:to>
                                        <p:strVal val="visible"/>
                                      </p:to>
                                    </p:set>
                                    <p:anim calcmode="lin" valueType="num">
                                      <p:cBhvr>
                                        <p:cTn id="32"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33"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34" dur="1000"/>
                                        <p:tgtEl>
                                          <p:spTgt spid="7"/>
                                        </p:tgtEl>
                                      </p:cBhvr>
                                    </p:animEffect>
                                  </p:childTnLst>
                                </p:cTn>
                              </p:par>
                              <p:par>
                                <p:cTn id="35" presetID="55" presetClass="entr" presetSubtype="0" fill="hold" grpId="6" nodeType="withEffect">
                                  <p:stCondLst>
                                    <p:cond delay="0"/>
                                  </p:stCondLst>
                                  <p:childTnLst>
                                    <p:set>
                                      <p:cBhvr>
                                        <p:cTn id="36" dur="1000" fill="hold">
                                          <p:stCondLst>
                                            <p:cond delay="0"/>
                                          </p:stCondLst>
                                        </p:cTn>
                                        <p:tgtEl>
                                          <p:spTgt spid="8"/>
                                        </p:tgtEl>
                                        <p:attrNameLst>
                                          <p:attrName>style.visibility</p:attrName>
                                        </p:attrNameLst>
                                      </p:cBhvr>
                                      <p:to>
                                        <p:strVal val="visible"/>
                                      </p:to>
                                    </p:set>
                                    <p:anim calcmode="lin" valueType="num">
                                      <p:cBhvr>
                                        <p:cTn id="37"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38"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9" dur="1000"/>
                                        <p:tgtEl>
                                          <p:spTgt spid="8"/>
                                        </p:tgtEl>
                                      </p:cBhvr>
                                    </p:animEffect>
                                  </p:childTnLst>
                                </p:cTn>
                              </p:par>
                              <p:par>
                                <p:cTn id="40" presetID="55" presetClass="entr" presetSubtype="0" fill="hold" grpId="7" nodeType="withEffect">
                                  <p:stCondLst>
                                    <p:cond delay="0"/>
                                  </p:stCondLst>
                                  <p:childTnLst>
                                    <p:set>
                                      <p:cBhvr>
                                        <p:cTn id="41" dur="1000" fill="hold">
                                          <p:stCondLst>
                                            <p:cond delay="0"/>
                                          </p:stCondLst>
                                        </p:cTn>
                                        <p:tgtEl>
                                          <p:spTgt spid="9"/>
                                        </p:tgtEl>
                                        <p:attrNameLst>
                                          <p:attrName>style.visibility</p:attrName>
                                        </p:attrNameLst>
                                      </p:cBhvr>
                                      <p:to>
                                        <p:strVal val="visible"/>
                                      </p:to>
                                    </p:set>
                                    <p:anim calcmode="lin" valueType="num">
                                      <p:cBhvr>
                                        <p:cTn id="42" dur="1000">
                                          <p:stCondLst>
                                            <p:cond delay="0"/>
                                          </p:stCondLst>
                                        </p:cTn>
                                        <p:tgtEl>
                                          <p:spTgt spid="9"/>
                                        </p:tgtEl>
                                        <p:attrNameLst>
                                          <p:attrName>ppt_w</p:attrName>
                                        </p:attrNameLst>
                                      </p:cBhvr>
                                      <p:tavLst>
                                        <p:tav tm="0">
                                          <p:val>
                                            <p:strVal val="#ppt_w*0.70"/>
                                          </p:val>
                                        </p:tav>
                                        <p:tav tm="100000">
                                          <p:val>
                                            <p:strVal val="#ppt_w"/>
                                          </p:val>
                                        </p:tav>
                                      </p:tavLst>
                                    </p:anim>
                                    <p:anim calcmode="lin" valueType="num">
                                      <p:cBhvr>
                                        <p:cTn id="43" dur="1000">
                                          <p:stCondLst>
                                            <p:cond delay="0"/>
                                          </p:stCondLst>
                                        </p:cTn>
                                        <p:tgtEl>
                                          <p:spTgt spid="9"/>
                                        </p:tgtEl>
                                        <p:attrNameLst>
                                          <p:attrName>ppt_h</p:attrName>
                                        </p:attrNameLst>
                                      </p:cBhvr>
                                      <p:tavLst>
                                        <p:tav tm="0">
                                          <p:val>
                                            <p:strVal val="#ppt_h"/>
                                          </p:val>
                                        </p:tav>
                                        <p:tav tm="100000">
                                          <p:val>
                                            <p:strVal val="#ppt_h"/>
                                          </p:val>
                                        </p:tav>
                                      </p:tavLst>
                                    </p:anim>
                                    <p:animEffect transition="in" filter="fade">
                                      <p:cBhvr>
                                        <p:cTn id="44" dur="1000"/>
                                        <p:tgtEl>
                                          <p:spTgt spid="9"/>
                                        </p:tgtEl>
                                      </p:cBhvr>
                                    </p:animEffect>
                                  </p:childTnLst>
                                </p:cTn>
                              </p:par>
                              <p:par>
                                <p:cTn id="45" presetID="55" presetClass="entr" presetSubtype="0" fill="hold" grpId="8" nodeType="withEffect">
                                  <p:stCondLst>
                                    <p:cond delay="0"/>
                                  </p:stCondLst>
                                  <p:childTnLst>
                                    <p:set>
                                      <p:cBhvr>
                                        <p:cTn id="46" dur="1000" fill="hold">
                                          <p:stCondLst>
                                            <p:cond delay="0"/>
                                          </p:stCondLst>
                                        </p:cTn>
                                        <p:tgtEl>
                                          <p:spTgt spid="10"/>
                                        </p:tgtEl>
                                        <p:attrNameLst>
                                          <p:attrName>style.visibility</p:attrName>
                                        </p:attrNameLst>
                                      </p:cBhvr>
                                      <p:to>
                                        <p:strVal val="visible"/>
                                      </p:to>
                                    </p:set>
                                    <p:anim calcmode="lin" valueType="num">
                                      <p:cBhvr>
                                        <p:cTn id="47" dur="1000">
                                          <p:stCondLst>
                                            <p:cond delay="0"/>
                                          </p:stCondLst>
                                        </p:cTn>
                                        <p:tgtEl>
                                          <p:spTgt spid="10"/>
                                        </p:tgtEl>
                                        <p:attrNameLst>
                                          <p:attrName>ppt_w</p:attrName>
                                        </p:attrNameLst>
                                      </p:cBhvr>
                                      <p:tavLst>
                                        <p:tav tm="0">
                                          <p:val>
                                            <p:strVal val="#ppt_w*0.70"/>
                                          </p:val>
                                        </p:tav>
                                        <p:tav tm="100000">
                                          <p:val>
                                            <p:strVal val="#ppt_w"/>
                                          </p:val>
                                        </p:tav>
                                      </p:tavLst>
                                    </p:anim>
                                    <p:anim calcmode="lin" valueType="num">
                                      <p:cBhvr>
                                        <p:cTn id="48" dur="1000">
                                          <p:stCondLst>
                                            <p:cond delay="0"/>
                                          </p:stCondLst>
                                        </p:cTn>
                                        <p:tgtEl>
                                          <p:spTgt spid="10"/>
                                        </p:tgtEl>
                                        <p:attrNameLst>
                                          <p:attrName>ppt_h</p:attrName>
                                        </p:attrNameLst>
                                      </p:cBhvr>
                                      <p:tavLst>
                                        <p:tav tm="0">
                                          <p:val>
                                            <p:strVal val="#ppt_h"/>
                                          </p:val>
                                        </p:tav>
                                        <p:tav tm="100000">
                                          <p:val>
                                            <p:strVal val="#ppt_h"/>
                                          </p:val>
                                        </p:tav>
                                      </p:tavLst>
                                    </p:anim>
                                    <p:animEffect transition="in" filter="fade">
                                      <p:cBhvr>
                                        <p:cTn id="49" dur="1000"/>
                                        <p:tgtEl>
                                          <p:spTgt spid="10"/>
                                        </p:tgtEl>
                                      </p:cBhvr>
                                    </p:animEffect>
                                  </p:childTnLst>
                                </p:cTn>
                              </p:par>
                              <p:par>
                                <p:cTn id="50" presetID="55" presetClass="entr" presetSubtype="0" fill="hold" grpId="9" nodeType="withEffect">
                                  <p:stCondLst>
                                    <p:cond delay="0"/>
                                  </p:stCondLst>
                                  <p:childTnLst>
                                    <p:set>
                                      <p:cBhvr>
                                        <p:cTn id="51" dur="1000" fill="hold">
                                          <p:stCondLst>
                                            <p:cond delay="0"/>
                                          </p:stCondLst>
                                        </p:cTn>
                                        <p:tgtEl>
                                          <p:spTgt spid="11"/>
                                        </p:tgtEl>
                                        <p:attrNameLst>
                                          <p:attrName>style.visibility</p:attrName>
                                        </p:attrNameLst>
                                      </p:cBhvr>
                                      <p:to>
                                        <p:strVal val="visible"/>
                                      </p:to>
                                    </p:set>
                                    <p:anim calcmode="lin" valueType="num">
                                      <p:cBhvr>
                                        <p:cTn id="52" dur="1000">
                                          <p:stCondLst>
                                            <p:cond delay="0"/>
                                          </p:stCondLst>
                                        </p:cTn>
                                        <p:tgtEl>
                                          <p:spTgt spid="11"/>
                                        </p:tgtEl>
                                        <p:attrNameLst>
                                          <p:attrName>ppt_w</p:attrName>
                                        </p:attrNameLst>
                                      </p:cBhvr>
                                      <p:tavLst>
                                        <p:tav tm="0">
                                          <p:val>
                                            <p:strVal val="#ppt_w*0.70"/>
                                          </p:val>
                                        </p:tav>
                                        <p:tav tm="100000">
                                          <p:val>
                                            <p:strVal val="#ppt_w"/>
                                          </p:val>
                                        </p:tav>
                                      </p:tavLst>
                                    </p:anim>
                                    <p:anim calcmode="lin" valueType="num">
                                      <p:cBhvr>
                                        <p:cTn id="53" dur="1000">
                                          <p:stCondLst>
                                            <p:cond delay="0"/>
                                          </p:stCondLst>
                                        </p:cTn>
                                        <p:tgtEl>
                                          <p:spTgt spid="11"/>
                                        </p:tgtEl>
                                        <p:attrNameLst>
                                          <p:attrName>ppt_h</p:attrName>
                                        </p:attrNameLst>
                                      </p:cBhvr>
                                      <p:tavLst>
                                        <p:tav tm="0">
                                          <p:val>
                                            <p:strVal val="#ppt_h"/>
                                          </p:val>
                                        </p:tav>
                                        <p:tav tm="100000">
                                          <p:val>
                                            <p:strVal val="#ppt_h"/>
                                          </p:val>
                                        </p:tav>
                                      </p:tavLst>
                                    </p:anim>
                                    <p:animEffect transition="in" filter="fade">
                                      <p:cBhvr>
                                        <p:cTn id="54" dur="1000"/>
                                        <p:tgtEl>
                                          <p:spTgt spid="11"/>
                                        </p:tgtEl>
                                      </p:cBhvr>
                                    </p:animEffect>
                                  </p:childTnLst>
                                </p:cTn>
                              </p:par>
                              <p:par>
                                <p:cTn id="55" presetID="55" presetClass="entr" presetSubtype="0" fill="hold" grpId="10" nodeType="withEffect">
                                  <p:stCondLst>
                                    <p:cond delay="0"/>
                                  </p:stCondLst>
                                  <p:childTnLst>
                                    <p:set>
                                      <p:cBhvr>
                                        <p:cTn id="56" dur="1000" fill="hold">
                                          <p:stCondLst>
                                            <p:cond delay="0"/>
                                          </p:stCondLst>
                                        </p:cTn>
                                        <p:tgtEl>
                                          <p:spTgt spid="12"/>
                                        </p:tgtEl>
                                        <p:attrNameLst>
                                          <p:attrName>style.visibility</p:attrName>
                                        </p:attrNameLst>
                                      </p:cBhvr>
                                      <p:to>
                                        <p:strVal val="visible"/>
                                      </p:to>
                                    </p:set>
                                    <p:anim calcmode="lin" valueType="num">
                                      <p:cBhvr>
                                        <p:cTn id="57" dur="1000">
                                          <p:stCondLst>
                                            <p:cond delay="0"/>
                                          </p:stCondLst>
                                        </p:cTn>
                                        <p:tgtEl>
                                          <p:spTgt spid="12"/>
                                        </p:tgtEl>
                                        <p:attrNameLst>
                                          <p:attrName>ppt_w</p:attrName>
                                        </p:attrNameLst>
                                      </p:cBhvr>
                                      <p:tavLst>
                                        <p:tav tm="0">
                                          <p:val>
                                            <p:strVal val="#ppt_w*0.70"/>
                                          </p:val>
                                        </p:tav>
                                        <p:tav tm="100000">
                                          <p:val>
                                            <p:strVal val="#ppt_w"/>
                                          </p:val>
                                        </p:tav>
                                      </p:tavLst>
                                    </p:anim>
                                    <p:anim calcmode="lin" valueType="num">
                                      <p:cBhvr>
                                        <p:cTn id="58" dur="1000">
                                          <p:stCondLst>
                                            <p:cond delay="0"/>
                                          </p:stCondLst>
                                        </p:cTn>
                                        <p:tgtEl>
                                          <p:spTgt spid="12"/>
                                        </p:tgtEl>
                                        <p:attrNameLst>
                                          <p:attrName>ppt_h</p:attrName>
                                        </p:attrNameLst>
                                      </p:cBhvr>
                                      <p:tavLst>
                                        <p:tav tm="0">
                                          <p:val>
                                            <p:strVal val="#ppt_h"/>
                                          </p:val>
                                        </p:tav>
                                        <p:tav tm="100000">
                                          <p:val>
                                            <p:strVal val="#ppt_h"/>
                                          </p:val>
                                        </p:tav>
                                      </p:tavLst>
                                    </p:anim>
                                    <p:animEffect transition="in" filter="fade">
                                      <p:cBhvr>
                                        <p:cTn id="59" dur="1000"/>
                                        <p:tgtEl>
                                          <p:spTgt spid="12"/>
                                        </p:tgtEl>
                                      </p:cBhvr>
                                    </p:animEffect>
                                  </p:childTnLst>
                                </p:cTn>
                              </p:par>
                              <p:par>
                                <p:cTn id="60" presetID="55" presetClass="entr" presetSubtype="0" fill="hold" grpId="11" nodeType="withEffect">
                                  <p:stCondLst>
                                    <p:cond delay="0"/>
                                  </p:stCondLst>
                                  <p:childTnLst>
                                    <p:set>
                                      <p:cBhvr>
                                        <p:cTn id="61" dur="1000" fill="hold">
                                          <p:stCondLst>
                                            <p:cond delay="0"/>
                                          </p:stCondLst>
                                        </p:cTn>
                                        <p:tgtEl>
                                          <p:spTgt spid="13"/>
                                        </p:tgtEl>
                                        <p:attrNameLst>
                                          <p:attrName>style.visibility</p:attrName>
                                        </p:attrNameLst>
                                      </p:cBhvr>
                                      <p:to>
                                        <p:strVal val="visible"/>
                                      </p:to>
                                    </p:set>
                                    <p:anim calcmode="lin" valueType="num">
                                      <p:cBhvr>
                                        <p:cTn id="62" dur="1000">
                                          <p:stCondLst>
                                            <p:cond delay="0"/>
                                          </p:stCondLst>
                                        </p:cTn>
                                        <p:tgtEl>
                                          <p:spTgt spid="13"/>
                                        </p:tgtEl>
                                        <p:attrNameLst>
                                          <p:attrName>ppt_w</p:attrName>
                                        </p:attrNameLst>
                                      </p:cBhvr>
                                      <p:tavLst>
                                        <p:tav tm="0">
                                          <p:val>
                                            <p:strVal val="#ppt_w*0.70"/>
                                          </p:val>
                                        </p:tav>
                                        <p:tav tm="100000">
                                          <p:val>
                                            <p:strVal val="#ppt_w"/>
                                          </p:val>
                                        </p:tav>
                                      </p:tavLst>
                                    </p:anim>
                                    <p:anim calcmode="lin" valueType="num">
                                      <p:cBhvr>
                                        <p:cTn id="63" dur="1000">
                                          <p:stCondLst>
                                            <p:cond delay="0"/>
                                          </p:stCondLst>
                                        </p:cTn>
                                        <p:tgtEl>
                                          <p:spTgt spid="13"/>
                                        </p:tgtEl>
                                        <p:attrNameLst>
                                          <p:attrName>ppt_h</p:attrName>
                                        </p:attrNameLst>
                                      </p:cBhvr>
                                      <p:tavLst>
                                        <p:tav tm="0">
                                          <p:val>
                                            <p:strVal val="#ppt_h"/>
                                          </p:val>
                                        </p:tav>
                                        <p:tav tm="100000">
                                          <p:val>
                                            <p:strVal val="#ppt_h"/>
                                          </p:val>
                                        </p:tav>
                                      </p:tavLst>
                                    </p:anim>
                                    <p:animEffect transition="in" filter="fade">
                                      <p:cBhvr>
                                        <p:cTn id="64" dur="1000"/>
                                        <p:tgtEl>
                                          <p:spTgt spid="13"/>
                                        </p:tgtEl>
                                      </p:cBhvr>
                                    </p:animEffect>
                                  </p:childTnLst>
                                </p:cTn>
                              </p:par>
                              <p:par>
                                <p:cTn id="65" presetID="55" presetClass="entr" presetSubtype="0" fill="hold" grpId="12" nodeType="withEffect">
                                  <p:stCondLst>
                                    <p:cond delay="0"/>
                                  </p:stCondLst>
                                  <p:childTnLst>
                                    <p:set>
                                      <p:cBhvr>
                                        <p:cTn id="66" dur="1000" fill="hold">
                                          <p:stCondLst>
                                            <p:cond delay="0"/>
                                          </p:stCondLst>
                                        </p:cTn>
                                        <p:tgtEl>
                                          <p:spTgt spid="14"/>
                                        </p:tgtEl>
                                        <p:attrNameLst>
                                          <p:attrName>style.visibility</p:attrName>
                                        </p:attrNameLst>
                                      </p:cBhvr>
                                      <p:to>
                                        <p:strVal val="visible"/>
                                      </p:to>
                                    </p:set>
                                    <p:anim calcmode="lin" valueType="num">
                                      <p:cBhvr>
                                        <p:cTn id="67" dur="1000">
                                          <p:stCondLst>
                                            <p:cond delay="0"/>
                                          </p:stCondLst>
                                        </p:cTn>
                                        <p:tgtEl>
                                          <p:spTgt spid="14"/>
                                        </p:tgtEl>
                                        <p:attrNameLst>
                                          <p:attrName>ppt_w</p:attrName>
                                        </p:attrNameLst>
                                      </p:cBhvr>
                                      <p:tavLst>
                                        <p:tav tm="0">
                                          <p:val>
                                            <p:strVal val="#ppt_w*0.70"/>
                                          </p:val>
                                        </p:tav>
                                        <p:tav tm="100000">
                                          <p:val>
                                            <p:strVal val="#ppt_w"/>
                                          </p:val>
                                        </p:tav>
                                      </p:tavLst>
                                    </p:anim>
                                    <p:anim calcmode="lin" valueType="num">
                                      <p:cBhvr>
                                        <p:cTn id="68" dur="1000">
                                          <p:stCondLst>
                                            <p:cond delay="0"/>
                                          </p:stCondLst>
                                        </p:cTn>
                                        <p:tgtEl>
                                          <p:spTgt spid="14"/>
                                        </p:tgtEl>
                                        <p:attrNameLst>
                                          <p:attrName>ppt_h</p:attrName>
                                        </p:attrNameLst>
                                      </p:cBhvr>
                                      <p:tavLst>
                                        <p:tav tm="0">
                                          <p:val>
                                            <p:strVal val="#ppt_h"/>
                                          </p:val>
                                        </p:tav>
                                        <p:tav tm="100000">
                                          <p:val>
                                            <p:strVal val="#ppt_h"/>
                                          </p:val>
                                        </p:tav>
                                      </p:tavLst>
                                    </p:anim>
                                    <p:animEffect transition="in" filter="fade">
                                      <p:cBhvr>
                                        <p:cTn id="69" dur="1000"/>
                                        <p:tgtEl>
                                          <p:spTgt spid="14"/>
                                        </p:tgtEl>
                                      </p:cBhvr>
                                    </p:animEffect>
                                  </p:childTnLst>
                                </p:cTn>
                              </p:par>
                              <p:par>
                                <p:cTn id="70" presetID="55" presetClass="entr" presetSubtype="0" fill="hold" grpId="13" nodeType="withEffect">
                                  <p:stCondLst>
                                    <p:cond delay="0"/>
                                  </p:stCondLst>
                                  <p:childTnLst>
                                    <p:set>
                                      <p:cBhvr>
                                        <p:cTn id="71" dur="1000" fill="hold">
                                          <p:stCondLst>
                                            <p:cond delay="0"/>
                                          </p:stCondLst>
                                        </p:cTn>
                                        <p:tgtEl>
                                          <p:spTgt spid="15"/>
                                        </p:tgtEl>
                                        <p:attrNameLst>
                                          <p:attrName>style.visibility</p:attrName>
                                        </p:attrNameLst>
                                      </p:cBhvr>
                                      <p:to>
                                        <p:strVal val="visible"/>
                                      </p:to>
                                    </p:set>
                                    <p:anim calcmode="lin" valueType="num">
                                      <p:cBhvr>
                                        <p:cTn id="72" dur="1000">
                                          <p:stCondLst>
                                            <p:cond delay="0"/>
                                          </p:stCondLst>
                                        </p:cTn>
                                        <p:tgtEl>
                                          <p:spTgt spid="15"/>
                                        </p:tgtEl>
                                        <p:attrNameLst>
                                          <p:attrName>ppt_w</p:attrName>
                                        </p:attrNameLst>
                                      </p:cBhvr>
                                      <p:tavLst>
                                        <p:tav tm="0">
                                          <p:val>
                                            <p:strVal val="#ppt_w*0.70"/>
                                          </p:val>
                                        </p:tav>
                                        <p:tav tm="100000">
                                          <p:val>
                                            <p:strVal val="#ppt_w"/>
                                          </p:val>
                                        </p:tav>
                                      </p:tavLst>
                                    </p:anim>
                                    <p:anim calcmode="lin" valueType="num">
                                      <p:cBhvr>
                                        <p:cTn id="73" dur="1000">
                                          <p:stCondLst>
                                            <p:cond delay="0"/>
                                          </p:stCondLst>
                                        </p:cTn>
                                        <p:tgtEl>
                                          <p:spTgt spid="15"/>
                                        </p:tgtEl>
                                        <p:attrNameLst>
                                          <p:attrName>ppt_h</p:attrName>
                                        </p:attrNameLst>
                                      </p:cBhvr>
                                      <p:tavLst>
                                        <p:tav tm="0">
                                          <p:val>
                                            <p:strVal val="#ppt_h"/>
                                          </p:val>
                                        </p:tav>
                                        <p:tav tm="100000">
                                          <p:val>
                                            <p:strVal val="#ppt_h"/>
                                          </p:val>
                                        </p:tav>
                                      </p:tavLst>
                                    </p:anim>
                                    <p:animEffect transition="in" filter="fade">
                                      <p:cBhvr>
                                        <p:cTn id="74" dur="1000"/>
                                        <p:tgtEl>
                                          <p:spTgt spid="15"/>
                                        </p:tgtEl>
                                      </p:cBhvr>
                                    </p:animEffect>
                                  </p:childTnLst>
                                </p:cTn>
                              </p:par>
                              <p:par>
                                <p:cTn id="75" presetID="55" presetClass="entr" presetSubtype="0" fill="hold" grpId="14" nodeType="withEffect">
                                  <p:stCondLst>
                                    <p:cond delay="0"/>
                                  </p:stCondLst>
                                  <p:childTnLst>
                                    <p:set>
                                      <p:cBhvr>
                                        <p:cTn id="76" dur="1000" fill="hold">
                                          <p:stCondLst>
                                            <p:cond delay="0"/>
                                          </p:stCondLst>
                                        </p:cTn>
                                        <p:tgtEl>
                                          <p:spTgt spid="16"/>
                                        </p:tgtEl>
                                        <p:attrNameLst>
                                          <p:attrName>style.visibility</p:attrName>
                                        </p:attrNameLst>
                                      </p:cBhvr>
                                      <p:to>
                                        <p:strVal val="visible"/>
                                      </p:to>
                                    </p:set>
                                    <p:anim calcmode="lin" valueType="num">
                                      <p:cBhvr>
                                        <p:cTn id="77" dur="1000">
                                          <p:stCondLst>
                                            <p:cond delay="0"/>
                                          </p:stCondLst>
                                        </p:cTn>
                                        <p:tgtEl>
                                          <p:spTgt spid="16"/>
                                        </p:tgtEl>
                                        <p:attrNameLst>
                                          <p:attrName>ppt_w</p:attrName>
                                        </p:attrNameLst>
                                      </p:cBhvr>
                                      <p:tavLst>
                                        <p:tav tm="0">
                                          <p:val>
                                            <p:strVal val="#ppt_w*0.70"/>
                                          </p:val>
                                        </p:tav>
                                        <p:tav tm="100000">
                                          <p:val>
                                            <p:strVal val="#ppt_w"/>
                                          </p:val>
                                        </p:tav>
                                      </p:tavLst>
                                    </p:anim>
                                    <p:anim calcmode="lin" valueType="num">
                                      <p:cBhvr>
                                        <p:cTn id="78" dur="1000">
                                          <p:stCondLst>
                                            <p:cond delay="0"/>
                                          </p:stCondLst>
                                        </p:cTn>
                                        <p:tgtEl>
                                          <p:spTgt spid="16"/>
                                        </p:tgtEl>
                                        <p:attrNameLst>
                                          <p:attrName>ppt_h</p:attrName>
                                        </p:attrNameLst>
                                      </p:cBhvr>
                                      <p:tavLst>
                                        <p:tav tm="0">
                                          <p:val>
                                            <p:strVal val="#ppt_h"/>
                                          </p:val>
                                        </p:tav>
                                        <p:tav tm="100000">
                                          <p:val>
                                            <p:strVal val="#ppt_h"/>
                                          </p:val>
                                        </p:tav>
                                      </p:tavLst>
                                    </p:anim>
                                    <p:animEffect transition="in" filter="fade">
                                      <p:cBhvr>
                                        <p:cTn id="7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1" bldLvl="0" animBg="1"/>
      <p:bldP spid="4" grpId="2" bldLvl="0" animBg="1"/>
      <p:bldP spid="5" grpId="3" bldLvl="0" animBg="1"/>
      <p:bldP spid="6" grpId="4" bldLvl="0" animBg="1"/>
      <p:bldP spid="7" grpId="5" bldLvl="0" animBg="1"/>
      <p:bldP spid="8" grpId="6" autoUpdateAnimBg="0"/>
      <p:bldP spid="9" grpId="7" autoUpdateAnimBg="0"/>
      <p:bldP spid="10" grpId="8" autoUpdateAnimBg="0"/>
      <p:bldP spid="11" grpId="9" autoUpdateAnimBg="0"/>
      <p:bldP spid="12" grpId="10" bldLvl="0" animBg="1"/>
      <p:bldP spid="13" grpId="11" bldLvl="0" animBg="1"/>
      <p:bldP spid="14" grpId="12" autoUpdateAnimBg="0"/>
      <p:bldP spid="15" grpId="13" autoUpdateAnimBg="0"/>
      <p:bldP spid="16" grpId="14"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custDataLst>
              <p:tags r:id="rId1"/>
            </p:custDataLst>
          </p:nvPr>
        </p:nvSpPr>
        <p:spPr>
          <a:xfrm>
            <a:off x="2502922" y="664664"/>
            <a:ext cx="4138165" cy="352535"/>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1800" b="1" dirty="0">
                <a:latin typeface="+mj-lt"/>
              </a:rPr>
              <a:t>Dynamic memory allocation </a:t>
            </a:r>
          </a:p>
        </p:txBody>
      </p:sp>
      <p:pic>
        <p:nvPicPr>
          <p:cNvPr id="5" name="Picture 4"/>
          <p:cNvPicPr>
            <a:picLocks noChangeAspect="1"/>
          </p:cNvPicPr>
          <p:nvPr/>
        </p:nvPicPr>
        <p:blipFill>
          <a:blip r:embed="rId3"/>
          <a:stretch>
            <a:fillRect/>
          </a:stretch>
        </p:blipFill>
        <p:spPr>
          <a:xfrm>
            <a:off x="2133600" y="1195387"/>
            <a:ext cx="4876800" cy="1990725"/>
          </a:xfrm>
          <a:prstGeom prst="rect">
            <a:avLst/>
          </a:prstGeom>
          <a:noFill/>
        </p:spPr>
      </p:pic>
      <p:sp>
        <p:nvSpPr>
          <p:cNvPr id="6" name="Left Brace 5"/>
          <p:cNvSpPr/>
          <p:nvPr/>
        </p:nvSpPr>
        <p:spPr>
          <a:xfrm rot="16200000">
            <a:off x="2947473" y="2677315"/>
            <a:ext cx="583320" cy="1524695"/>
          </a:xfrm>
          <a:prstGeom prst="leftBrac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9525" cap="flat">
            <a:solidFill>
              <a:schemeClr val="accent1">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tx1"/>
              </a:solidFill>
            </a:endParaRPr>
          </a:p>
        </p:txBody>
      </p:sp>
      <p:sp>
        <p:nvSpPr>
          <p:cNvPr id="7" name="Left Brace 6"/>
          <p:cNvSpPr/>
          <p:nvPr/>
        </p:nvSpPr>
        <p:spPr>
          <a:xfrm rot="16200000">
            <a:off x="5648744" y="2565292"/>
            <a:ext cx="583320" cy="1668332"/>
          </a:xfrm>
          <a:prstGeom prst="leftBrac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w="9525" cap="flat">
            <a:solidFill>
              <a:schemeClr val="accent1">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tx1"/>
              </a:solidFill>
            </a:endParaRPr>
          </a:p>
        </p:txBody>
      </p:sp>
      <p:sp>
        <p:nvSpPr>
          <p:cNvPr id="8" name="TextBox 7"/>
          <p:cNvSpPr txBox="1"/>
          <p:nvPr/>
        </p:nvSpPr>
        <p:spPr>
          <a:xfrm>
            <a:off x="2476785" y="3752850"/>
            <a:ext cx="1905000" cy="308552"/>
          </a:xfrm>
          <a:prstGeom prst="rect">
            <a:avLst/>
          </a:prstGeom>
        </p:spPr>
        <p:txBody>
          <a:bodyPr vert="horz" lIns="95250" tIns="47625" rIns="95250" bIns="47625" rtlCol="0" anchor="t">
            <a:spAutoFit/>
          </a:bodyPr>
          <a:lstStyle/>
          <a:p>
            <a:pPr>
              <a:defRPr lang="en-US" sz="1400" dirty="0"/>
            </a:pPr>
            <a:r>
              <a:rPr lang="en-US" sz="1800" dirty="0"/>
              <a:t>Compilation</a:t>
            </a:r>
          </a:p>
        </p:txBody>
      </p:sp>
      <p:sp>
        <p:nvSpPr>
          <p:cNvPr id="9" name="TextBox 8"/>
          <p:cNvSpPr txBox="1"/>
          <p:nvPr/>
        </p:nvSpPr>
        <p:spPr>
          <a:xfrm>
            <a:off x="5459568" y="3724275"/>
            <a:ext cx="1905000" cy="308552"/>
          </a:xfrm>
          <a:prstGeom prst="rect">
            <a:avLst/>
          </a:prstGeom>
        </p:spPr>
        <p:txBody>
          <a:bodyPr vert="horz" lIns="95250" tIns="47625" rIns="95250" bIns="47625" rtlCol="0" anchor="t">
            <a:spAutoFit/>
          </a:bodyPr>
          <a:lstStyle/>
          <a:p>
            <a:pPr>
              <a:defRPr lang="en-US" sz="1400" dirty="0"/>
            </a:pPr>
            <a:r>
              <a:rPr lang="en-US" sz="1800" dirty="0"/>
              <a:t>Execution</a:t>
            </a:r>
          </a:p>
        </p:txBody>
      </p:sp>
      <p:sp>
        <p:nvSpPr>
          <p:cNvPr id="10" name="TextBox 9"/>
          <p:cNvSpPr txBox="1"/>
          <p:nvPr/>
        </p:nvSpPr>
        <p:spPr>
          <a:xfrm>
            <a:off x="353748" y="4398464"/>
            <a:ext cx="3303851" cy="308552"/>
          </a:xfrm>
          <a:prstGeom prst="rect">
            <a:avLst/>
          </a:prstGeom>
        </p:spPr>
        <p:txBody>
          <a:bodyPr vert="horz" lIns="95250" tIns="47625" rIns="95250" bIns="47625" rtlCol="0" anchor="t">
            <a:spAutoFit/>
          </a:bodyPr>
          <a:lstStyle/>
          <a:p>
            <a:pPr>
              <a:defRPr lang="en-US" sz="1400" dirty="0"/>
            </a:pPr>
            <a:r>
              <a:rPr lang="en-US" sz="1800" b="1" dirty="0">
                <a:solidFill>
                  <a:schemeClr val="accent6"/>
                </a:solidFill>
                <a:latin typeface="+mj-lt"/>
              </a:rPr>
              <a:t>Static Memory Allocation</a:t>
            </a:r>
          </a:p>
        </p:txBody>
      </p:sp>
      <p:sp>
        <p:nvSpPr>
          <p:cNvPr id="11" name="TextBox 10"/>
          <p:cNvSpPr txBox="1"/>
          <p:nvPr/>
        </p:nvSpPr>
        <p:spPr>
          <a:xfrm>
            <a:off x="5004835" y="4438650"/>
            <a:ext cx="3855501" cy="308552"/>
          </a:xfrm>
          <a:prstGeom prst="rect">
            <a:avLst/>
          </a:prstGeom>
        </p:spPr>
        <p:txBody>
          <a:bodyPr vert="horz" lIns="95250" tIns="47625" rIns="95250" bIns="47625" rtlCol="0" anchor="t">
            <a:spAutoFit/>
          </a:bodyPr>
          <a:lstStyle/>
          <a:p>
            <a:pPr>
              <a:defRPr lang="en-US" sz="1400" dirty="0"/>
            </a:pPr>
            <a:r>
              <a:rPr lang="en-US" sz="1800" b="1" dirty="0">
                <a:solidFill>
                  <a:schemeClr val="accent6"/>
                </a:solidFill>
                <a:latin typeface="+mj-lt"/>
              </a:rPr>
              <a:t>Dynamic Memory Allocation</a:t>
            </a:r>
          </a:p>
        </p:txBody>
      </p:sp>
      <p:sp>
        <p:nvSpPr>
          <p:cNvPr id="12" name="TextBox 11"/>
          <p:cNvSpPr txBox="1"/>
          <p:nvPr/>
        </p:nvSpPr>
        <p:spPr>
          <a:xfrm>
            <a:off x="-61731" y="2962208"/>
            <a:ext cx="2552700" cy="956945"/>
          </a:xfrm>
          <a:prstGeom prst="rect">
            <a:avLst/>
          </a:prstGeom>
        </p:spPr>
        <p:txBody>
          <a:bodyPr vert="horz" lIns="95250" tIns="47625" rIns="95250" bIns="47625" rtlCol="0" anchor="t">
            <a:spAutoFit/>
          </a:bodyPr>
          <a:lstStyle/>
          <a:p>
            <a:pPr marL="342900" indent="-342900">
              <a:buFont typeface="Arial" panose="020B0604020202020204"/>
              <a:buChar char="•"/>
              <a:defRPr lang="en-US" sz="1400" dirty="0"/>
            </a:pPr>
            <a:r>
              <a:rPr lang="en-US" b="1" dirty="0"/>
              <a:t>Conversion from </a:t>
            </a:r>
            <a:r>
              <a:rPr lang="en-US" b="1" dirty="0" err="1"/>
              <a:t>HLL</a:t>
            </a:r>
            <a:r>
              <a:rPr lang="en-US" b="1" dirty="0"/>
              <a:t> to </a:t>
            </a:r>
            <a:r>
              <a:rPr lang="en-US" b="1" dirty="0" err="1"/>
              <a:t>MLL</a:t>
            </a:r>
          </a:p>
          <a:p>
            <a:pPr marL="342900" indent="-342900">
              <a:buFont typeface="Arial" panose="020B0604020202020204"/>
              <a:buChar char="•"/>
              <a:defRPr lang="en-US" sz="1400" dirty="0"/>
            </a:pPr>
            <a:r>
              <a:rPr lang="en-US" b="1" dirty="0"/>
              <a:t>Decision to allocate memory to variable</a:t>
            </a:r>
          </a:p>
        </p:txBody>
      </p:sp>
      <p:sp>
        <p:nvSpPr>
          <p:cNvPr id="13" name="TextBox 12"/>
          <p:cNvSpPr txBox="1"/>
          <p:nvPr/>
        </p:nvSpPr>
        <p:spPr>
          <a:xfrm>
            <a:off x="6850770" y="2886075"/>
            <a:ext cx="2369429" cy="956945"/>
          </a:xfrm>
          <a:prstGeom prst="rect">
            <a:avLst/>
          </a:prstGeom>
        </p:spPr>
        <p:txBody>
          <a:bodyPr vert="horz" lIns="95250" tIns="47625" rIns="95250" bIns="47625" rtlCol="0" anchor="t">
            <a:spAutoFit/>
          </a:bodyPr>
          <a:lstStyle/>
          <a:p>
            <a:pPr marL="342900" indent="-342900">
              <a:buFont typeface="Arial" panose="020B0604020202020204"/>
              <a:buChar char="•"/>
              <a:defRPr lang="en-US" sz="1400" dirty="0"/>
            </a:pPr>
            <a:r>
              <a:rPr lang="en-US" b="1" dirty="0"/>
              <a:t>Execution of machine level instructions</a:t>
            </a:r>
          </a:p>
          <a:p>
            <a:pPr marL="342900" indent="-342900">
              <a:buFont typeface="Arial" panose="020B0604020202020204"/>
              <a:buChar char="•"/>
              <a:defRPr lang="en-US" sz="1400" dirty="0"/>
            </a:pPr>
            <a:r>
              <a:rPr lang="en-US" b="1" dirty="0"/>
              <a:t>Decision to allocate memory to variable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5" name="TextBox 4"/>
          <p:cNvSpPr txBox="1"/>
          <p:nvPr/>
        </p:nvSpPr>
        <p:spPr>
          <a:xfrm>
            <a:off x="4953000" y="895169"/>
            <a:ext cx="3855501" cy="2495550"/>
          </a:xfrm>
          <a:prstGeom prst="rect">
            <a:avLst/>
          </a:prstGeom>
        </p:spPr>
        <p:txBody>
          <a:bodyPr vert="horz" wrap="square" lIns="95250" tIns="47625" rIns="95250" bIns="47625" rtlCol="0" anchor="t">
            <a:spAutoFit/>
          </a:bodyPr>
          <a:lstStyle/>
          <a:p>
            <a:pPr>
              <a:defRPr lang="en-US" sz="1400" dirty="0"/>
            </a:pPr>
            <a:r>
              <a:rPr lang="en-US" sz="1800" b="1" dirty="0">
                <a:solidFill>
                  <a:schemeClr val="accent6"/>
                </a:solidFill>
                <a:latin typeface="+mj-lt"/>
              </a:rPr>
              <a:t>Dynamic Memory Allocation</a:t>
            </a:r>
          </a:p>
          <a:p>
            <a:pPr>
              <a:defRPr lang="en-US" sz="1400" dirty="0"/>
            </a:pPr>
            <a:endParaRPr lang="en-US" sz="1800" b="1" dirty="0">
              <a:solidFill>
                <a:schemeClr val="accent6"/>
              </a:solidFill>
              <a:latin typeface="+mj-lt"/>
            </a:endParaRPr>
          </a:p>
          <a:p>
            <a:pPr marL="342900" indent="-342900">
              <a:lnSpc>
                <a:spcPct val="150000"/>
              </a:lnSpc>
              <a:buFont typeface="Arial" panose="020B0604020202020204"/>
              <a:buChar char="•"/>
              <a:defRPr lang="en-US" sz="1400" dirty="0"/>
            </a:pPr>
            <a:r>
              <a:rPr lang="en-US" sz="2000" b="0" dirty="0" err="1">
                <a:solidFill>
                  <a:schemeClr val="tx1"/>
                </a:solidFill>
                <a:latin typeface="Times New Roman" panose="02020603050405020304" pitchFamily="18" charset="0"/>
                <a:cs typeface="Times New Roman" panose="02020603050405020304" pitchFamily="18" charset="0"/>
              </a:rPr>
              <a:t>malloc</a:t>
            </a:r>
            <a:r>
              <a:rPr lang="en-US" sz="2000" b="0" dirty="0">
                <a:solidFill>
                  <a:schemeClr val="tx1"/>
                </a:solidFill>
                <a:latin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a:buChar char="•"/>
              <a:defRPr lang="en-US" sz="1400" dirty="0"/>
            </a:pPr>
            <a:r>
              <a:rPr lang="en-US" sz="2000" b="0" dirty="0" err="1">
                <a:solidFill>
                  <a:schemeClr val="tx1"/>
                </a:solidFill>
                <a:latin typeface="Times New Roman" panose="02020603050405020304" pitchFamily="18" charset="0"/>
                <a:cs typeface="Times New Roman" panose="02020603050405020304" pitchFamily="18" charset="0"/>
              </a:rPr>
              <a:t>calloc</a:t>
            </a:r>
            <a:r>
              <a:rPr lang="en-US" sz="2000" b="0" dirty="0">
                <a:solidFill>
                  <a:schemeClr val="tx1"/>
                </a:solidFill>
                <a:latin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a:buChar char="•"/>
              <a:defRPr lang="en-US" sz="1400" dirty="0"/>
            </a:pPr>
            <a:r>
              <a:rPr lang="en-US" sz="2000" b="0" dirty="0" err="1">
                <a:solidFill>
                  <a:schemeClr val="tx1"/>
                </a:solidFill>
                <a:latin typeface="Times New Roman" panose="02020603050405020304" pitchFamily="18" charset="0"/>
                <a:cs typeface="Times New Roman" panose="02020603050405020304" pitchFamily="18" charset="0"/>
              </a:rPr>
              <a:t>realloc</a:t>
            </a:r>
            <a:r>
              <a:rPr lang="en-US" sz="2000" b="0" dirty="0">
                <a:solidFill>
                  <a:schemeClr val="tx1"/>
                </a:solidFill>
                <a:latin typeface="Times New Roman" panose="02020603050405020304" pitchFamily="18" charset="0"/>
                <a:cs typeface="Times New Roman" panose="02020603050405020304" pitchFamily="18" charset="0"/>
              </a:rPr>
              <a:t>()</a:t>
            </a:r>
          </a:p>
          <a:p>
            <a:pPr marL="342900" indent="-342900">
              <a:lnSpc>
                <a:spcPct val="150000"/>
              </a:lnSpc>
              <a:buFont typeface="Arial" panose="020B0604020202020204"/>
              <a:buChar char="•"/>
              <a:defRPr lang="en-US" sz="1400" dirty="0"/>
            </a:pPr>
            <a:r>
              <a:rPr lang="en-US" sz="2000" b="0" dirty="0">
                <a:solidFill>
                  <a:schemeClr val="tx1"/>
                </a:solidFill>
                <a:latin typeface="Times New Roman" panose="02020603050405020304" pitchFamily="18" charset="0"/>
                <a:cs typeface="Times New Roman" panose="02020603050405020304" pitchFamily="18" charset="0"/>
              </a:rPr>
              <a:t>free()</a:t>
            </a:r>
          </a:p>
        </p:txBody>
      </p:sp>
      <p:sp>
        <p:nvSpPr>
          <p:cNvPr id="6" name="TextBox 5"/>
          <p:cNvSpPr txBox="1"/>
          <p:nvPr/>
        </p:nvSpPr>
        <p:spPr>
          <a:xfrm>
            <a:off x="228600" y="819150"/>
            <a:ext cx="3936365" cy="1941830"/>
          </a:xfrm>
          <a:prstGeom prst="rect">
            <a:avLst/>
          </a:prstGeom>
        </p:spPr>
        <p:txBody>
          <a:bodyPr vert="horz" wrap="square" lIns="95250" tIns="47625" rIns="95250" bIns="47625" rtlCol="0" anchor="t">
            <a:spAutoFit/>
          </a:bodyPr>
          <a:lstStyle/>
          <a:p>
            <a:pPr marL="342900" indent="-342900">
              <a:lnSpc>
                <a:spcPct val="150000"/>
              </a:lnSpc>
              <a:buFont typeface="Arial" panose="020B0604020202020204"/>
              <a:buChar char="•"/>
              <a:defRPr lang="en-US" sz="1400" dirty="0"/>
            </a:pPr>
            <a:r>
              <a:rPr sz="2000" b="1">
                <a:solidFill>
                  <a:schemeClr val="accent6"/>
                </a:solidFill>
                <a:latin typeface="Times New Roman" panose="02020603050405020304" pitchFamily="18" charset="0"/>
                <a:cs typeface="Times New Roman" panose="02020603050405020304" pitchFamily="18" charset="0"/>
                <a:sym typeface="+mn-ea"/>
              </a:rPr>
              <a:t>Static Memory Allocation</a:t>
            </a:r>
            <a:endParaRPr lang="en-US" sz="2000" dirty="0">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a:buChar char="•"/>
              <a:defRPr lang="en-US" sz="1400" dirty="0"/>
            </a:pPr>
            <a:r>
              <a:rPr lang="en-US" sz="2000" dirty="0">
                <a:latin typeface="Times New Roman" panose="02020603050405020304" pitchFamily="18" charset="0"/>
                <a:cs typeface="Times New Roman" panose="02020603050405020304" pitchFamily="18" charset="0"/>
              </a:rPr>
              <a:t>Wastage of memory</a:t>
            </a:r>
          </a:p>
          <a:p>
            <a:pPr marL="342900" indent="-342900">
              <a:lnSpc>
                <a:spcPct val="150000"/>
              </a:lnSpc>
              <a:buFont typeface="Arial" panose="020B0604020202020204"/>
              <a:buChar char="•"/>
              <a:defRPr lang="en-US" sz="1400" dirty="0"/>
            </a:pPr>
            <a:r>
              <a:rPr lang="en-US" sz="2000" dirty="0">
                <a:latin typeface="Times New Roman" panose="02020603050405020304" pitchFamily="18" charset="0"/>
                <a:cs typeface="Times New Roman" panose="02020603050405020304" pitchFamily="18" charset="0"/>
              </a:rPr>
              <a:t>Reediting is a time consuming process</a:t>
            </a:r>
          </a:p>
        </p:txBody>
      </p:sp>
      <p:sp>
        <p:nvSpPr>
          <p:cNvPr id="14" name="Text Box 13"/>
          <p:cNvSpPr txBox="1"/>
          <p:nvPr/>
        </p:nvSpPr>
        <p:spPr>
          <a:xfrm>
            <a:off x="-234950" y="4037965"/>
            <a:ext cx="309880" cy="368300"/>
          </a:xfrm>
          <a:prstGeom prst="rect">
            <a:avLst/>
          </a:prstGeom>
          <a:noFill/>
        </p:spPr>
        <p:txBody>
          <a:bodyPr wrap="none" rtlCol="0">
            <a:spAutoFit/>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custDataLst>
              <p:tags r:id="rId1"/>
            </p:custDataLst>
          </p:nvPr>
        </p:nvSpPr>
        <p:spPr>
          <a:xfrm>
            <a:off x="3733612" y="460561"/>
            <a:ext cx="1333500" cy="464185"/>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400" b="1" dirty="0" err="1">
                <a:latin typeface="+mj-lt"/>
              </a:rPr>
              <a:t>malloc</a:t>
            </a:r>
            <a:r>
              <a:rPr lang="en-US" sz="2400" b="1" dirty="0">
                <a:latin typeface="+mj-lt"/>
              </a:rPr>
              <a:t>()</a:t>
            </a:r>
          </a:p>
        </p:txBody>
      </p:sp>
      <p:sp>
        <p:nvSpPr>
          <p:cNvPr id="5" name="TextBox 4"/>
          <p:cNvSpPr txBox="1"/>
          <p:nvPr/>
        </p:nvSpPr>
        <p:spPr>
          <a:xfrm>
            <a:off x="391429" y="895077"/>
            <a:ext cx="8361149" cy="2033905"/>
          </a:xfrm>
          <a:prstGeom prst="rect">
            <a:avLst/>
          </a:prstGeom>
        </p:spPr>
        <p:txBody>
          <a:bodyPr vert="horz" lIns="95250" tIns="47625" rIns="95250" bIns="47625" rtlCol="0" anchor="t">
            <a:spAutoFit/>
          </a:bodyPr>
          <a:lstStyle/>
          <a:p>
            <a:pPr marL="342900" indent="-342900">
              <a:buFont typeface="Arial" panose="020B0604020202020204"/>
              <a:buChar char="•"/>
              <a:defRPr lang="en-US" sz="1400" dirty="0"/>
            </a:pPr>
            <a:r>
              <a:rPr lang="en-US" sz="1800" dirty="0" err="1">
                <a:latin typeface="Times New Roman" panose="02020603050405020304" pitchFamily="18" charset="0"/>
                <a:cs typeface="Times New Roman" panose="02020603050405020304" pitchFamily="18" charset="0"/>
              </a:rPr>
              <a:t>malloc</a:t>
            </a:r>
            <a:r>
              <a:rPr lang="en-US" sz="1800" dirty="0">
                <a:latin typeface="Times New Roman" panose="02020603050405020304" pitchFamily="18" charset="0"/>
                <a:cs typeface="Times New Roman" panose="02020603050405020304" pitchFamily="18" charset="0"/>
              </a:rPr>
              <a:t> stands for Memory allocation</a:t>
            </a:r>
          </a:p>
          <a:p>
            <a:pPr marL="0" indent="0">
              <a:buFont typeface="Arial" panose="020B0604020202020204"/>
              <a:buNone/>
              <a:defRPr lang="en-US" sz="1400" dirty="0"/>
            </a:pPr>
            <a:endParaRPr lang="en-US" sz="1800" dirty="0">
              <a:latin typeface="Times New Roman" panose="02020603050405020304" pitchFamily="18" charset="0"/>
              <a:cs typeface="Times New Roman" panose="02020603050405020304" pitchFamily="18" charset="0"/>
            </a:endParaRPr>
          </a:p>
          <a:p>
            <a:pPr marL="342900" indent="-342900">
              <a:buFont typeface="Arial" panose="020B0604020202020204"/>
              <a:buChar char="•"/>
              <a:defRPr lang="en-US" sz="1400" dirty="0"/>
            </a:pPr>
            <a:r>
              <a:rPr lang="en-US" sz="1800" dirty="0">
                <a:latin typeface="Times New Roman" panose="02020603050405020304" pitchFamily="18" charset="0"/>
                <a:cs typeface="Times New Roman" panose="02020603050405020304" pitchFamily="18" charset="0"/>
              </a:rPr>
              <a:t>General form of memory allocation using </a:t>
            </a:r>
            <a:r>
              <a:rPr lang="en-US" sz="1800" dirty="0" err="1">
                <a:latin typeface="Times New Roman" panose="02020603050405020304" pitchFamily="18" charset="0"/>
                <a:cs typeface="Times New Roman" panose="02020603050405020304" pitchFamily="18" charset="0"/>
              </a:rPr>
              <a:t>malloc</a:t>
            </a:r>
            <a:r>
              <a:rPr lang="en-US" sz="1800" dirty="0">
                <a:latin typeface="Times New Roman" panose="02020603050405020304" pitchFamily="18" charset="0"/>
                <a:cs typeface="Times New Roman" panose="02020603050405020304" pitchFamily="18" charset="0"/>
              </a:rPr>
              <a:t> is,</a:t>
            </a:r>
          </a:p>
          <a:p>
            <a:pPr marL="0" indent="0">
              <a:buFont typeface="Arial" panose="020B0604020202020204"/>
              <a:buNone/>
              <a:defRPr lang="en-US" sz="1400" dirty="0"/>
            </a:pPr>
            <a:endParaRPr lang="en-US" sz="1800" dirty="0">
              <a:latin typeface="Times New Roman" panose="02020603050405020304" pitchFamily="18" charset="0"/>
              <a:cs typeface="Times New Roman" panose="02020603050405020304" pitchFamily="18" charset="0"/>
            </a:endParaRPr>
          </a:p>
          <a:p>
            <a:pPr marL="0" indent="0">
              <a:buFont typeface="Arial" panose="020B0604020202020204"/>
              <a:buNone/>
              <a:defRPr lang="en-US" sz="1400" dirty="0"/>
            </a:pPr>
            <a:r>
              <a:rPr lang="en-US" sz="1800" b="1" dirty="0">
                <a:solidFill>
                  <a:srgbClr val="FF0000"/>
                </a:solidFill>
                <a:latin typeface="Times New Roman" panose="02020603050405020304" pitchFamily="18" charset="0"/>
                <a:cs typeface="Times New Roman" panose="02020603050405020304" pitchFamily="18" charset="0"/>
              </a:rPr>
              <a:t>       datatype *</a:t>
            </a:r>
            <a:r>
              <a:rPr lang="en-US" sz="1800" b="1" dirty="0" err="1">
                <a:solidFill>
                  <a:srgbClr val="FF0000"/>
                </a:solidFill>
                <a:latin typeface="Times New Roman" panose="02020603050405020304" pitchFamily="18" charset="0"/>
                <a:cs typeface="Times New Roman" panose="02020603050405020304" pitchFamily="18" charset="0"/>
              </a:rPr>
              <a:t>ptr </a:t>
            </a:r>
            <a:r>
              <a:rPr lang="en-US" sz="1800" b="1" dirty="0">
                <a:solidFill>
                  <a:srgbClr val="FF0000"/>
                </a:solidFill>
                <a:latin typeface="Times New Roman" panose="02020603050405020304" pitchFamily="18" charset="0"/>
                <a:cs typeface="Times New Roman" panose="02020603050405020304" pitchFamily="18" charset="0"/>
              </a:rPr>
              <a:t>= (datatype *) </a:t>
            </a:r>
            <a:r>
              <a:rPr lang="en-US" sz="1800" b="1" dirty="0" err="1">
                <a:solidFill>
                  <a:srgbClr val="FF0000"/>
                </a:solidFill>
                <a:latin typeface="Times New Roman" panose="02020603050405020304" pitchFamily="18" charset="0"/>
                <a:cs typeface="Times New Roman" panose="02020603050405020304" pitchFamily="18" charset="0"/>
              </a:rPr>
              <a:t>malloc</a:t>
            </a:r>
            <a:r>
              <a:rPr lang="en-US" sz="1800" b="1" dirty="0">
                <a:solidFill>
                  <a:srgbClr val="FF0000"/>
                </a:solidFill>
                <a:latin typeface="Times New Roman" panose="02020603050405020304" pitchFamily="18" charset="0"/>
                <a:cs typeface="Times New Roman" panose="02020603050405020304" pitchFamily="18" charset="0"/>
              </a:rPr>
              <a:t>(RequiredAmountOfMemory * </a:t>
            </a:r>
            <a:r>
              <a:rPr lang="en-US" sz="1800" b="1" dirty="0" err="1">
                <a:solidFill>
                  <a:srgbClr val="FF0000"/>
                </a:solidFill>
                <a:latin typeface="Times New Roman" panose="02020603050405020304" pitchFamily="18" charset="0"/>
                <a:cs typeface="Times New Roman" panose="02020603050405020304" pitchFamily="18" charset="0"/>
              </a:rPr>
              <a:t>sizeof</a:t>
            </a:r>
            <a:r>
              <a:rPr lang="en-US" sz="1800" b="1" dirty="0">
                <a:solidFill>
                  <a:srgbClr val="FF0000"/>
                </a:solidFill>
                <a:latin typeface="Times New Roman" panose="02020603050405020304" pitchFamily="18" charset="0"/>
                <a:cs typeface="Times New Roman" panose="02020603050405020304" pitchFamily="18" charset="0"/>
              </a:rPr>
              <a:t>(datatype));</a:t>
            </a:r>
            <a:endParaRPr lang="en-US" sz="1800" dirty="0">
              <a:latin typeface="Times New Roman" panose="02020603050405020304" pitchFamily="18" charset="0"/>
              <a:cs typeface="Times New Roman" panose="02020603050405020304" pitchFamily="18" charset="0"/>
            </a:endParaRPr>
          </a:p>
          <a:p>
            <a:pPr marL="0" indent="0">
              <a:buFont typeface="Arial" panose="020B0604020202020204"/>
              <a:buNone/>
              <a:defRPr lang="en-US" sz="1400" dirty="0"/>
            </a:pPr>
            <a:r>
              <a:rPr lang="en-US" sz="1800" dirty="0">
                <a:latin typeface="Times New Roman" panose="02020603050405020304" pitchFamily="18" charset="0"/>
                <a:cs typeface="Times New Roman" panose="02020603050405020304" pitchFamily="18" charset="0"/>
              </a:rPr>
              <a:t>       If </a:t>
            </a:r>
            <a:r>
              <a:rPr lang="en-US" sz="1800" dirty="0" err="1">
                <a:latin typeface="Times New Roman" panose="02020603050405020304" pitchFamily="18" charset="0"/>
                <a:cs typeface="Times New Roman" panose="02020603050405020304" pitchFamily="18" charset="0"/>
              </a:rPr>
              <a:t>malloc</a:t>
            </a:r>
            <a:r>
              <a:rPr lang="en-US" sz="1800" dirty="0">
                <a:latin typeface="Times New Roman" panose="02020603050405020304" pitchFamily="18" charset="0"/>
                <a:cs typeface="Times New Roman" panose="02020603050405020304" pitchFamily="18" charset="0"/>
              </a:rPr>
              <a:t>() is unable to find the required amount of memory, it returns</a:t>
            </a:r>
            <a:r>
              <a:rPr lang="en-US" sz="1800" b="1" dirty="0">
                <a:solidFill>
                  <a:srgbClr val="FF0000"/>
                </a:solidFill>
                <a:latin typeface="Times New Roman" panose="02020603050405020304" pitchFamily="18" charset="0"/>
                <a:cs typeface="Times New Roman" panose="02020603050405020304" pitchFamily="18" charset="0"/>
              </a:rPr>
              <a:t> NULL</a:t>
            </a:r>
          </a:p>
        </p:txBody>
      </p:sp>
      <p:pic>
        <p:nvPicPr>
          <p:cNvPr id="6" name="Picture 5"/>
          <p:cNvPicPr>
            <a:picLocks noChangeAspect="1"/>
          </p:cNvPicPr>
          <p:nvPr/>
        </p:nvPicPr>
        <p:blipFill>
          <a:blip r:embed="rId3"/>
          <a:stretch>
            <a:fillRect/>
          </a:stretch>
        </p:blipFill>
        <p:spPr>
          <a:xfrm>
            <a:off x="1524000" y="3005455"/>
            <a:ext cx="6622415" cy="173736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42950"/>
            <a:ext cx="8904605" cy="3902710"/>
          </a:xfrm>
        </p:spPr>
        <p:txBody>
          <a:bodyPr/>
          <a:lstStyle/>
          <a:p>
            <a:pPr marL="0" indent="0">
              <a:buNone/>
            </a:pPr>
            <a:r>
              <a:rPr lang="en-IN" altLang="en-US" sz="2200" b="1">
                <a:latin typeface="Times New Roman" panose="02020603050405020304" pitchFamily="18" charset="0"/>
                <a:cs typeface="Times New Roman" panose="02020603050405020304" pitchFamily="18" charset="0"/>
              </a:rPr>
              <a:t>Example</a:t>
            </a:r>
          </a:p>
          <a:p>
            <a:pPr marL="0" indent="457200">
              <a:buNone/>
            </a:pPr>
            <a:r>
              <a:rPr sz="2000" spc="-5" dirty="0">
                <a:solidFill>
                  <a:srgbClr val="0000FF"/>
                </a:solidFill>
                <a:latin typeface="Times New Roman" panose="02020603050405020304"/>
                <a:cs typeface="Times New Roman" panose="02020603050405020304"/>
                <a:sym typeface="+mn-ea"/>
              </a:rPr>
              <a:t>p = (int</a:t>
            </a:r>
            <a:r>
              <a:rPr sz="2000" spc="5" dirty="0">
                <a:solidFill>
                  <a:srgbClr val="0000FF"/>
                </a:solidFill>
                <a:latin typeface="Times New Roman" panose="02020603050405020304"/>
                <a:cs typeface="Times New Roman" panose="02020603050405020304"/>
                <a:sym typeface="+mn-ea"/>
              </a:rPr>
              <a:t> </a:t>
            </a:r>
            <a:r>
              <a:rPr sz="2000" spc="-5" dirty="0">
                <a:solidFill>
                  <a:srgbClr val="0000FF"/>
                </a:solidFill>
                <a:latin typeface="Times New Roman" panose="02020603050405020304"/>
                <a:cs typeface="Times New Roman" panose="02020603050405020304"/>
                <a:sym typeface="+mn-ea"/>
              </a:rPr>
              <a:t>*)</a:t>
            </a:r>
            <a:r>
              <a:rPr sz="2000" spc="5" dirty="0">
                <a:solidFill>
                  <a:srgbClr val="0000FF"/>
                </a:solidFill>
                <a:latin typeface="Times New Roman" panose="02020603050405020304"/>
                <a:cs typeface="Times New Roman" panose="02020603050405020304"/>
                <a:sym typeface="+mn-ea"/>
              </a:rPr>
              <a:t> </a:t>
            </a:r>
            <a:r>
              <a:rPr sz="2000" spc="-5" dirty="0">
                <a:solidFill>
                  <a:srgbClr val="0000FF"/>
                </a:solidFill>
                <a:latin typeface="Times New Roman" panose="02020603050405020304"/>
                <a:cs typeface="Times New Roman" panose="02020603050405020304"/>
                <a:sym typeface="+mn-ea"/>
              </a:rPr>
              <a:t>malloc(100</a:t>
            </a:r>
            <a:r>
              <a:rPr sz="2000" spc="-10" dirty="0">
                <a:solidFill>
                  <a:srgbClr val="0000FF"/>
                </a:solidFill>
                <a:latin typeface="Times New Roman" panose="02020603050405020304"/>
                <a:cs typeface="Times New Roman" panose="02020603050405020304"/>
                <a:sym typeface="+mn-ea"/>
              </a:rPr>
              <a:t> </a:t>
            </a:r>
            <a:r>
              <a:rPr sz="2000" spc="-5" dirty="0">
                <a:solidFill>
                  <a:srgbClr val="0000FF"/>
                </a:solidFill>
                <a:latin typeface="Times New Roman" panose="02020603050405020304"/>
                <a:cs typeface="Times New Roman" panose="02020603050405020304"/>
                <a:sym typeface="+mn-ea"/>
              </a:rPr>
              <a:t>*</a:t>
            </a:r>
            <a:r>
              <a:rPr sz="2000" spc="5" dirty="0">
                <a:solidFill>
                  <a:srgbClr val="0000FF"/>
                </a:solidFill>
                <a:latin typeface="Times New Roman" panose="02020603050405020304"/>
                <a:cs typeface="Times New Roman" panose="02020603050405020304"/>
                <a:sym typeface="+mn-ea"/>
              </a:rPr>
              <a:t> </a:t>
            </a:r>
            <a:r>
              <a:rPr sz="2000" spc="-5" dirty="0">
                <a:solidFill>
                  <a:srgbClr val="0000FF"/>
                </a:solidFill>
                <a:latin typeface="Times New Roman" panose="02020603050405020304"/>
                <a:cs typeface="Times New Roman" panose="02020603050405020304"/>
                <a:sym typeface="+mn-ea"/>
              </a:rPr>
              <a:t>sizeof(int));</a:t>
            </a:r>
            <a:endParaRPr sz="2000">
              <a:latin typeface="Times New Roman" panose="02020603050405020304"/>
              <a:cs typeface="Times New Roman" panose="02020603050405020304"/>
            </a:endParaRPr>
          </a:p>
          <a:p>
            <a:pPr marL="788035" marR="5080" indent="-247015">
              <a:lnSpc>
                <a:spcPct val="100000"/>
              </a:lnSpc>
              <a:spcBef>
                <a:spcPts val="2775"/>
              </a:spcBef>
              <a:tabLst>
                <a:tab pos="851535" algn="l"/>
              </a:tabLst>
            </a:pPr>
            <a:r>
              <a:rPr sz="2000" dirty="0">
                <a:solidFill>
                  <a:schemeClr val="tx1"/>
                </a:solidFill>
                <a:latin typeface="Times New Roman" panose="02020603050405020304"/>
                <a:cs typeface="Times New Roman" panose="02020603050405020304"/>
                <a:sym typeface="+mn-ea"/>
              </a:rPr>
              <a:t>A</a:t>
            </a:r>
            <a:r>
              <a:rPr sz="2000" spc="-145" dirty="0">
                <a:solidFill>
                  <a:schemeClr val="tx1"/>
                </a:solidFill>
                <a:latin typeface="Times New Roman" panose="02020603050405020304"/>
                <a:cs typeface="Times New Roman" panose="02020603050405020304"/>
                <a:sym typeface="+mn-ea"/>
              </a:rPr>
              <a:t> </a:t>
            </a:r>
            <a:r>
              <a:rPr sz="2000" spc="-5" dirty="0">
                <a:solidFill>
                  <a:schemeClr val="tx1"/>
                </a:solidFill>
                <a:latin typeface="Times New Roman" panose="02020603050405020304"/>
                <a:cs typeface="Times New Roman" panose="02020603050405020304"/>
                <a:sym typeface="+mn-ea"/>
              </a:rPr>
              <a:t>memory</a:t>
            </a:r>
            <a:r>
              <a:rPr sz="2000" dirty="0">
                <a:solidFill>
                  <a:schemeClr val="tx1"/>
                </a:solidFill>
                <a:latin typeface="Times New Roman" panose="02020603050405020304"/>
                <a:cs typeface="Times New Roman" panose="02020603050405020304"/>
                <a:sym typeface="+mn-ea"/>
              </a:rPr>
              <a:t> </a:t>
            </a:r>
            <a:r>
              <a:rPr sz="2000" spc="-5" dirty="0">
                <a:solidFill>
                  <a:schemeClr val="tx1"/>
                </a:solidFill>
                <a:latin typeface="Times New Roman" panose="02020603050405020304"/>
                <a:cs typeface="Times New Roman" panose="02020603050405020304"/>
                <a:sym typeface="+mn-ea"/>
              </a:rPr>
              <a:t>space</a:t>
            </a:r>
            <a:r>
              <a:rPr sz="2000" spc="-2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equivalent</a:t>
            </a:r>
            <a:r>
              <a:rPr sz="2000" spc="-3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to</a:t>
            </a:r>
            <a:r>
              <a:rPr sz="2000" spc="10" dirty="0">
                <a:solidFill>
                  <a:schemeClr val="tx1"/>
                </a:solidFill>
                <a:latin typeface="Times New Roman" panose="02020603050405020304"/>
                <a:cs typeface="Times New Roman" panose="02020603050405020304"/>
                <a:sym typeface="+mn-ea"/>
              </a:rPr>
              <a:t> </a:t>
            </a:r>
            <a:r>
              <a:rPr sz="2000" spc="5" dirty="0">
                <a:solidFill>
                  <a:schemeClr val="tx1"/>
                </a:solidFill>
                <a:latin typeface="Times New Roman" panose="02020603050405020304"/>
                <a:cs typeface="Times New Roman" panose="02020603050405020304"/>
                <a:sym typeface="+mn-ea"/>
              </a:rPr>
              <a:t>100</a:t>
            </a:r>
            <a:r>
              <a:rPr sz="2000" spc="-25" dirty="0">
                <a:solidFill>
                  <a:schemeClr val="tx1"/>
                </a:solidFill>
                <a:latin typeface="Times New Roman" panose="02020603050405020304"/>
                <a:cs typeface="Times New Roman" panose="02020603050405020304"/>
                <a:sym typeface="+mn-ea"/>
              </a:rPr>
              <a:t> </a:t>
            </a:r>
            <a:r>
              <a:rPr sz="2000" spc="-5" dirty="0">
                <a:solidFill>
                  <a:schemeClr val="tx1"/>
                </a:solidFill>
                <a:latin typeface="Times New Roman" panose="02020603050405020304"/>
                <a:cs typeface="Times New Roman" panose="02020603050405020304"/>
                <a:sym typeface="+mn-ea"/>
              </a:rPr>
              <a:t>times</a:t>
            </a:r>
            <a:r>
              <a:rPr sz="2000" dirty="0">
                <a:solidFill>
                  <a:schemeClr val="tx1"/>
                </a:solidFill>
                <a:latin typeface="Times New Roman" panose="02020603050405020304"/>
                <a:cs typeface="Times New Roman" panose="02020603050405020304"/>
                <a:sym typeface="+mn-ea"/>
              </a:rPr>
              <a:t> the </a:t>
            </a:r>
            <a:r>
              <a:rPr sz="2000" spc="-5" dirty="0">
                <a:solidFill>
                  <a:schemeClr val="tx1"/>
                </a:solidFill>
                <a:latin typeface="Times New Roman" panose="02020603050405020304"/>
                <a:cs typeface="Times New Roman" panose="02020603050405020304"/>
                <a:sym typeface="+mn-ea"/>
              </a:rPr>
              <a:t>size </a:t>
            </a:r>
            <a:r>
              <a:rPr sz="2000" dirty="0">
                <a:solidFill>
                  <a:schemeClr val="tx1"/>
                </a:solidFill>
                <a:latin typeface="Times New Roman" panose="02020603050405020304"/>
                <a:cs typeface="Times New Roman" panose="02020603050405020304"/>
                <a:sym typeface="+mn-ea"/>
              </a:rPr>
              <a:t>of </a:t>
            </a:r>
            <a:r>
              <a:rPr sz="2000" spc="-63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an</a:t>
            </a:r>
            <a:r>
              <a:rPr sz="2000" spc="-2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int</a:t>
            </a:r>
            <a:r>
              <a:rPr sz="2000" spc="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bytes</a:t>
            </a:r>
            <a:r>
              <a:rPr sz="2000" spc="-2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is</a:t>
            </a:r>
            <a:r>
              <a:rPr sz="2000" spc="-5" dirty="0">
                <a:solidFill>
                  <a:schemeClr val="tx1"/>
                </a:solidFill>
                <a:latin typeface="Times New Roman" panose="02020603050405020304"/>
                <a:cs typeface="Times New Roman" panose="02020603050405020304"/>
                <a:sym typeface="+mn-ea"/>
              </a:rPr>
              <a:t> reserved</a:t>
            </a:r>
            <a:endParaRPr sz="2000">
              <a:solidFill>
                <a:schemeClr val="tx1"/>
              </a:solidFill>
              <a:latin typeface="Times New Roman" panose="02020603050405020304"/>
              <a:cs typeface="Times New Roman" panose="02020603050405020304"/>
            </a:endParaRPr>
          </a:p>
          <a:p>
            <a:pPr marL="788035" marR="746125" indent="-247015">
              <a:lnSpc>
                <a:spcPct val="100000"/>
              </a:lnSpc>
              <a:spcBef>
                <a:spcPts val="300"/>
              </a:spcBef>
              <a:tabLst>
                <a:tab pos="787400" algn="l"/>
              </a:tabLst>
            </a:pPr>
            <a:r>
              <a:rPr sz="2000" dirty="0">
                <a:solidFill>
                  <a:schemeClr val="tx1"/>
                </a:solidFill>
                <a:latin typeface="Times New Roman" panose="02020603050405020304"/>
                <a:cs typeface="Times New Roman" panose="02020603050405020304"/>
                <a:sym typeface="+mn-ea"/>
              </a:rPr>
              <a:t>The address of the </a:t>
            </a:r>
            <a:r>
              <a:rPr sz="2000" spc="-5" dirty="0">
                <a:solidFill>
                  <a:schemeClr val="tx1"/>
                </a:solidFill>
                <a:latin typeface="Times New Roman" panose="02020603050405020304"/>
                <a:cs typeface="Times New Roman" panose="02020603050405020304"/>
                <a:sym typeface="+mn-ea"/>
              </a:rPr>
              <a:t>first </a:t>
            </a:r>
            <a:r>
              <a:rPr sz="2000" dirty="0">
                <a:solidFill>
                  <a:schemeClr val="tx1"/>
                </a:solidFill>
                <a:latin typeface="Times New Roman" panose="02020603050405020304"/>
                <a:cs typeface="Times New Roman" panose="02020603050405020304"/>
                <a:sym typeface="+mn-ea"/>
              </a:rPr>
              <a:t>byte of the </a:t>
            </a:r>
            <a:r>
              <a:rPr sz="2000" spc="-5" dirty="0">
                <a:solidFill>
                  <a:schemeClr val="tx1"/>
                </a:solidFill>
                <a:latin typeface="Times New Roman" panose="02020603050405020304"/>
                <a:cs typeface="Times New Roman" panose="02020603050405020304"/>
                <a:sym typeface="+mn-ea"/>
              </a:rPr>
              <a:t>allocated </a:t>
            </a:r>
            <a:r>
              <a:rPr sz="2000" dirty="0">
                <a:solidFill>
                  <a:schemeClr val="tx1"/>
                </a:solidFill>
                <a:latin typeface="Times New Roman" panose="02020603050405020304"/>
                <a:cs typeface="Times New Roman" panose="02020603050405020304"/>
                <a:sym typeface="+mn-ea"/>
              </a:rPr>
              <a:t> </a:t>
            </a:r>
            <a:r>
              <a:rPr sz="2000" spc="-5" dirty="0">
                <a:solidFill>
                  <a:schemeClr val="tx1"/>
                </a:solidFill>
                <a:latin typeface="Times New Roman" panose="02020603050405020304"/>
                <a:cs typeface="Times New Roman" panose="02020603050405020304"/>
                <a:sym typeface="+mn-ea"/>
              </a:rPr>
              <a:t>memory</a:t>
            </a:r>
            <a:r>
              <a:rPr sz="2000" dirty="0">
                <a:solidFill>
                  <a:schemeClr val="tx1"/>
                </a:solidFill>
                <a:latin typeface="Times New Roman" panose="02020603050405020304"/>
                <a:cs typeface="Times New Roman" panose="02020603050405020304"/>
                <a:sym typeface="+mn-ea"/>
              </a:rPr>
              <a:t> is</a:t>
            </a:r>
            <a:r>
              <a:rPr sz="2000" spc="-10" dirty="0">
                <a:solidFill>
                  <a:schemeClr val="tx1"/>
                </a:solidFill>
                <a:latin typeface="Times New Roman" panose="02020603050405020304"/>
                <a:cs typeface="Times New Roman" panose="02020603050405020304"/>
                <a:sym typeface="+mn-ea"/>
              </a:rPr>
              <a:t> </a:t>
            </a:r>
            <a:r>
              <a:rPr sz="2000" spc="-5" dirty="0">
                <a:solidFill>
                  <a:schemeClr val="tx1"/>
                </a:solidFill>
                <a:latin typeface="Times New Roman" panose="02020603050405020304"/>
                <a:cs typeface="Times New Roman" panose="02020603050405020304"/>
                <a:sym typeface="+mn-ea"/>
              </a:rPr>
              <a:t>assigned</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to the</a:t>
            </a:r>
            <a:r>
              <a:rPr sz="2000" spc="-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pointer</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p of</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type</a:t>
            </a:r>
            <a:r>
              <a:rPr sz="2000" spc="-2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int</a:t>
            </a:r>
          </a:p>
          <a:p>
            <a:pPr marL="788035" marR="746125" indent="-247015">
              <a:lnSpc>
                <a:spcPct val="100000"/>
              </a:lnSpc>
              <a:spcBef>
                <a:spcPts val="300"/>
              </a:spcBef>
              <a:tabLst>
                <a:tab pos="787400" algn="l"/>
              </a:tabLst>
            </a:pPr>
            <a:r>
              <a:rPr sz="2000">
                <a:solidFill>
                  <a:schemeClr val="tx1"/>
                </a:solidFill>
                <a:latin typeface="Times New Roman" panose="02020603050405020304"/>
                <a:cs typeface="Times New Roman" panose="02020603050405020304"/>
              </a:rPr>
              <a:t>On successful allocation, the function returns the address of first byte of allocated</a:t>
            </a:r>
            <a:r>
              <a:rPr lang="en-IN" sz="2000">
                <a:solidFill>
                  <a:schemeClr val="tx1"/>
                </a:solidFill>
                <a:latin typeface="Times New Roman" panose="02020603050405020304"/>
                <a:cs typeface="Times New Roman" panose="02020603050405020304"/>
              </a:rPr>
              <a:t> </a:t>
            </a:r>
            <a:r>
              <a:rPr sz="2000">
                <a:solidFill>
                  <a:schemeClr val="tx1"/>
                </a:solidFill>
                <a:latin typeface="Times New Roman" panose="02020603050405020304"/>
                <a:cs typeface="Times New Roman" panose="02020603050405020304"/>
              </a:rPr>
              <a:t>memory.</a:t>
            </a:r>
          </a:p>
          <a:p>
            <a:pPr marL="788035" marR="746125" indent="-247015">
              <a:lnSpc>
                <a:spcPct val="100000"/>
              </a:lnSpc>
              <a:spcBef>
                <a:spcPts val="300"/>
              </a:spcBef>
              <a:tabLst>
                <a:tab pos="787400" algn="l"/>
              </a:tabLst>
            </a:pPr>
            <a:r>
              <a:rPr sz="2000">
                <a:solidFill>
                  <a:schemeClr val="tx1"/>
                </a:solidFill>
                <a:latin typeface="Times New Roman" panose="02020603050405020304"/>
                <a:cs typeface="Times New Roman" panose="02020603050405020304"/>
              </a:rPr>
              <a:t> Since address is returned, the return type is a void pointer. By type</a:t>
            </a:r>
            <a:r>
              <a:rPr lang="en-IN" sz="2000">
                <a:solidFill>
                  <a:schemeClr val="tx1"/>
                </a:solidFill>
                <a:latin typeface="Times New Roman" panose="02020603050405020304"/>
                <a:cs typeface="Times New Roman" panose="02020603050405020304"/>
              </a:rPr>
              <a:t> </a:t>
            </a:r>
            <a:r>
              <a:rPr sz="2000">
                <a:solidFill>
                  <a:schemeClr val="tx1"/>
                </a:solidFill>
                <a:latin typeface="Times New Roman" panose="02020603050405020304"/>
                <a:cs typeface="Times New Roman" panose="02020603050405020304"/>
              </a:rPr>
              <a:t>casting appropriately we can use it to store integer, float etc.</a:t>
            </a:r>
          </a:p>
          <a:p>
            <a:pPr>
              <a:lnSpc>
                <a:spcPct val="100000"/>
              </a:lnSpc>
            </a:pPr>
            <a:endParaRPr sz="2000">
              <a:solidFill>
                <a:schemeClr val="tx1"/>
              </a:solidFill>
              <a:latin typeface="Times New Roman" panose="02020603050405020304"/>
              <a:cs typeface="Times New Roman" panose="02020603050405020304"/>
            </a:endParaRPr>
          </a:p>
          <a:p>
            <a:pPr>
              <a:lnSpc>
                <a:spcPct val="100000"/>
              </a:lnSpc>
              <a:spcBef>
                <a:spcPts val="50"/>
              </a:spcBef>
            </a:pPr>
            <a:endParaRPr sz="2000">
              <a:latin typeface="Times New Roman" panose="02020603050405020304"/>
              <a:cs typeface="Times New Roman" panose="02020603050405020304"/>
            </a:endParaRPr>
          </a:p>
          <a:p>
            <a:pPr>
              <a:lnSpc>
                <a:spcPct val="100000"/>
              </a:lnSpc>
              <a:spcBef>
                <a:spcPts val="50"/>
              </a:spcBef>
            </a:pPr>
            <a:endParaRPr lang="en-IN" altLang="en-US" sz="2000">
              <a:latin typeface="Times New Roman" panose="02020603050405020304" pitchFamily="18" charset="0"/>
              <a:cs typeface="Times New Roman" panose="02020603050405020304" pitchFamily="18" charset="0"/>
            </a:endParaRPr>
          </a:p>
        </p:txBody>
      </p:sp>
      <p:graphicFrame>
        <p:nvGraphicFramePr>
          <p:cNvPr id="10" name="object 4"/>
          <p:cNvGraphicFramePr>
            <a:graphicFrameLocks noGrp="1"/>
          </p:cNvGraphicFramePr>
          <p:nvPr/>
        </p:nvGraphicFramePr>
        <p:xfrm>
          <a:off x="3552444" y="5550408"/>
          <a:ext cx="4248150" cy="571500"/>
        </p:xfrm>
        <a:graphic>
          <a:graphicData uri="http://schemas.openxmlformats.org/drawingml/2006/table">
            <a:tbl>
              <a:tblPr firstRow="1" bandRow="1">
                <a:tableStyleId>{2D5ABB26-0587-4C30-8999-92F81FD0307C}</a:tableStyleId>
              </a:tblPr>
              <a:tblGrid>
                <a:gridCol w="45720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457200">
                  <a:extLst>
                    <a:ext uri="{9D8B030D-6E8A-4147-A177-3AD203B41FA5}">
                      <a16:colId xmlns:a16="http://schemas.microsoft.com/office/drawing/2014/main" val="20002"/>
                    </a:ext>
                  </a:extLst>
                </a:gridCol>
                <a:gridCol w="457200">
                  <a:extLst>
                    <a:ext uri="{9D8B030D-6E8A-4147-A177-3AD203B41FA5}">
                      <a16:colId xmlns:a16="http://schemas.microsoft.com/office/drawing/2014/main" val="20003"/>
                    </a:ext>
                  </a:extLst>
                </a:gridCol>
                <a:gridCol w="1905000">
                  <a:extLst>
                    <a:ext uri="{9D8B030D-6E8A-4147-A177-3AD203B41FA5}">
                      <a16:colId xmlns:a16="http://schemas.microsoft.com/office/drawing/2014/main" val="20004"/>
                    </a:ext>
                  </a:extLst>
                </a:gridCol>
                <a:gridCol w="457200">
                  <a:extLst>
                    <a:ext uri="{9D8B030D-6E8A-4147-A177-3AD203B41FA5}">
                      <a16:colId xmlns:a16="http://schemas.microsoft.com/office/drawing/2014/main" val="20005"/>
                    </a:ext>
                  </a:extLst>
                </a:gridCol>
              </a:tblGrid>
              <a:tr h="533400">
                <a:tc>
                  <a:txBody>
                    <a:bodyPr/>
                    <a:lstStyle/>
                    <a:p>
                      <a:pPr>
                        <a:lnSpc>
                          <a:spcPct val="100000"/>
                        </a:lnSpc>
                      </a:pPr>
                      <a:endParaRPr sz="2600">
                        <a:latin typeface="Times New Roman" panose="02020603050405020304"/>
                        <a:cs typeface="Times New Roman" panose="02020603050405020304"/>
                      </a:endParaRPr>
                    </a:p>
                  </a:txBody>
                  <a:tcPr marL="0" marR="0" marT="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CFFCC"/>
                    </a:solidFill>
                  </a:tcPr>
                </a:tc>
                <a:tc>
                  <a:txBody>
                    <a:bodyPr/>
                    <a:lstStyle/>
                    <a:p>
                      <a:pPr>
                        <a:lnSpc>
                          <a:spcPct val="100000"/>
                        </a:lnSpc>
                      </a:pPr>
                      <a:endParaRPr sz="2600">
                        <a:latin typeface="Times New Roman" panose="02020603050405020304"/>
                        <a:cs typeface="Times New Roman" panose="02020603050405020304"/>
                      </a:endParaRPr>
                    </a:p>
                  </a:txBody>
                  <a:tcPr marL="0" marR="0" marT="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CFFCC"/>
                    </a:solidFill>
                  </a:tcPr>
                </a:tc>
                <a:tc>
                  <a:txBody>
                    <a:bodyPr/>
                    <a:lstStyle/>
                    <a:p>
                      <a:pPr>
                        <a:lnSpc>
                          <a:spcPct val="100000"/>
                        </a:lnSpc>
                      </a:pPr>
                      <a:endParaRPr sz="2600">
                        <a:latin typeface="Times New Roman" panose="02020603050405020304"/>
                        <a:cs typeface="Times New Roman" panose="02020603050405020304"/>
                      </a:endParaRPr>
                    </a:p>
                  </a:txBody>
                  <a:tcPr marL="0" marR="0" marT="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CFFCC"/>
                    </a:solidFill>
                  </a:tcPr>
                </a:tc>
                <a:tc>
                  <a:txBody>
                    <a:bodyPr/>
                    <a:lstStyle/>
                    <a:p>
                      <a:pPr>
                        <a:lnSpc>
                          <a:spcPct val="100000"/>
                        </a:lnSpc>
                      </a:pPr>
                      <a:endParaRPr sz="2600">
                        <a:latin typeface="Times New Roman" panose="02020603050405020304"/>
                        <a:cs typeface="Times New Roman" panose="02020603050405020304"/>
                      </a:endParaRPr>
                    </a:p>
                  </a:txBody>
                  <a:tcPr marL="0" marR="0" marT="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CFFCC"/>
                    </a:solidFill>
                  </a:tcPr>
                </a:tc>
                <a:tc>
                  <a:txBody>
                    <a:bodyPr/>
                    <a:lstStyle/>
                    <a:p>
                      <a:pPr>
                        <a:lnSpc>
                          <a:spcPct val="100000"/>
                        </a:lnSpc>
                      </a:pPr>
                      <a:endParaRPr sz="2600">
                        <a:latin typeface="Times New Roman" panose="02020603050405020304"/>
                        <a:cs typeface="Times New Roman" panose="02020603050405020304"/>
                      </a:endParaRPr>
                    </a:p>
                  </a:txBody>
                  <a:tcPr marL="0" marR="0" marT="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CFFCC"/>
                    </a:solidFill>
                  </a:tcPr>
                </a:tc>
                <a:tc>
                  <a:txBody>
                    <a:bodyPr/>
                    <a:lstStyle/>
                    <a:p>
                      <a:pPr>
                        <a:lnSpc>
                          <a:spcPct val="100000"/>
                        </a:lnSpc>
                      </a:pPr>
                      <a:endParaRPr sz="2600">
                        <a:latin typeface="Times New Roman" panose="02020603050405020304"/>
                        <a:cs typeface="Times New Roman" panose="02020603050405020304"/>
                      </a:endParaRPr>
                    </a:p>
                  </a:txBody>
                  <a:tcPr marL="0" marR="0" marT="0" marB="0">
                    <a:lnL w="38100">
                      <a:solidFill>
                        <a:srgbClr val="000000"/>
                      </a:solidFill>
                      <a:prstDash val="solid"/>
                    </a:lnL>
                    <a:lnR w="38100">
                      <a:solidFill>
                        <a:srgbClr val="000000"/>
                      </a:solidFill>
                      <a:prstDash val="solid"/>
                    </a:lnR>
                    <a:lnT w="38100">
                      <a:solidFill>
                        <a:srgbClr val="000000"/>
                      </a:solidFill>
                      <a:prstDash val="solid"/>
                    </a:lnT>
                    <a:lnB w="38100">
                      <a:solidFill>
                        <a:srgbClr val="000000"/>
                      </a:solidFill>
                      <a:prstDash val="solid"/>
                    </a:lnB>
                    <a:solidFill>
                      <a:srgbClr val="CCFFCC"/>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19150"/>
            <a:ext cx="8768080" cy="4040505"/>
          </a:xfrm>
        </p:spPr>
        <p:txBody>
          <a:bodyPr/>
          <a:lstStyle/>
          <a:p>
            <a:pPr marL="347980" indent="-335280">
              <a:lnSpc>
                <a:spcPct val="100000"/>
              </a:lnSpc>
              <a:spcBef>
                <a:spcPts val="105"/>
              </a:spcBef>
              <a:buClr>
                <a:srgbClr val="9F4DA2"/>
              </a:buClr>
              <a:buFont typeface="Georgia" panose="02040502050405020303"/>
              <a:buChar char="•"/>
              <a:tabLst>
                <a:tab pos="347345" algn="l"/>
                <a:tab pos="347980" algn="l"/>
              </a:tabLst>
            </a:pPr>
            <a:r>
              <a:rPr sz="2000" dirty="0">
                <a:solidFill>
                  <a:srgbClr val="0000FF"/>
                </a:solidFill>
                <a:latin typeface="Times New Roman" panose="02020603050405020304"/>
                <a:cs typeface="Times New Roman" panose="02020603050405020304"/>
                <a:sym typeface="+mn-ea"/>
              </a:rPr>
              <a:t>cptr</a:t>
            </a:r>
            <a:r>
              <a:rPr sz="2000" spc="-10" dirty="0">
                <a:solidFill>
                  <a:srgbClr val="0000FF"/>
                </a:solidFill>
                <a:latin typeface="Times New Roman" panose="02020603050405020304"/>
                <a:cs typeface="Times New Roman" panose="02020603050405020304"/>
                <a:sym typeface="+mn-ea"/>
              </a:rPr>
              <a:t> </a:t>
            </a:r>
            <a:r>
              <a:rPr sz="2000" dirty="0">
                <a:solidFill>
                  <a:srgbClr val="0000FF"/>
                </a:solidFill>
                <a:latin typeface="Times New Roman" panose="02020603050405020304"/>
                <a:cs typeface="Times New Roman" panose="02020603050405020304"/>
                <a:sym typeface="+mn-ea"/>
              </a:rPr>
              <a:t>=</a:t>
            </a:r>
            <a:r>
              <a:rPr sz="2000" spc="-5" dirty="0">
                <a:solidFill>
                  <a:srgbClr val="0000FF"/>
                </a:solidFill>
                <a:latin typeface="Times New Roman" panose="02020603050405020304"/>
                <a:cs typeface="Times New Roman" panose="02020603050405020304"/>
                <a:sym typeface="+mn-ea"/>
              </a:rPr>
              <a:t> (char</a:t>
            </a:r>
            <a:r>
              <a:rPr sz="2000" spc="-25" dirty="0">
                <a:solidFill>
                  <a:srgbClr val="0000FF"/>
                </a:solidFill>
                <a:latin typeface="Times New Roman" panose="02020603050405020304"/>
                <a:cs typeface="Times New Roman" panose="02020603050405020304"/>
                <a:sym typeface="+mn-ea"/>
              </a:rPr>
              <a:t> </a:t>
            </a:r>
            <a:r>
              <a:rPr sz="2000" dirty="0">
                <a:solidFill>
                  <a:srgbClr val="0000FF"/>
                </a:solidFill>
                <a:latin typeface="Times New Roman" panose="02020603050405020304"/>
                <a:cs typeface="Times New Roman" panose="02020603050405020304"/>
                <a:sym typeface="+mn-ea"/>
              </a:rPr>
              <a:t>*)</a:t>
            </a:r>
            <a:r>
              <a:rPr sz="2000" spc="-20" dirty="0">
                <a:solidFill>
                  <a:srgbClr val="0000FF"/>
                </a:solidFill>
                <a:latin typeface="Times New Roman" panose="02020603050405020304"/>
                <a:cs typeface="Times New Roman" panose="02020603050405020304"/>
                <a:sym typeface="+mn-ea"/>
              </a:rPr>
              <a:t> </a:t>
            </a:r>
            <a:r>
              <a:rPr sz="2000" spc="-5" dirty="0">
                <a:solidFill>
                  <a:srgbClr val="0000FF"/>
                </a:solidFill>
                <a:latin typeface="Times New Roman" panose="02020603050405020304"/>
                <a:cs typeface="Times New Roman" panose="02020603050405020304"/>
                <a:sym typeface="+mn-ea"/>
              </a:rPr>
              <a:t>malloc </a:t>
            </a:r>
            <a:r>
              <a:rPr sz="2000" dirty="0">
                <a:solidFill>
                  <a:srgbClr val="0000FF"/>
                </a:solidFill>
                <a:latin typeface="Times New Roman" panose="02020603050405020304"/>
                <a:cs typeface="Times New Roman" panose="02020603050405020304"/>
                <a:sym typeface="+mn-ea"/>
              </a:rPr>
              <a:t>(20);</a:t>
            </a:r>
            <a:endParaRPr sz="2000">
              <a:latin typeface="Times New Roman" panose="02020603050405020304"/>
              <a:cs typeface="Times New Roman" panose="02020603050405020304"/>
            </a:endParaRPr>
          </a:p>
          <a:p>
            <a:pPr marL="526415">
              <a:lnSpc>
                <a:spcPct val="100000"/>
              </a:lnSpc>
              <a:spcBef>
                <a:spcPts val="2525"/>
              </a:spcBef>
            </a:pPr>
            <a:r>
              <a:rPr sz="2000" dirty="0">
                <a:solidFill>
                  <a:schemeClr val="tx1"/>
                </a:solidFill>
                <a:latin typeface="Times New Roman" panose="02020603050405020304"/>
                <a:cs typeface="Times New Roman" panose="02020603050405020304"/>
                <a:sym typeface="+mn-ea"/>
              </a:rPr>
              <a:t>Allocates</a:t>
            </a:r>
            <a:r>
              <a:rPr sz="2000" spc="-4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20</a:t>
            </a:r>
            <a:r>
              <a:rPr sz="2000" spc="-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bytes</a:t>
            </a:r>
            <a:r>
              <a:rPr sz="2000" spc="-2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of space</a:t>
            </a:r>
            <a:r>
              <a:rPr sz="2000" spc="-25" dirty="0">
                <a:solidFill>
                  <a:schemeClr val="tx1"/>
                </a:solidFill>
                <a:latin typeface="Times New Roman" panose="02020603050405020304"/>
                <a:cs typeface="Times New Roman" panose="02020603050405020304"/>
                <a:sym typeface="+mn-ea"/>
              </a:rPr>
              <a:t> </a:t>
            </a:r>
            <a:r>
              <a:rPr sz="2000" spc="-5" dirty="0">
                <a:solidFill>
                  <a:schemeClr val="tx1"/>
                </a:solidFill>
                <a:latin typeface="Times New Roman" panose="02020603050405020304"/>
                <a:cs typeface="Times New Roman" panose="02020603050405020304"/>
                <a:sym typeface="+mn-ea"/>
              </a:rPr>
              <a:t>for</a:t>
            </a:r>
            <a:r>
              <a:rPr sz="2000" spc="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the</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pointer</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cptr</a:t>
            </a:r>
            <a:r>
              <a:rPr sz="2000" spc="-1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of</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type</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char</a:t>
            </a:r>
            <a:endParaRPr sz="2000">
              <a:solidFill>
                <a:schemeClr val="tx1"/>
              </a:solidFill>
              <a:latin typeface="Times New Roman" panose="02020603050405020304"/>
              <a:cs typeface="Times New Roman" panose="02020603050405020304"/>
            </a:endParaRPr>
          </a:p>
          <a:p>
            <a:pPr>
              <a:lnSpc>
                <a:spcPct val="100000"/>
              </a:lnSpc>
              <a:spcBef>
                <a:spcPts val="20"/>
              </a:spcBef>
            </a:pPr>
            <a:endParaRPr sz="2000">
              <a:solidFill>
                <a:schemeClr val="tx1"/>
              </a:solidFill>
              <a:latin typeface="Times New Roman" panose="02020603050405020304"/>
              <a:cs typeface="Times New Roman" panose="02020603050405020304"/>
            </a:endParaRPr>
          </a:p>
          <a:p>
            <a:pPr marL="373380" indent="-361315">
              <a:lnSpc>
                <a:spcPct val="100000"/>
              </a:lnSpc>
              <a:buClr>
                <a:srgbClr val="9F4DA2"/>
              </a:buClr>
              <a:buFont typeface="Georgia" panose="02040502050405020303"/>
              <a:buChar char="•"/>
              <a:tabLst>
                <a:tab pos="433070" algn="l"/>
                <a:tab pos="433705" algn="l"/>
              </a:tabLst>
            </a:pPr>
            <a:r>
              <a:rPr sz="2000" dirty="0">
                <a:solidFill>
                  <a:srgbClr val="0000FF"/>
                </a:solidFill>
                <a:latin typeface="Times New Roman" panose="02020603050405020304"/>
                <a:cs typeface="Times New Roman" panose="02020603050405020304"/>
                <a:sym typeface="+mn-ea"/>
              </a:rPr>
              <a:t>sptr</a:t>
            </a:r>
            <a:r>
              <a:rPr sz="2000" spc="-5" dirty="0">
                <a:solidFill>
                  <a:srgbClr val="0000FF"/>
                </a:solidFill>
                <a:latin typeface="Times New Roman" panose="02020603050405020304"/>
                <a:cs typeface="Times New Roman" panose="02020603050405020304"/>
                <a:sym typeface="+mn-ea"/>
              </a:rPr>
              <a:t> </a:t>
            </a:r>
            <a:r>
              <a:rPr sz="2000" dirty="0">
                <a:solidFill>
                  <a:srgbClr val="0000FF"/>
                </a:solidFill>
                <a:latin typeface="Times New Roman" panose="02020603050405020304"/>
                <a:cs typeface="Times New Roman" panose="02020603050405020304"/>
                <a:sym typeface="+mn-ea"/>
              </a:rPr>
              <a:t>=</a:t>
            </a:r>
            <a:r>
              <a:rPr sz="2000" spc="5" dirty="0">
                <a:solidFill>
                  <a:srgbClr val="0000FF"/>
                </a:solidFill>
                <a:latin typeface="Times New Roman" panose="02020603050405020304"/>
                <a:cs typeface="Times New Roman" panose="02020603050405020304"/>
                <a:sym typeface="+mn-ea"/>
              </a:rPr>
              <a:t> </a:t>
            </a:r>
            <a:r>
              <a:rPr sz="2000" dirty="0">
                <a:solidFill>
                  <a:srgbClr val="0000FF"/>
                </a:solidFill>
                <a:latin typeface="Times New Roman" panose="02020603050405020304"/>
                <a:cs typeface="Times New Roman" panose="02020603050405020304"/>
                <a:sym typeface="+mn-ea"/>
              </a:rPr>
              <a:t>(struct</a:t>
            </a:r>
            <a:r>
              <a:rPr sz="2000" spc="-5" dirty="0">
                <a:solidFill>
                  <a:srgbClr val="0000FF"/>
                </a:solidFill>
                <a:latin typeface="Times New Roman" panose="02020603050405020304"/>
                <a:cs typeface="Times New Roman" panose="02020603050405020304"/>
                <a:sym typeface="+mn-ea"/>
              </a:rPr>
              <a:t> stud</a:t>
            </a:r>
            <a:r>
              <a:rPr sz="2000" dirty="0">
                <a:solidFill>
                  <a:srgbClr val="0000FF"/>
                </a:solidFill>
                <a:latin typeface="Times New Roman" panose="02020603050405020304"/>
                <a:cs typeface="Times New Roman" panose="02020603050405020304"/>
                <a:sym typeface="+mn-ea"/>
              </a:rPr>
              <a:t> *)</a:t>
            </a:r>
            <a:r>
              <a:rPr sz="2000" spc="10" dirty="0">
                <a:solidFill>
                  <a:srgbClr val="0000FF"/>
                </a:solidFill>
                <a:latin typeface="Times New Roman" panose="02020603050405020304"/>
                <a:cs typeface="Times New Roman" panose="02020603050405020304"/>
                <a:sym typeface="+mn-ea"/>
              </a:rPr>
              <a:t> </a:t>
            </a:r>
            <a:r>
              <a:rPr sz="2000" spc="-5" dirty="0">
                <a:solidFill>
                  <a:srgbClr val="0000FF"/>
                </a:solidFill>
                <a:latin typeface="Times New Roman" panose="02020603050405020304"/>
                <a:cs typeface="Times New Roman" panose="02020603050405020304"/>
                <a:sym typeface="+mn-ea"/>
              </a:rPr>
              <a:t>malloc(10*sizeof(struct</a:t>
            </a:r>
            <a:r>
              <a:rPr sz="2000" spc="-30" dirty="0">
                <a:solidFill>
                  <a:srgbClr val="0000FF"/>
                </a:solidFill>
                <a:latin typeface="Times New Roman" panose="02020603050405020304"/>
                <a:cs typeface="Times New Roman" panose="02020603050405020304"/>
                <a:sym typeface="+mn-ea"/>
              </a:rPr>
              <a:t> </a:t>
            </a:r>
            <a:r>
              <a:rPr sz="2000" dirty="0">
                <a:solidFill>
                  <a:srgbClr val="0000FF"/>
                </a:solidFill>
                <a:latin typeface="Times New Roman" panose="02020603050405020304"/>
                <a:cs typeface="Times New Roman" panose="02020603050405020304"/>
                <a:sym typeface="+mn-ea"/>
              </a:rPr>
              <a:t>stud));</a:t>
            </a:r>
            <a:endParaRPr sz="2000">
              <a:latin typeface="Times New Roman" panose="02020603050405020304"/>
              <a:cs typeface="Times New Roman" panose="02020603050405020304"/>
            </a:endParaRPr>
          </a:p>
          <a:p>
            <a:pPr marL="373380">
              <a:lnSpc>
                <a:spcPts val="2735"/>
              </a:lnSpc>
              <a:spcBef>
                <a:spcPts val="2310"/>
              </a:spcBef>
            </a:pPr>
            <a:r>
              <a:rPr sz="2000" dirty="0">
                <a:solidFill>
                  <a:schemeClr val="tx1"/>
                </a:solidFill>
                <a:latin typeface="Times New Roman" panose="02020603050405020304"/>
                <a:cs typeface="Times New Roman" panose="02020603050405020304"/>
                <a:sym typeface="+mn-ea"/>
              </a:rPr>
              <a:t>Allocates</a:t>
            </a:r>
            <a:r>
              <a:rPr sz="2000" spc="-4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space</a:t>
            </a:r>
            <a:r>
              <a:rPr sz="2000" spc="-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for</a:t>
            </a:r>
            <a:r>
              <a:rPr sz="2000" spc="-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a</a:t>
            </a:r>
            <a:r>
              <a:rPr sz="2000" spc="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structure</a:t>
            </a:r>
            <a:r>
              <a:rPr sz="2000" spc="-3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array</a:t>
            </a:r>
            <a:r>
              <a:rPr sz="2000" spc="-3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of</a:t>
            </a:r>
            <a:r>
              <a:rPr sz="2000" spc="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10 elements.</a:t>
            </a:r>
            <a:r>
              <a:rPr sz="2000" spc="-9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sptr</a:t>
            </a:r>
            <a:endParaRPr sz="2000">
              <a:solidFill>
                <a:schemeClr val="tx1"/>
              </a:solidFill>
              <a:latin typeface="Times New Roman" panose="02020603050405020304"/>
              <a:cs typeface="Times New Roman" panose="02020603050405020304"/>
            </a:endParaRPr>
          </a:p>
          <a:p>
            <a:pPr marL="561340">
              <a:lnSpc>
                <a:spcPts val="2735"/>
              </a:lnSpc>
            </a:pPr>
            <a:r>
              <a:rPr sz="2000" dirty="0">
                <a:solidFill>
                  <a:schemeClr val="tx1"/>
                </a:solidFill>
                <a:latin typeface="Times New Roman" panose="02020603050405020304"/>
                <a:cs typeface="Times New Roman" panose="02020603050405020304"/>
                <a:sym typeface="+mn-ea"/>
              </a:rPr>
              <a:t>points</a:t>
            </a:r>
            <a:r>
              <a:rPr sz="2000" spc="-2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to</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a</a:t>
            </a:r>
            <a:r>
              <a:rPr sz="2000" spc="-15"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structure</a:t>
            </a:r>
            <a:r>
              <a:rPr sz="2000" spc="-45" dirty="0">
                <a:solidFill>
                  <a:schemeClr val="tx1"/>
                </a:solidFill>
                <a:latin typeface="Times New Roman" panose="02020603050405020304"/>
                <a:cs typeface="Times New Roman" panose="02020603050405020304"/>
                <a:sym typeface="+mn-ea"/>
              </a:rPr>
              <a:t> </a:t>
            </a:r>
            <a:r>
              <a:rPr sz="2000" spc="-5" dirty="0">
                <a:solidFill>
                  <a:schemeClr val="tx1"/>
                </a:solidFill>
                <a:latin typeface="Times New Roman" panose="02020603050405020304"/>
                <a:cs typeface="Times New Roman" panose="02020603050405020304"/>
                <a:sym typeface="+mn-ea"/>
              </a:rPr>
              <a:t>element </a:t>
            </a:r>
            <a:r>
              <a:rPr sz="2000" dirty="0">
                <a:solidFill>
                  <a:schemeClr val="tx1"/>
                </a:solidFill>
                <a:latin typeface="Times New Roman" panose="02020603050405020304"/>
                <a:cs typeface="Times New Roman" panose="02020603050405020304"/>
                <a:sym typeface="+mn-ea"/>
              </a:rPr>
              <a:t>of</a:t>
            </a:r>
            <a:r>
              <a:rPr sz="2000" spc="-2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type struct</a:t>
            </a:r>
            <a:r>
              <a:rPr sz="2000" spc="-20" dirty="0">
                <a:solidFill>
                  <a:schemeClr val="tx1"/>
                </a:solidFill>
                <a:latin typeface="Times New Roman" panose="02020603050405020304"/>
                <a:cs typeface="Times New Roman" panose="02020603050405020304"/>
                <a:sym typeface="+mn-ea"/>
              </a:rPr>
              <a:t> </a:t>
            </a:r>
            <a:r>
              <a:rPr sz="2000" dirty="0">
                <a:solidFill>
                  <a:schemeClr val="tx1"/>
                </a:solidFill>
                <a:latin typeface="Times New Roman" panose="02020603050405020304"/>
                <a:cs typeface="Times New Roman" panose="02020603050405020304"/>
                <a:sym typeface="+mn-ea"/>
              </a:rPr>
              <a:t>stud</a:t>
            </a:r>
            <a:endParaRPr sz="2000">
              <a:solidFill>
                <a:schemeClr val="tx1"/>
              </a:solidFill>
              <a:latin typeface="Times New Roman" panose="02020603050405020304"/>
              <a:cs typeface="Times New Roman" panose="02020603050405020304"/>
            </a:endParaRPr>
          </a:p>
          <a:p>
            <a:pPr>
              <a:lnSpc>
                <a:spcPct val="100000"/>
              </a:lnSpc>
              <a:spcBef>
                <a:spcPts val="45"/>
              </a:spcBef>
            </a:pPr>
            <a:endParaRPr sz="2000">
              <a:solidFill>
                <a:schemeClr val="tx1"/>
              </a:solidFill>
              <a:latin typeface="Times New Roman" panose="02020603050405020304"/>
              <a:cs typeface="Times New Roman" panose="02020603050405020304"/>
            </a:endParaRPr>
          </a:p>
          <a:p>
            <a:pPr marL="1792605" marR="5080" indent="-1730375">
              <a:lnSpc>
                <a:spcPts val="2380"/>
              </a:lnSpc>
            </a:pPr>
            <a:r>
              <a:rPr sz="2000" b="1" spc="-5" dirty="0">
                <a:solidFill>
                  <a:srgbClr val="FF0000"/>
                </a:solidFill>
                <a:latin typeface="Times New Roman" panose="02020603050405020304"/>
                <a:cs typeface="Times New Roman" panose="02020603050405020304"/>
                <a:sym typeface="+mn-ea"/>
              </a:rPr>
              <a:t>Always</a:t>
            </a:r>
            <a:r>
              <a:rPr sz="2000" b="1"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use</a:t>
            </a:r>
            <a:r>
              <a:rPr sz="2000" b="1" spc="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sizeof</a:t>
            </a:r>
            <a:r>
              <a:rPr sz="2000" b="1" spc="2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operator</a:t>
            </a:r>
            <a:r>
              <a:rPr sz="2000" b="1" spc="-40"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to</a:t>
            </a:r>
            <a:r>
              <a:rPr sz="2000" b="1" spc="10"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find</a:t>
            </a:r>
            <a:r>
              <a:rPr sz="2000" b="1" spc="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number</a:t>
            </a:r>
            <a:r>
              <a:rPr sz="2000" b="1" spc="-1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of</a:t>
            </a:r>
            <a:r>
              <a:rPr sz="2000" b="1" spc="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bytes</a:t>
            </a:r>
            <a:r>
              <a:rPr sz="2000" b="1" spc="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for</a:t>
            </a:r>
            <a:r>
              <a:rPr sz="2000" b="1" spc="-30"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a</a:t>
            </a:r>
            <a:r>
              <a:rPr sz="2000" b="1" spc="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data</a:t>
            </a:r>
            <a:r>
              <a:rPr sz="2000" b="1" spc="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type, </a:t>
            </a:r>
            <a:r>
              <a:rPr sz="2000" b="1" spc="-53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as it</a:t>
            </a:r>
            <a:r>
              <a:rPr sz="2000" b="1" spc="5"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can vary </a:t>
            </a:r>
            <a:r>
              <a:rPr sz="2000" b="1" spc="-15" dirty="0">
                <a:solidFill>
                  <a:srgbClr val="FF0000"/>
                </a:solidFill>
                <a:latin typeface="Times New Roman" panose="02020603050405020304"/>
                <a:cs typeface="Times New Roman" panose="02020603050405020304"/>
                <a:sym typeface="+mn-ea"/>
              </a:rPr>
              <a:t>from</a:t>
            </a:r>
            <a:r>
              <a:rPr sz="2000" b="1" spc="10"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machine</a:t>
            </a:r>
            <a:r>
              <a:rPr sz="2000" b="1" spc="10"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to</a:t>
            </a:r>
            <a:r>
              <a:rPr sz="2000" b="1" dirty="0">
                <a:solidFill>
                  <a:srgbClr val="FF0000"/>
                </a:solidFill>
                <a:latin typeface="Times New Roman" panose="02020603050405020304"/>
                <a:cs typeface="Times New Roman" panose="02020603050405020304"/>
                <a:sym typeface="+mn-ea"/>
              </a:rPr>
              <a:t> </a:t>
            </a:r>
            <a:r>
              <a:rPr sz="2000" b="1" spc="-5" dirty="0">
                <a:solidFill>
                  <a:srgbClr val="FF0000"/>
                </a:solidFill>
                <a:latin typeface="Times New Roman" panose="02020603050405020304"/>
                <a:cs typeface="Times New Roman" panose="02020603050405020304"/>
                <a:sym typeface="+mn-ea"/>
              </a:rPr>
              <a:t>machine</a:t>
            </a:r>
            <a:endParaRPr sz="2000">
              <a:latin typeface="Times New Roman" panose="02020603050405020304"/>
              <a:cs typeface="Times New Roman" panose="02020603050405020304"/>
            </a:endParaRPr>
          </a:p>
          <a:p>
            <a:endParaRPr lang="en-US" sz="20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3" name="TextBox 2"/>
          <p:cNvSpPr txBox="1"/>
          <p:nvPr/>
        </p:nvSpPr>
        <p:spPr>
          <a:xfrm>
            <a:off x="609600" y="590550"/>
            <a:ext cx="3634105" cy="4219575"/>
          </a:xfrm>
          <a:prstGeom prst="rect">
            <a:avLst/>
          </a:prstGeom>
        </p:spPr>
        <p:txBody>
          <a:bodyPr vert="horz" wrap="square" lIns="95250" tIns="47625" rIns="95250" bIns="47625" rtlCol="0" anchor="t">
            <a:spAutoFit/>
          </a:bodyPr>
          <a:lstStyle/>
          <a:p>
            <a:pPr>
              <a:defRPr lang="en-US" sz="1400" dirty="0"/>
            </a:pPr>
            <a:r>
              <a:rPr lang="en-US" sz="1700" dirty="0"/>
              <a:t>void main()</a:t>
            </a:r>
            <a:br>
              <a:rPr lang="en-US" sz="1700" dirty="0"/>
            </a:br>
            <a:r>
              <a:rPr lang="en-US" sz="1700" dirty="0"/>
              <a:t>{</a:t>
            </a:r>
            <a:br>
              <a:rPr lang="en-US" sz="1700" dirty="0"/>
            </a:br>
            <a:r>
              <a:rPr lang="en-US" sz="1700" dirty="0"/>
              <a:t>    int n,i;</a:t>
            </a:r>
            <a:br>
              <a:rPr lang="en-US" sz="1700" dirty="0"/>
            </a:br>
            <a:r>
              <a:rPr lang="en-US" sz="1700" dirty="0"/>
              <a:t>    </a:t>
            </a:r>
            <a:r>
              <a:rPr lang="en-US" sz="1700" dirty="0" err="1"/>
              <a:t>printf</a:t>
            </a:r>
            <a:r>
              <a:rPr lang="en-US" sz="1700" dirty="0"/>
              <a:t>("enter the number of elements\n");</a:t>
            </a:r>
            <a:br>
              <a:rPr lang="en-US" sz="1700" dirty="0"/>
            </a:br>
            <a:r>
              <a:rPr lang="en-US" sz="1700" dirty="0"/>
              <a:t>    </a:t>
            </a:r>
            <a:r>
              <a:rPr lang="en-US" sz="1700" dirty="0" err="1"/>
              <a:t>scanf</a:t>
            </a:r>
            <a:r>
              <a:rPr lang="en-US" sz="1700" dirty="0"/>
              <a:t>("%d",&amp;n);</a:t>
            </a:r>
            <a:br>
              <a:rPr lang="en-US" sz="1700" dirty="0"/>
            </a:br>
            <a:r>
              <a:rPr lang="en-US" sz="1700" dirty="0"/>
              <a:t>     </a:t>
            </a:r>
            <a:br>
              <a:rPr lang="en-US" sz="1700" dirty="0"/>
            </a:br>
            <a:r>
              <a:rPr lang="en-US" sz="1700" dirty="0"/>
              <a:t>    int *p = (int *)</a:t>
            </a:r>
            <a:r>
              <a:rPr lang="en-US" sz="1700" dirty="0" err="1"/>
              <a:t>malloc</a:t>
            </a:r>
            <a:r>
              <a:rPr lang="en-US" sz="1700" dirty="0"/>
              <a:t>(n*</a:t>
            </a:r>
            <a:r>
              <a:rPr lang="en-US" sz="1700" dirty="0" err="1"/>
              <a:t>sizeof</a:t>
            </a:r>
            <a:r>
              <a:rPr lang="en-US" sz="1700" dirty="0"/>
              <a:t>(int));</a:t>
            </a:r>
            <a:br>
              <a:rPr lang="en-US" sz="1700" dirty="0"/>
            </a:br>
            <a:r>
              <a:rPr lang="en-US" sz="1700" dirty="0"/>
              <a:t>    </a:t>
            </a:r>
            <a:br>
              <a:rPr lang="en-US" sz="1700" dirty="0"/>
            </a:br>
            <a:r>
              <a:rPr lang="en-US" sz="1700" dirty="0"/>
              <a:t>    if(p == NULL)</a:t>
            </a:r>
            <a:br>
              <a:rPr lang="en-US" sz="1700" dirty="0"/>
            </a:br>
            <a:r>
              <a:rPr lang="en-US" sz="1700" dirty="0"/>
              <a:t>    {</a:t>
            </a:r>
            <a:br>
              <a:rPr lang="en-US" sz="1700" dirty="0"/>
            </a:br>
            <a:r>
              <a:rPr lang="en-US" sz="1700" dirty="0"/>
              <a:t>        </a:t>
            </a:r>
            <a:r>
              <a:rPr lang="en-US" sz="1700" dirty="0" err="1"/>
              <a:t>printf</a:t>
            </a:r>
            <a:r>
              <a:rPr lang="en-US" sz="1700" dirty="0"/>
              <a:t>("enough memory not available");</a:t>
            </a:r>
            <a:br>
              <a:rPr lang="en-US" sz="1700" dirty="0"/>
            </a:br>
            <a:r>
              <a:rPr lang="en-US" sz="1700" dirty="0"/>
              <a:t>        exit(0);</a:t>
            </a:r>
            <a:br>
              <a:rPr lang="en-US" sz="1700" dirty="0"/>
            </a:br>
            <a:r>
              <a:rPr lang="en-US" sz="1700" dirty="0"/>
              <a:t>    }</a:t>
            </a:r>
            <a:br>
              <a:rPr lang="en-US" sz="1700" dirty="0"/>
            </a:br>
            <a:r>
              <a:rPr lang="en-US" sz="1300" dirty="0"/>
              <a:t>   </a:t>
            </a:r>
          </a:p>
        </p:txBody>
      </p:sp>
      <p:sp>
        <p:nvSpPr>
          <p:cNvPr id="4" name="Text Box 3"/>
          <p:cNvSpPr txBox="1"/>
          <p:nvPr/>
        </p:nvSpPr>
        <p:spPr>
          <a:xfrm>
            <a:off x="4724400" y="666750"/>
            <a:ext cx="3128010" cy="3507740"/>
          </a:xfrm>
          <a:prstGeom prst="rect">
            <a:avLst/>
          </a:prstGeom>
          <a:noFill/>
        </p:spPr>
        <p:txBody>
          <a:bodyPr wrap="none" rtlCol="0" anchor="t">
            <a:spAutoFit/>
          </a:bodyPr>
          <a:lstStyle/>
          <a:p>
            <a:pPr algn="l">
              <a:defRPr lang="en-US" sz="1400" dirty="0"/>
            </a:pPr>
            <a:r>
              <a:rPr sz="1800">
                <a:sym typeface="+mn-ea"/>
              </a:rPr>
              <a:t> </a:t>
            </a:r>
            <a:r>
              <a:rPr sz="1700" dirty="0" err="1">
                <a:sym typeface="+mn-ea"/>
              </a:rPr>
              <a:t>printf</a:t>
            </a:r>
            <a:r>
              <a:rPr sz="1700">
                <a:sym typeface="+mn-ea"/>
              </a:rPr>
              <a:t>("enter array elements\n");</a:t>
            </a:r>
            <a:br>
              <a:rPr sz="1700">
                <a:sym typeface="+mn-ea"/>
              </a:rPr>
            </a:br>
            <a:r>
              <a:rPr sz="1700">
                <a:sym typeface="+mn-ea"/>
              </a:rPr>
              <a:t>    for(i=0; i&lt;n; i++)</a:t>
            </a:r>
            <a:br>
              <a:rPr sz="1700">
                <a:sym typeface="+mn-ea"/>
              </a:rPr>
            </a:br>
            <a:r>
              <a:rPr sz="1700">
                <a:sym typeface="+mn-ea"/>
              </a:rPr>
              <a:t>    {</a:t>
            </a:r>
            <a:br>
              <a:rPr sz="1700">
                <a:sym typeface="+mn-ea"/>
              </a:rPr>
            </a:br>
            <a:r>
              <a:rPr sz="1700">
                <a:sym typeface="+mn-ea"/>
              </a:rPr>
              <a:t>        </a:t>
            </a:r>
            <a:r>
              <a:rPr sz="1700" dirty="0" err="1">
                <a:sym typeface="+mn-ea"/>
              </a:rPr>
              <a:t>scanf</a:t>
            </a:r>
            <a:r>
              <a:rPr sz="1700">
                <a:sym typeface="+mn-ea"/>
              </a:rPr>
              <a:t>("%d", p+i);</a:t>
            </a:r>
            <a:br>
              <a:rPr sz="1700">
                <a:sym typeface="+mn-ea"/>
              </a:rPr>
            </a:br>
            <a:r>
              <a:rPr sz="1700">
                <a:sym typeface="+mn-ea"/>
              </a:rPr>
              <a:t>    }</a:t>
            </a:r>
            <a:br>
              <a:rPr sz="1700">
                <a:sym typeface="+mn-ea"/>
              </a:rPr>
            </a:br>
            <a:r>
              <a:rPr sz="1700">
                <a:sym typeface="+mn-ea"/>
              </a:rPr>
              <a:t>  </a:t>
            </a:r>
            <a:endParaRPr lang="en-US" sz="1700" dirty="0"/>
          </a:p>
          <a:p>
            <a:pPr algn="l">
              <a:defRPr lang="en-US" sz="1400" dirty="0"/>
            </a:pPr>
            <a:r>
              <a:rPr sz="1700">
                <a:sym typeface="+mn-ea"/>
              </a:rPr>
              <a:t>  </a:t>
            </a:r>
          </a:p>
          <a:p>
            <a:pPr algn="l">
              <a:defRPr lang="en-US" sz="1400" dirty="0"/>
            </a:pPr>
            <a:r>
              <a:rPr sz="1700" dirty="0" err="1">
                <a:sym typeface="+mn-ea"/>
              </a:rPr>
              <a:t>printf</a:t>
            </a:r>
            <a:r>
              <a:rPr sz="1700">
                <a:sym typeface="+mn-ea"/>
              </a:rPr>
              <a:t>("array elements are\n");</a:t>
            </a:r>
            <a:br>
              <a:rPr sz="1700">
                <a:sym typeface="+mn-ea"/>
              </a:rPr>
            </a:br>
            <a:r>
              <a:rPr sz="1700">
                <a:sym typeface="+mn-ea"/>
              </a:rPr>
              <a:t>    for(i=0; i&lt;n; i++)</a:t>
            </a:r>
            <a:br>
              <a:rPr sz="1700">
                <a:sym typeface="+mn-ea"/>
              </a:rPr>
            </a:br>
            <a:r>
              <a:rPr sz="1700">
                <a:sym typeface="+mn-ea"/>
              </a:rPr>
              <a:t>    {</a:t>
            </a:r>
            <a:br>
              <a:rPr sz="1700">
                <a:sym typeface="+mn-ea"/>
              </a:rPr>
            </a:br>
            <a:r>
              <a:rPr sz="1700">
                <a:sym typeface="+mn-ea"/>
              </a:rPr>
              <a:t>        </a:t>
            </a:r>
            <a:r>
              <a:rPr sz="1700" dirty="0" err="1">
                <a:sym typeface="+mn-ea"/>
              </a:rPr>
              <a:t>printf</a:t>
            </a:r>
            <a:r>
              <a:rPr sz="1700">
                <a:sym typeface="+mn-ea"/>
              </a:rPr>
              <a:t>("%d\t", *(p+i));</a:t>
            </a:r>
            <a:br>
              <a:rPr sz="1700">
                <a:sym typeface="+mn-ea"/>
              </a:rPr>
            </a:br>
            <a:r>
              <a:rPr sz="1700">
                <a:sym typeface="+mn-ea"/>
              </a:rPr>
              <a:t>    }</a:t>
            </a:r>
            <a:br>
              <a:rPr sz="1700">
                <a:sym typeface="+mn-ea"/>
              </a:rPr>
            </a:br>
            <a:r>
              <a:rPr sz="1700">
                <a:sym typeface="+mn-ea"/>
              </a:rPr>
              <a:t>}</a:t>
            </a:r>
            <a:endParaRPr lang="en-US" sz="170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custDataLst>
              <p:tags r:id="rId1"/>
            </p:custDataLst>
          </p:nvPr>
        </p:nvSpPr>
        <p:spPr>
          <a:xfrm>
            <a:off x="3886647" y="460561"/>
            <a:ext cx="1333500" cy="464185"/>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400" b="1" dirty="0" err="1">
                <a:latin typeface="+mj-lt"/>
              </a:rPr>
              <a:t>calloc</a:t>
            </a:r>
            <a:r>
              <a:rPr lang="en-US" sz="2400" b="1" dirty="0">
                <a:latin typeface="+mj-lt"/>
              </a:rPr>
              <a:t>()</a:t>
            </a:r>
          </a:p>
        </p:txBody>
      </p:sp>
      <p:sp>
        <p:nvSpPr>
          <p:cNvPr id="5" name="TextBox 4"/>
          <p:cNvSpPr txBox="1"/>
          <p:nvPr/>
        </p:nvSpPr>
        <p:spPr>
          <a:xfrm>
            <a:off x="50063" y="971556"/>
            <a:ext cx="9043883" cy="1757045"/>
          </a:xfrm>
          <a:prstGeom prst="rect">
            <a:avLst/>
          </a:prstGeom>
        </p:spPr>
        <p:txBody>
          <a:bodyPr vert="horz" lIns="95250" tIns="47625" rIns="95250" bIns="47625" rtlCol="0" anchor="t">
            <a:spAutoFit/>
          </a:bodyPr>
          <a:lstStyle/>
          <a:p>
            <a:pPr marL="342900" indent="-342900">
              <a:buFont typeface="Arial" panose="020B0604020202020204"/>
              <a:buChar char="•"/>
              <a:defRPr lang="en-US" sz="1400" dirty="0"/>
            </a:pPr>
            <a:r>
              <a:rPr lang="en-US" sz="1800" dirty="0" err="1"/>
              <a:t>calloc</a:t>
            </a:r>
            <a:r>
              <a:rPr lang="en-US" sz="1800" dirty="0"/>
              <a:t> stands for Contiguous allocation</a:t>
            </a:r>
            <a:r>
              <a:rPr lang="en-IN" altLang="en-US" sz="1800" dirty="0"/>
              <a:t> of multiple blocks.</a:t>
            </a:r>
            <a:endParaRPr lang="en-US" sz="1800" dirty="0"/>
          </a:p>
          <a:p>
            <a:pPr marL="0" indent="0">
              <a:buFont typeface="Arial" panose="020B0604020202020204"/>
              <a:buNone/>
              <a:defRPr lang="en-US" sz="1400" dirty="0"/>
            </a:pPr>
            <a:endParaRPr lang="en-US" sz="1800" dirty="0"/>
          </a:p>
          <a:p>
            <a:pPr marL="342900" indent="-342900">
              <a:buFont typeface="Arial" panose="020B0604020202020204"/>
              <a:buChar char="•"/>
              <a:defRPr lang="en-US" sz="1400" dirty="0"/>
            </a:pPr>
            <a:r>
              <a:rPr lang="en-US" sz="1800" dirty="0"/>
              <a:t>General form of memory allocation using </a:t>
            </a:r>
            <a:r>
              <a:rPr lang="en-US" sz="1800" dirty="0" err="1"/>
              <a:t>calloc</a:t>
            </a:r>
            <a:r>
              <a:rPr lang="en-US" sz="1800" dirty="0"/>
              <a:t> is,</a:t>
            </a:r>
          </a:p>
          <a:p>
            <a:pPr marL="0" indent="0">
              <a:buFont typeface="Arial" panose="020B0604020202020204"/>
              <a:buNone/>
              <a:defRPr lang="en-US" sz="1400" dirty="0"/>
            </a:pPr>
            <a:endParaRPr lang="en-US" sz="1800" dirty="0"/>
          </a:p>
          <a:p>
            <a:pPr marL="0" indent="0">
              <a:buFont typeface="Arial" panose="020B0604020202020204"/>
              <a:buNone/>
              <a:defRPr lang="en-US" sz="1400" dirty="0"/>
            </a:pPr>
            <a:r>
              <a:rPr lang="en-US" sz="1800" b="1" dirty="0">
                <a:solidFill>
                  <a:srgbClr val="FF0000"/>
                </a:solidFill>
                <a:latin typeface="+mj-lt"/>
              </a:rPr>
              <a:t>       datatype *</a:t>
            </a:r>
            <a:r>
              <a:rPr lang="en-US" sz="1800" b="1" dirty="0" err="1">
                <a:solidFill>
                  <a:srgbClr val="FF0000"/>
                </a:solidFill>
                <a:latin typeface="+mj-lt"/>
              </a:rPr>
              <a:t>ptr </a:t>
            </a:r>
            <a:r>
              <a:rPr lang="en-US" sz="1800" b="1" dirty="0">
                <a:solidFill>
                  <a:srgbClr val="FF0000"/>
                </a:solidFill>
                <a:latin typeface="+mj-lt"/>
              </a:rPr>
              <a:t>= (datatype *) </a:t>
            </a:r>
            <a:r>
              <a:rPr lang="en-US" sz="1800" b="1" dirty="0" err="1">
                <a:solidFill>
                  <a:srgbClr val="FF0000"/>
                </a:solidFill>
                <a:latin typeface="+mj-lt"/>
              </a:rPr>
              <a:t>calloc</a:t>
            </a:r>
            <a:r>
              <a:rPr lang="en-US" sz="1800" b="1" dirty="0">
                <a:solidFill>
                  <a:srgbClr val="FF0000"/>
                </a:solidFill>
                <a:latin typeface="+mj-lt"/>
              </a:rPr>
              <a:t>(</a:t>
            </a:r>
            <a:r>
              <a:rPr lang="en-IN" altLang="en-US" sz="1800" b="1" dirty="0">
                <a:solidFill>
                  <a:srgbClr val="FF0000"/>
                </a:solidFill>
                <a:latin typeface="+mj-lt"/>
              </a:rPr>
              <a:t>n</a:t>
            </a:r>
            <a:r>
              <a:rPr lang="en-US" sz="1800" b="1" dirty="0">
                <a:solidFill>
                  <a:srgbClr val="FF0000"/>
                </a:solidFill>
                <a:latin typeface="+mj-lt"/>
              </a:rPr>
              <a:t>, </a:t>
            </a:r>
            <a:r>
              <a:rPr lang="en-US" sz="1800" b="1" dirty="0" err="1">
                <a:solidFill>
                  <a:srgbClr val="FF0000"/>
                </a:solidFill>
                <a:latin typeface="+mj-lt"/>
              </a:rPr>
              <a:t>sizeof</a:t>
            </a:r>
            <a:r>
              <a:rPr lang="en-US" sz="1800" b="1" dirty="0">
                <a:solidFill>
                  <a:srgbClr val="FF0000"/>
                </a:solidFill>
                <a:latin typeface="+mj-lt"/>
              </a:rPr>
              <a:t>(datatype));</a:t>
            </a:r>
            <a:endParaRPr lang="en-US" sz="1800" dirty="0"/>
          </a:p>
          <a:p>
            <a:pPr marL="0" indent="0">
              <a:buFont typeface="Arial" panose="020B0604020202020204"/>
              <a:buNone/>
              <a:defRPr lang="en-US" sz="1400" dirty="0"/>
            </a:pPr>
            <a:r>
              <a:rPr lang="en-US" sz="1800" dirty="0"/>
              <a:t>       If </a:t>
            </a:r>
            <a:r>
              <a:rPr lang="en-US" sz="1800" dirty="0" err="1"/>
              <a:t>calloc</a:t>
            </a:r>
            <a:r>
              <a:rPr lang="en-US" sz="1800" dirty="0"/>
              <a:t>() is unable to find the required amount of memory, it returns</a:t>
            </a:r>
            <a:r>
              <a:rPr lang="en-US" sz="1800" b="1" dirty="0">
                <a:solidFill>
                  <a:srgbClr val="FF0000"/>
                </a:solidFill>
                <a:latin typeface="+mj-lt"/>
              </a:rPr>
              <a:t> NULL</a:t>
            </a:r>
          </a:p>
        </p:txBody>
      </p:sp>
      <p:pic>
        <p:nvPicPr>
          <p:cNvPr id="6" name="Picture 5"/>
          <p:cNvPicPr>
            <a:picLocks noChangeAspect="1"/>
          </p:cNvPicPr>
          <p:nvPr/>
        </p:nvPicPr>
        <p:blipFill>
          <a:blip r:embed="rId3"/>
          <a:stretch>
            <a:fillRect/>
          </a:stretch>
        </p:blipFill>
        <p:spPr>
          <a:xfrm>
            <a:off x="1112520" y="3027045"/>
            <a:ext cx="6079490" cy="1804035"/>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3" name="TextBox 2"/>
          <p:cNvSpPr txBox="1"/>
          <p:nvPr/>
        </p:nvSpPr>
        <p:spPr>
          <a:xfrm>
            <a:off x="457200" y="590550"/>
            <a:ext cx="3885565" cy="4280535"/>
          </a:xfrm>
          <a:prstGeom prst="rect">
            <a:avLst/>
          </a:prstGeom>
        </p:spPr>
        <p:txBody>
          <a:bodyPr vert="horz" wrap="square" lIns="95250" tIns="47625" rIns="95250" bIns="47625" rtlCol="0" anchor="t">
            <a:spAutoFit/>
          </a:bodyPr>
          <a:lstStyle/>
          <a:p>
            <a:pPr>
              <a:defRPr lang="en-US" sz="1400" dirty="0"/>
            </a:pPr>
            <a:br>
              <a:rPr lang="en-US" sz="1700" dirty="0"/>
            </a:br>
            <a:r>
              <a:rPr lang="en-US" sz="1700" dirty="0"/>
              <a:t>void main()</a:t>
            </a:r>
            <a:br>
              <a:rPr lang="en-US" sz="1700" dirty="0"/>
            </a:br>
            <a:r>
              <a:rPr lang="en-US" sz="1700" dirty="0"/>
              <a:t>{</a:t>
            </a:r>
            <a:br>
              <a:rPr lang="en-US" sz="1700" dirty="0"/>
            </a:br>
            <a:r>
              <a:rPr lang="en-US" sz="1700" dirty="0"/>
              <a:t>    int n,i;</a:t>
            </a:r>
            <a:br>
              <a:rPr lang="en-US" sz="1700" dirty="0"/>
            </a:br>
            <a:r>
              <a:rPr lang="en-US" sz="1700" dirty="0"/>
              <a:t>    </a:t>
            </a:r>
            <a:r>
              <a:rPr lang="en-US" sz="1700" dirty="0" err="1"/>
              <a:t>printf</a:t>
            </a:r>
            <a:r>
              <a:rPr lang="en-US" sz="1700" dirty="0"/>
              <a:t>("enter the number of elements\n");</a:t>
            </a:r>
            <a:br>
              <a:rPr lang="en-US" sz="1700" dirty="0"/>
            </a:br>
            <a:r>
              <a:rPr lang="en-US" sz="1700" dirty="0"/>
              <a:t>    </a:t>
            </a:r>
            <a:r>
              <a:rPr lang="en-US" sz="1700" dirty="0" err="1"/>
              <a:t>scanf</a:t>
            </a:r>
            <a:r>
              <a:rPr lang="en-US" sz="1700" dirty="0"/>
              <a:t>("%d",&amp;n);  </a:t>
            </a:r>
            <a:br>
              <a:rPr lang="en-US" sz="1700" dirty="0"/>
            </a:br>
            <a:r>
              <a:rPr lang="en-US" sz="1700" dirty="0"/>
              <a:t>    int *p = (int *)</a:t>
            </a:r>
            <a:r>
              <a:rPr lang="en-US" sz="1700" dirty="0" err="1"/>
              <a:t>calloc</a:t>
            </a:r>
            <a:r>
              <a:rPr lang="en-US" sz="1700" dirty="0"/>
              <a:t>(n,</a:t>
            </a:r>
            <a:r>
              <a:rPr lang="en-US" sz="1700" dirty="0" err="1"/>
              <a:t>sizeof</a:t>
            </a:r>
            <a:r>
              <a:rPr lang="en-US" sz="1700" dirty="0"/>
              <a:t>(int));</a:t>
            </a:r>
            <a:br>
              <a:rPr lang="en-US" sz="1700" dirty="0"/>
            </a:br>
            <a:r>
              <a:rPr lang="en-US" sz="1700" dirty="0"/>
              <a:t>    </a:t>
            </a:r>
            <a:br>
              <a:rPr lang="en-US" sz="1700" dirty="0"/>
            </a:br>
            <a:r>
              <a:rPr lang="en-US" sz="1700" dirty="0"/>
              <a:t>    if(p == NULL)</a:t>
            </a:r>
            <a:br>
              <a:rPr lang="en-US" sz="1700" dirty="0"/>
            </a:br>
            <a:r>
              <a:rPr lang="en-US" sz="1700" dirty="0"/>
              <a:t>    {</a:t>
            </a:r>
            <a:br>
              <a:rPr lang="en-US" sz="1700" dirty="0"/>
            </a:br>
            <a:r>
              <a:rPr lang="en-US" sz="1700" dirty="0"/>
              <a:t>        </a:t>
            </a:r>
            <a:r>
              <a:rPr lang="en-US" sz="1700" dirty="0" err="1"/>
              <a:t>printf</a:t>
            </a:r>
            <a:r>
              <a:rPr lang="en-US" sz="1700" dirty="0"/>
              <a:t>("enough memory not available");</a:t>
            </a:r>
            <a:br>
              <a:rPr lang="en-US" sz="1700" dirty="0"/>
            </a:br>
            <a:r>
              <a:rPr lang="en-US" sz="1700" dirty="0"/>
              <a:t>        exit(0);</a:t>
            </a:r>
            <a:br>
              <a:rPr lang="en-US" sz="1700" dirty="0"/>
            </a:br>
            <a:r>
              <a:rPr lang="en-US" sz="1700" dirty="0"/>
              <a:t>    }</a:t>
            </a:r>
            <a:br>
              <a:rPr lang="en-US" sz="1700" dirty="0"/>
            </a:br>
            <a:r>
              <a:rPr lang="en-US" sz="1700" dirty="0"/>
              <a:t>    </a:t>
            </a:r>
          </a:p>
        </p:txBody>
      </p:sp>
      <p:sp>
        <p:nvSpPr>
          <p:cNvPr id="4" name="Text Box 3"/>
          <p:cNvSpPr txBox="1"/>
          <p:nvPr/>
        </p:nvSpPr>
        <p:spPr>
          <a:xfrm>
            <a:off x="4343400" y="742950"/>
            <a:ext cx="3249295" cy="3138170"/>
          </a:xfrm>
          <a:prstGeom prst="rect">
            <a:avLst/>
          </a:prstGeom>
          <a:noFill/>
        </p:spPr>
        <p:txBody>
          <a:bodyPr wrap="none" rtlCol="0" anchor="t">
            <a:spAutoFit/>
          </a:bodyPr>
          <a:lstStyle/>
          <a:p>
            <a:pPr>
              <a:defRPr lang="en-US" sz="1400" dirty="0"/>
            </a:pPr>
            <a:r>
              <a:rPr sz="1800" dirty="0" err="1">
                <a:sym typeface="+mn-ea"/>
              </a:rPr>
              <a:t>printf</a:t>
            </a:r>
            <a:r>
              <a:rPr sz="1800">
                <a:sym typeface="+mn-ea"/>
              </a:rPr>
              <a:t>("enter array elements\n");</a:t>
            </a:r>
            <a:br>
              <a:rPr sz="1800">
                <a:sym typeface="+mn-ea"/>
              </a:rPr>
            </a:br>
            <a:r>
              <a:rPr sz="1800">
                <a:sym typeface="+mn-ea"/>
              </a:rPr>
              <a:t>    for(i=0; i&lt;n; i++)</a:t>
            </a:r>
            <a:br>
              <a:rPr sz="1800">
                <a:sym typeface="+mn-ea"/>
              </a:rPr>
            </a:br>
            <a:r>
              <a:rPr sz="1800">
                <a:sym typeface="+mn-ea"/>
              </a:rPr>
              <a:t>    {</a:t>
            </a:r>
            <a:br>
              <a:rPr sz="1800">
                <a:sym typeface="+mn-ea"/>
              </a:rPr>
            </a:br>
            <a:r>
              <a:rPr sz="1800">
                <a:sym typeface="+mn-ea"/>
              </a:rPr>
              <a:t>        </a:t>
            </a:r>
            <a:r>
              <a:rPr sz="1800" dirty="0" err="1">
                <a:sym typeface="+mn-ea"/>
              </a:rPr>
              <a:t>scanf</a:t>
            </a:r>
            <a:r>
              <a:rPr sz="1800">
                <a:sym typeface="+mn-ea"/>
              </a:rPr>
              <a:t>("%d", p+i);</a:t>
            </a:r>
            <a:br>
              <a:rPr sz="1800">
                <a:sym typeface="+mn-ea"/>
              </a:rPr>
            </a:br>
            <a:r>
              <a:rPr sz="1800">
                <a:sym typeface="+mn-ea"/>
              </a:rPr>
              <a:t>    }</a:t>
            </a:r>
            <a:br>
              <a:rPr sz="1800">
                <a:sym typeface="+mn-ea"/>
              </a:rPr>
            </a:br>
            <a:r>
              <a:rPr sz="1800">
                <a:sym typeface="+mn-ea"/>
              </a:rPr>
              <a:t>    </a:t>
            </a:r>
            <a:r>
              <a:rPr sz="1800" dirty="0" err="1">
                <a:sym typeface="+mn-ea"/>
              </a:rPr>
              <a:t>printf</a:t>
            </a:r>
            <a:r>
              <a:rPr sz="1800">
                <a:sym typeface="+mn-ea"/>
              </a:rPr>
              <a:t>("array elements are\n");</a:t>
            </a:r>
            <a:br>
              <a:rPr sz="1800">
                <a:sym typeface="+mn-ea"/>
              </a:rPr>
            </a:br>
            <a:r>
              <a:rPr sz="1800">
                <a:sym typeface="+mn-ea"/>
              </a:rPr>
              <a:t>    for(i=0; i&lt;n; i++)</a:t>
            </a:r>
            <a:br>
              <a:rPr sz="1800">
                <a:sym typeface="+mn-ea"/>
              </a:rPr>
            </a:br>
            <a:r>
              <a:rPr sz="1800">
                <a:sym typeface="+mn-ea"/>
              </a:rPr>
              <a:t>    {</a:t>
            </a:r>
            <a:br>
              <a:rPr sz="1800">
                <a:sym typeface="+mn-ea"/>
              </a:rPr>
            </a:br>
            <a:r>
              <a:rPr sz="1800">
                <a:sym typeface="+mn-ea"/>
              </a:rPr>
              <a:t>        </a:t>
            </a:r>
            <a:r>
              <a:rPr sz="1800" dirty="0" err="1">
                <a:sym typeface="+mn-ea"/>
              </a:rPr>
              <a:t>printf</a:t>
            </a:r>
            <a:r>
              <a:rPr sz="1800">
                <a:sym typeface="+mn-ea"/>
              </a:rPr>
              <a:t>("%d\t", *(p+i));</a:t>
            </a:r>
            <a:br>
              <a:rPr sz="1800">
                <a:sym typeface="+mn-ea"/>
              </a:rPr>
            </a:br>
            <a:r>
              <a:rPr sz="1800">
                <a:sym typeface="+mn-ea"/>
              </a:rPr>
              <a:t>    }</a:t>
            </a:r>
            <a:br>
              <a:rPr sz="1800">
                <a:sym typeface="+mn-ea"/>
              </a:rPr>
            </a:br>
            <a:r>
              <a:rPr sz="1800">
                <a:sym typeface="+mn-ea"/>
              </a:rPr>
              <a:t>}</a:t>
            </a:r>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custDataLst>
              <p:tags r:id="rId1"/>
            </p:custDataLst>
          </p:nvPr>
        </p:nvSpPr>
        <p:spPr>
          <a:xfrm>
            <a:off x="3853272" y="397498"/>
            <a:ext cx="1333500" cy="464185"/>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400" b="1" dirty="0" err="1">
                <a:latin typeface="+mj-lt"/>
              </a:rPr>
              <a:t>realloc</a:t>
            </a:r>
            <a:r>
              <a:rPr lang="en-US" sz="2400" b="1" dirty="0">
                <a:latin typeface="+mj-lt"/>
              </a:rPr>
              <a:t>()</a:t>
            </a:r>
          </a:p>
        </p:txBody>
      </p:sp>
      <p:sp>
        <p:nvSpPr>
          <p:cNvPr id="5" name="TextBox 4"/>
          <p:cNvSpPr txBox="1"/>
          <p:nvPr/>
        </p:nvSpPr>
        <p:spPr>
          <a:xfrm>
            <a:off x="50063" y="819467"/>
            <a:ext cx="9043883" cy="1757045"/>
          </a:xfrm>
          <a:prstGeom prst="rect">
            <a:avLst/>
          </a:prstGeom>
        </p:spPr>
        <p:txBody>
          <a:bodyPr vert="horz" wrap="square" lIns="95250" tIns="47625" rIns="95250" bIns="47625" rtlCol="0" anchor="t">
            <a:spAutoFit/>
          </a:bodyPr>
          <a:lstStyle/>
          <a:p>
            <a:pPr marL="342900" indent="-342900">
              <a:buFont typeface="Arial" panose="020B0604020202020204"/>
              <a:buChar char="•"/>
              <a:defRPr lang="en-US" sz="1400" dirty="0"/>
            </a:pPr>
            <a:r>
              <a:rPr lang="en-US" sz="1800" dirty="0" err="1"/>
              <a:t>realloc</a:t>
            </a:r>
            <a:r>
              <a:rPr lang="en-US" sz="1800" dirty="0"/>
              <a:t> stands for re allocation</a:t>
            </a:r>
          </a:p>
          <a:p>
            <a:pPr marL="0" indent="0">
              <a:buFont typeface="Arial" panose="020B0604020202020204"/>
              <a:buNone/>
              <a:defRPr lang="en-US" sz="1400" dirty="0"/>
            </a:pPr>
            <a:endParaRPr lang="en-US" sz="1800" dirty="0"/>
          </a:p>
          <a:p>
            <a:pPr marL="342900" indent="-342900">
              <a:buFont typeface="Arial" panose="020B0604020202020204"/>
              <a:buChar char="•"/>
              <a:defRPr lang="en-US" sz="1400" dirty="0"/>
            </a:pPr>
            <a:r>
              <a:rPr lang="en-US" sz="1800" dirty="0"/>
              <a:t>General form of memory allocation using </a:t>
            </a:r>
            <a:r>
              <a:rPr lang="en-US" sz="1800" dirty="0" err="1"/>
              <a:t>realloc</a:t>
            </a:r>
            <a:r>
              <a:rPr lang="en-US" sz="1800" dirty="0"/>
              <a:t> is,</a:t>
            </a:r>
          </a:p>
          <a:p>
            <a:pPr marL="0" indent="0">
              <a:buFont typeface="Arial" panose="020B0604020202020204"/>
              <a:buNone/>
              <a:defRPr lang="en-US" sz="1400" dirty="0"/>
            </a:pPr>
            <a:endParaRPr lang="en-US" sz="1800" dirty="0"/>
          </a:p>
          <a:p>
            <a:pPr marL="0" indent="0">
              <a:buFont typeface="Arial" panose="020B0604020202020204"/>
              <a:buNone/>
              <a:defRPr lang="en-US" sz="1400" dirty="0"/>
            </a:pPr>
            <a:r>
              <a:rPr lang="en-US" sz="1800" b="1" dirty="0">
                <a:solidFill>
                  <a:srgbClr val="FF0000"/>
                </a:solidFill>
                <a:latin typeface="+mj-lt"/>
              </a:rPr>
              <a:t>       </a:t>
            </a:r>
            <a:r>
              <a:rPr lang="en-US" sz="1800" b="1" dirty="0" err="1">
                <a:solidFill>
                  <a:srgbClr val="FF0000"/>
                </a:solidFill>
                <a:latin typeface="+mj-lt"/>
              </a:rPr>
              <a:t>ptr </a:t>
            </a:r>
            <a:r>
              <a:rPr lang="en-US" sz="1800" b="1" dirty="0">
                <a:solidFill>
                  <a:srgbClr val="FF0000"/>
                </a:solidFill>
                <a:latin typeface="+mj-lt"/>
              </a:rPr>
              <a:t>= (datatype *) </a:t>
            </a:r>
            <a:r>
              <a:rPr lang="en-US" sz="1800" b="1" dirty="0" err="1">
                <a:solidFill>
                  <a:srgbClr val="FF0000"/>
                </a:solidFill>
                <a:latin typeface="+mj-lt"/>
              </a:rPr>
              <a:t>realloc</a:t>
            </a:r>
            <a:r>
              <a:rPr lang="en-US" sz="1800" b="1" dirty="0">
                <a:solidFill>
                  <a:srgbClr val="FF0000"/>
                </a:solidFill>
                <a:latin typeface="+mj-lt"/>
              </a:rPr>
              <a:t>(p, </a:t>
            </a:r>
            <a:r>
              <a:rPr lang="en-US" sz="1800" b="1" dirty="0" err="1">
                <a:solidFill>
                  <a:srgbClr val="FF0000"/>
                </a:solidFill>
                <a:latin typeface="+mj-lt"/>
              </a:rPr>
              <a:t>newsize</a:t>
            </a:r>
            <a:r>
              <a:rPr lang="en-US" sz="1800" b="1" dirty="0">
                <a:solidFill>
                  <a:srgbClr val="FF0000"/>
                </a:solidFill>
                <a:latin typeface="+mj-lt"/>
              </a:rPr>
              <a:t>*</a:t>
            </a:r>
            <a:r>
              <a:rPr lang="en-US" sz="1800" b="1" dirty="0" err="1">
                <a:solidFill>
                  <a:srgbClr val="FF0000"/>
                </a:solidFill>
                <a:latin typeface="+mj-lt"/>
              </a:rPr>
              <a:t>sizeof</a:t>
            </a:r>
            <a:r>
              <a:rPr lang="en-US" sz="1800" b="1" dirty="0">
                <a:solidFill>
                  <a:srgbClr val="FF0000"/>
                </a:solidFill>
                <a:latin typeface="+mj-lt"/>
              </a:rPr>
              <a:t>(datatype));</a:t>
            </a:r>
          </a:p>
          <a:p>
            <a:pPr marL="0" indent="0">
              <a:buFont typeface="Arial" panose="020B0604020202020204"/>
              <a:buNone/>
              <a:defRPr lang="en-US" sz="1400" dirty="0"/>
            </a:pPr>
            <a:r>
              <a:rPr lang="en-US" sz="1800" dirty="0"/>
              <a:t> </a:t>
            </a:r>
          </a:p>
        </p:txBody>
      </p:sp>
      <p:pic>
        <p:nvPicPr>
          <p:cNvPr id="6" name="Picture 5"/>
          <p:cNvPicPr>
            <a:picLocks noChangeAspect="1"/>
          </p:cNvPicPr>
          <p:nvPr/>
        </p:nvPicPr>
        <p:blipFill>
          <a:blip r:embed="rId3"/>
          <a:stretch>
            <a:fillRect/>
          </a:stretch>
        </p:blipFill>
        <p:spPr>
          <a:xfrm>
            <a:off x="1676400" y="2419350"/>
            <a:ext cx="6722745" cy="2469515"/>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19150"/>
            <a:ext cx="8716010" cy="3975100"/>
          </a:xfrm>
        </p:spPr>
        <p:txBody>
          <a:bodyPr/>
          <a:lstStyle/>
          <a:p>
            <a:r>
              <a:rPr lang="en-US" sz="2000">
                <a:latin typeface="Times New Roman" panose="02020603050405020304" pitchFamily="18" charset="0"/>
                <a:cs typeface="Times New Roman" panose="02020603050405020304" pitchFamily="18" charset="0"/>
              </a:rPr>
              <a:t>realloc() changes the size of the block by extending or deleting the memory at</a:t>
            </a:r>
            <a:r>
              <a:rPr lang="en-IN" altLang="en-US" sz="2000">
                <a:latin typeface="Times New Roman" panose="02020603050405020304" pitchFamily="18" charset="0"/>
                <a:cs typeface="Times New Roman" panose="02020603050405020304" pitchFamily="18" charset="0"/>
              </a:rPr>
              <a:t> </a:t>
            </a:r>
            <a:r>
              <a:rPr lang="en-US" sz="2000">
                <a:latin typeface="Times New Roman" panose="02020603050405020304" pitchFamily="18" charset="0"/>
                <a:cs typeface="Times New Roman" panose="02020603050405020304" pitchFamily="18" charset="0"/>
              </a:rPr>
              <a:t>the end of the block.</a:t>
            </a:r>
          </a:p>
          <a:p>
            <a:r>
              <a:rPr lang="en-US" sz="2000">
                <a:latin typeface="Times New Roman" panose="02020603050405020304" pitchFamily="18" charset="0"/>
                <a:cs typeface="Times New Roman" panose="02020603050405020304" pitchFamily="18" charset="0"/>
              </a:rPr>
              <a:t>If the existing memory can be extended, ptr value will not be changed</a:t>
            </a:r>
          </a:p>
          <a:p>
            <a:r>
              <a:rPr lang="en-US" sz="2000">
                <a:latin typeface="Times New Roman" panose="02020603050405020304" pitchFamily="18" charset="0"/>
                <a:cs typeface="Times New Roman" panose="02020603050405020304" pitchFamily="18" charset="0"/>
              </a:rPr>
              <a:t>If the memory cannot be extended, this function allocates a completely new</a:t>
            </a:r>
            <a:r>
              <a:rPr lang="en-IN" altLang="en-US" sz="2000">
                <a:latin typeface="Times New Roman" panose="02020603050405020304" pitchFamily="18" charset="0"/>
                <a:cs typeface="Times New Roman" panose="02020603050405020304" pitchFamily="18" charset="0"/>
              </a:rPr>
              <a:t> </a:t>
            </a:r>
            <a:r>
              <a:rPr lang="en-US" sz="2000">
                <a:latin typeface="Times New Roman" panose="02020603050405020304" pitchFamily="18" charset="0"/>
                <a:cs typeface="Times New Roman" panose="02020603050405020304" pitchFamily="18" charset="0"/>
              </a:rPr>
              <a:t>block and copies the contents of existing memory block into new memory</a:t>
            </a:r>
            <a:r>
              <a:rPr lang="en-IN" altLang="en-US" sz="2000">
                <a:latin typeface="Times New Roman" panose="02020603050405020304" pitchFamily="18" charset="0"/>
                <a:cs typeface="Times New Roman" panose="02020603050405020304" pitchFamily="18" charset="0"/>
              </a:rPr>
              <a:t> </a:t>
            </a:r>
            <a:r>
              <a:rPr lang="en-US" sz="2000">
                <a:latin typeface="Times New Roman" panose="02020603050405020304" pitchFamily="18" charset="0"/>
                <a:cs typeface="Times New Roman" panose="02020603050405020304" pitchFamily="18" charset="0"/>
              </a:rPr>
              <a:t>block and then deletes the old memory block.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3" name="TextBox 2"/>
          <p:cNvSpPr txBox="1"/>
          <p:nvPr/>
        </p:nvSpPr>
        <p:spPr>
          <a:xfrm>
            <a:off x="225425" y="83185"/>
            <a:ext cx="4380865" cy="5096510"/>
          </a:xfrm>
          <a:prstGeom prst="rect">
            <a:avLst/>
          </a:prstGeom>
        </p:spPr>
        <p:txBody>
          <a:bodyPr vert="horz" wrap="square" lIns="95250" tIns="47625" rIns="95250" bIns="47625" rtlCol="0" anchor="t">
            <a:spAutoFit/>
          </a:bodyPr>
          <a:lstStyle/>
          <a:p>
            <a:pPr>
              <a:defRPr lang="en-US" sz="1400" dirty="0"/>
            </a:pPr>
            <a:br>
              <a:rPr lang="en-US" sz="1800" dirty="0"/>
            </a:br>
            <a:r>
              <a:rPr lang="en-IN" altLang="en-US" sz="1800" dirty="0"/>
              <a:t>  </a:t>
            </a:r>
            <a:r>
              <a:rPr lang="en-US" sz="1700" dirty="0"/>
              <a:t>void main()</a:t>
            </a:r>
            <a:br>
              <a:rPr lang="en-US" sz="1700" dirty="0"/>
            </a:br>
            <a:r>
              <a:rPr lang="en-US" sz="1700" dirty="0"/>
              <a:t>{</a:t>
            </a:r>
            <a:br>
              <a:rPr lang="en-US" sz="1700" dirty="0"/>
            </a:br>
            <a:r>
              <a:rPr lang="en-US" sz="1700" dirty="0"/>
              <a:t>    int n,i,new;</a:t>
            </a:r>
            <a:br>
              <a:rPr lang="en-US" sz="1700" dirty="0"/>
            </a:br>
            <a:r>
              <a:rPr lang="en-US" sz="1700" dirty="0"/>
              <a:t>    </a:t>
            </a:r>
            <a:r>
              <a:rPr lang="en-US" sz="1700" dirty="0" err="1"/>
              <a:t>printf</a:t>
            </a:r>
            <a:r>
              <a:rPr lang="en-US" sz="1700" dirty="0"/>
              <a:t>("enter the number of elements\n");</a:t>
            </a:r>
            <a:br>
              <a:rPr lang="en-US" sz="1700" dirty="0"/>
            </a:br>
            <a:r>
              <a:rPr lang="en-US" sz="1700" dirty="0"/>
              <a:t>    </a:t>
            </a:r>
            <a:r>
              <a:rPr lang="en-US" sz="1700" dirty="0" err="1"/>
              <a:t>scanf</a:t>
            </a:r>
            <a:r>
              <a:rPr lang="en-US" sz="1700" dirty="0"/>
              <a:t>("%d",&amp;n);</a:t>
            </a:r>
            <a:br>
              <a:rPr lang="en-US" sz="1700" dirty="0"/>
            </a:br>
            <a:r>
              <a:rPr lang="en-US" sz="1700" dirty="0"/>
              <a:t>    int *p = (int *)</a:t>
            </a:r>
            <a:r>
              <a:rPr lang="en-US" sz="1700" dirty="0" err="1"/>
              <a:t>malloc</a:t>
            </a:r>
            <a:r>
              <a:rPr lang="en-US" sz="1700" dirty="0"/>
              <a:t>(n*</a:t>
            </a:r>
            <a:r>
              <a:rPr lang="en-US" sz="1700" dirty="0" err="1"/>
              <a:t>sizeof</a:t>
            </a:r>
            <a:r>
              <a:rPr lang="en-US" sz="1700" dirty="0"/>
              <a:t>(int));</a:t>
            </a:r>
            <a:br>
              <a:rPr lang="en-US" sz="1700" dirty="0"/>
            </a:br>
            <a:r>
              <a:rPr lang="en-US" sz="1700" dirty="0"/>
              <a:t>    if(p == NULL)</a:t>
            </a:r>
            <a:br>
              <a:rPr lang="en-US" sz="1700" dirty="0"/>
            </a:br>
            <a:r>
              <a:rPr lang="en-US" sz="1700" dirty="0"/>
              <a:t>    {</a:t>
            </a:r>
            <a:br>
              <a:rPr lang="en-US" sz="1700" dirty="0"/>
            </a:br>
            <a:r>
              <a:rPr lang="en-US" sz="1700" dirty="0"/>
              <a:t>        </a:t>
            </a:r>
            <a:r>
              <a:rPr lang="en-US" sz="1700" dirty="0" err="1"/>
              <a:t>printf</a:t>
            </a:r>
            <a:r>
              <a:rPr lang="en-US" sz="1700" dirty="0"/>
              <a:t>("enough memory not available");</a:t>
            </a:r>
            <a:br>
              <a:rPr lang="en-US" sz="1700" dirty="0"/>
            </a:br>
            <a:r>
              <a:rPr lang="en-US" sz="1700" dirty="0"/>
              <a:t>        exit(0);</a:t>
            </a:r>
            <a:br>
              <a:rPr lang="en-US" sz="1700" dirty="0"/>
            </a:br>
            <a:r>
              <a:rPr lang="en-US" sz="1700" dirty="0"/>
              <a:t>    }</a:t>
            </a:r>
            <a:br>
              <a:rPr lang="en-US" sz="1700" dirty="0"/>
            </a:br>
            <a:r>
              <a:rPr lang="en-US" sz="1700" dirty="0"/>
              <a:t>    </a:t>
            </a:r>
            <a:r>
              <a:rPr lang="en-US" sz="1700" dirty="0" err="1"/>
              <a:t>printf</a:t>
            </a:r>
            <a:r>
              <a:rPr lang="en-US" sz="1700" dirty="0"/>
              <a:t>("enter array elements\n");</a:t>
            </a:r>
            <a:br>
              <a:rPr lang="en-US" sz="1700" dirty="0"/>
            </a:br>
            <a:r>
              <a:rPr lang="en-US" sz="1700" dirty="0"/>
              <a:t>    for(i=0; i&lt;n; i++)</a:t>
            </a:r>
            <a:br>
              <a:rPr lang="en-US" sz="1700" dirty="0"/>
            </a:br>
            <a:r>
              <a:rPr lang="en-US" sz="1700" dirty="0"/>
              <a:t>    {</a:t>
            </a:r>
            <a:br>
              <a:rPr lang="en-US" sz="1700" dirty="0"/>
            </a:br>
            <a:r>
              <a:rPr lang="en-US" sz="1700" dirty="0"/>
              <a:t>        </a:t>
            </a:r>
            <a:r>
              <a:rPr lang="en-US" sz="1700" dirty="0" err="1"/>
              <a:t>scanf</a:t>
            </a:r>
            <a:r>
              <a:rPr lang="en-US" sz="1700" dirty="0"/>
              <a:t>("%d", p+i);</a:t>
            </a:r>
            <a:br>
              <a:rPr lang="en-US" sz="1700" dirty="0"/>
            </a:br>
            <a:r>
              <a:rPr lang="en-US" sz="1700" dirty="0"/>
              <a:t>    }</a:t>
            </a:r>
            <a:br>
              <a:rPr lang="en-US" sz="1700" dirty="0"/>
            </a:br>
            <a:r>
              <a:rPr lang="en-US" sz="1700" dirty="0"/>
              <a:t>    </a:t>
            </a:r>
            <a:r>
              <a:rPr sz="1700" dirty="0" err="1">
                <a:sym typeface="+mn-ea"/>
              </a:rPr>
              <a:t>printf</a:t>
            </a:r>
            <a:r>
              <a:rPr sz="1700">
                <a:sym typeface="+mn-ea"/>
              </a:rPr>
              <a:t>("array elements are\n");</a:t>
            </a:r>
            <a:br>
              <a:rPr sz="1700">
                <a:sym typeface="+mn-ea"/>
              </a:rPr>
            </a:br>
            <a:endParaRPr lang="en-US" sz="1700" dirty="0"/>
          </a:p>
        </p:txBody>
      </p:sp>
      <p:sp>
        <p:nvSpPr>
          <p:cNvPr id="4" name="TextBox 3"/>
          <p:cNvSpPr txBox="1"/>
          <p:nvPr/>
        </p:nvSpPr>
        <p:spPr>
          <a:xfrm>
            <a:off x="4343368" y="590369"/>
            <a:ext cx="4755546" cy="4280535"/>
          </a:xfrm>
          <a:prstGeom prst="rect">
            <a:avLst/>
          </a:prstGeom>
        </p:spPr>
        <p:txBody>
          <a:bodyPr vert="horz" lIns="95250" tIns="47625" rIns="95250" bIns="47625" rtlCol="0" anchor="t">
            <a:spAutoFit/>
          </a:bodyPr>
          <a:lstStyle/>
          <a:p>
            <a:pPr>
              <a:defRPr lang="en-US" sz="1400" dirty="0"/>
            </a:pPr>
            <a:r>
              <a:rPr>
                <a:sym typeface="+mn-ea"/>
              </a:rPr>
              <a:t>   </a:t>
            </a:r>
            <a:r>
              <a:rPr sz="1700">
                <a:cs typeface="+mn-lt"/>
                <a:sym typeface="+mn-ea"/>
              </a:rPr>
              <a:t> for(i=0; i&lt;n; i++)</a:t>
            </a:r>
            <a:br>
              <a:rPr sz="1700">
                <a:cs typeface="+mn-lt"/>
                <a:sym typeface="+mn-ea"/>
              </a:rPr>
            </a:br>
            <a:r>
              <a:rPr sz="1700">
                <a:cs typeface="+mn-lt"/>
                <a:sym typeface="+mn-ea"/>
              </a:rPr>
              <a:t>    {</a:t>
            </a:r>
            <a:br>
              <a:rPr sz="1700">
                <a:cs typeface="+mn-lt"/>
                <a:sym typeface="+mn-ea"/>
              </a:rPr>
            </a:br>
            <a:r>
              <a:rPr sz="1700">
                <a:cs typeface="+mn-lt"/>
                <a:sym typeface="+mn-ea"/>
              </a:rPr>
              <a:t>        </a:t>
            </a:r>
            <a:r>
              <a:rPr sz="1700" dirty="0" err="1">
                <a:cs typeface="+mn-lt"/>
                <a:sym typeface="+mn-ea"/>
              </a:rPr>
              <a:t>printf</a:t>
            </a:r>
            <a:r>
              <a:rPr sz="1700">
                <a:cs typeface="+mn-lt"/>
                <a:sym typeface="+mn-ea"/>
              </a:rPr>
              <a:t>("%d\t", *(p+i));</a:t>
            </a:r>
            <a:br>
              <a:rPr sz="1700">
                <a:cs typeface="+mn-lt"/>
                <a:sym typeface="+mn-ea"/>
              </a:rPr>
            </a:br>
            <a:r>
              <a:rPr sz="1700">
                <a:cs typeface="+mn-lt"/>
                <a:sym typeface="+mn-ea"/>
              </a:rPr>
              <a:t>    }</a:t>
            </a:r>
            <a:endParaRPr lang="en-US" sz="1700" dirty="0">
              <a:solidFill>
                <a:schemeClr val="tx1"/>
              </a:solidFill>
              <a:cs typeface="+mn-lt"/>
            </a:endParaRPr>
          </a:p>
          <a:p>
            <a:pPr>
              <a:defRPr lang="en-US" sz="1400" dirty="0"/>
            </a:pPr>
            <a:r>
              <a:rPr lang="en-US" sz="1700" dirty="0">
                <a:solidFill>
                  <a:schemeClr val="tx1"/>
                </a:solidFill>
                <a:cs typeface="+mn-lt"/>
              </a:rPr>
              <a:t> </a:t>
            </a:r>
            <a:r>
              <a:rPr lang="en-US" sz="1700" dirty="0" err="1">
                <a:solidFill>
                  <a:schemeClr val="tx1"/>
                </a:solidFill>
                <a:cs typeface="+mn-lt"/>
              </a:rPr>
              <a:t>printf</a:t>
            </a:r>
            <a:r>
              <a:rPr lang="en-US" sz="1700" dirty="0">
                <a:solidFill>
                  <a:schemeClr val="tx1"/>
                </a:solidFill>
                <a:cs typeface="+mn-lt"/>
              </a:rPr>
              <a:t>("\</a:t>
            </a:r>
            <a:r>
              <a:rPr lang="en-US" sz="1700" dirty="0" err="1">
                <a:solidFill>
                  <a:schemeClr val="tx1"/>
                </a:solidFill>
                <a:cs typeface="+mn-lt"/>
              </a:rPr>
              <a:t>nenter</a:t>
            </a:r>
            <a:r>
              <a:rPr lang="en-US" sz="1700" dirty="0">
                <a:solidFill>
                  <a:schemeClr val="tx1"/>
                </a:solidFill>
                <a:cs typeface="+mn-lt"/>
              </a:rPr>
              <a:t> the new number of elements\n");</a:t>
            </a:r>
            <a:br>
              <a:rPr lang="en-US" sz="1700" dirty="0">
                <a:solidFill>
                  <a:schemeClr val="tx1"/>
                </a:solidFill>
                <a:cs typeface="+mn-lt"/>
              </a:rPr>
            </a:br>
            <a:r>
              <a:rPr lang="en-US" sz="1700" dirty="0">
                <a:solidFill>
                  <a:schemeClr val="tx1"/>
                </a:solidFill>
                <a:cs typeface="+mn-lt"/>
              </a:rPr>
              <a:t>    </a:t>
            </a:r>
            <a:r>
              <a:rPr lang="en-US" sz="1700" dirty="0" err="1">
                <a:solidFill>
                  <a:schemeClr val="tx1"/>
                </a:solidFill>
                <a:cs typeface="+mn-lt"/>
              </a:rPr>
              <a:t>scanf</a:t>
            </a:r>
            <a:r>
              <a:rPr lang="en-US" sz="1700" dirty="0">
                <a:solidFill>
                  <a:schemeClr val="tx1"/>
                </a:solidFill>
                <a:cs typeface="+mn-lt"/>
              </a:rPr>
              <a:t>("%d",&amp;new);</a:t>
            </a:r>
            <a:br>
              <a:rPr lang="en-US" sz="1700" dirty="0">
                <a:solidFill>
                  <a:schemeClr val="tx1"/>
                </a:solidFill>
                <a:cs typeface="+mn-lt"/>
              </a:rPr>
            </a:br>
            <a:r>
              <a:rPr lang="en-US" sz="1700" dirty="0">
                <a:solidFill>
                  <a:schemeClr val="tx1"/>
                </a:solidFill>
                <a:cs typeface="+mn-lt"/>
              </a:rPr>
              <a:t>    p=(int *)</a:t>
            </a:r>
            <a:r>
              <a:rPr lang="en-US" sz="1700" dirty="0" err="1">
                <a:solidFill>
                  <a:schemeClr val="tx1"/>
                </a:solidFill>
                <a:cs typeface="+mn-lt"/>
              </a:rPr>
              <a:t>realloc</a:t>
            </a:r>
            <a:r>
              <a:rPr lang="en-US" sz="1700" dirty="0">
                <a:solidFill>
                  <a:schemeClr val="tx1"/>
                </a:solidFill>
                <a:cs typeface="+mn-lt"/>
              </a:rPr>
              <a:t>(p,new*</a:t>
            </a:r>
            <a:r>
              <a:rPr lang="en-US" sz="1700" dirty="0" err="1">
                <a:solidFill>
                  <a:schemeClr val="tx1"/>
                </a:solidFill>
                <a:cs typeface="+mn-lt"/>
              </a:rPr>
              <a:t>sizeof</a:t>
            </a:r>
            <a:r>
              <a:rPr lang="en-US" sz="1700" dirty="0">
                <a:solidFill>
                  <a:schemeClr val="tx1"/>
                </a:solidFill>
                <a:cs typeface="+mn-lt"/>
              </a:rPr>
              <a:t>(int));</a:t>
            </a:r>
            <a:br>
              <a:rPr lang="en-US" sz="1700" dirty="0">
                <a:solidFill>
                  <a:schemeClr val="tx1"/>
                </a:solidFill>
                <a:cs typeface="+mn-lt"/>
              </a:rPr>
            </a:br>
            <a:r>
              <a:rPr lang="en-US" sz="1700" dirty="0">
                <a:solidFill>
                  <a:schemeClr val="tx1"/>
                </a:solidFill>
                <a:cs typeface="+mn-lt"/>
              </a:rPr>
              <a:t>    </a:t>
            </a:r>
            <a:r>
              <a:rPr lang="en-US" sz="1700" dirty="0" err="1">
                <a:solidFill>
                  <a:schemeClr val="tx1"/>
                </a:solidFill>
                <a:cs typeface="+mn-lt"/>
              </a:rPr>
              <a:t>printf</a:t>
            </a:r>
            <a:r>
              <a:rPr lang="en-US" sz="1700" dirty="0">
                <a:solidFill>
                  <a:schemeClr val="tx1"/>
                </a:solidFill>
                <a:cs typeface="+mn-lt"/>
              </a:rPr>
              <a:t>("enter array elements\n");</a:t>
            </a:r>
            <a:br>
              <a:rPr lang="en-US" sz="1700" dirty="0">
                <a:solidFill>
                  <a:schemeClr val="tx1"/>
                </a:solidFill>
                <a:cs typeface="+mn-lt"/>
              </a:rPr>
            </a:br>
            <a:r>
              <a:rPr lang="en-US" sz="1700" dirty="0">
                <a:solidFill>
                  <a:schemeClr val="tx1"/>
                </a:solidFill>
                <a:cs typeface="+mn-lt"/>
              </a:rPr>
              <a:t>    for(i=0; i&lt;new; i++)</a:t>
            </a:r>
            <a:br>
              <a:rPr lang="en-US" sz="1700" dirty="0">
                <a:solidFill>
                  <a:schemeClr val="tx1"/>
                </a:solidFill>
                <a:cs typeface="+mn-lt"/>
              </a:rPr>
            </a:br>
            <a:r>
              <a:rPr lang="en-US" sz="1700" dirty="0">
                <a:solidFill>
                  <a:schemeClr val="tx1"/>
                </a:solidFill>
                <a:cs typeface="+mn-lt"/>
              </a:rPr>
              <a:t>    {</a:t>
            </a:r>
            <a:br>
              <a:rPr lang="en-US" sz="1700" dirty="0">
                <a:solidFill>
                  <a:schemeClr val="tx1"/>
                </a:solidFill>
                <a:cs typeface="+mn-lt"/>
              </a:rPr>
            </a:br>
            <a:r>
              <a:rPr lang="en-US" sz="1700" dirty="0">
                <a:solidFill>
                  <a:schemeClr val="tx1"/>
                </a:solidFill>
                <a:cs typeface="+mn-lt"/>
              </a:rPr>
              <a:t>        </a:t>
            </a:r>
            <a:r>
              <a:rPr lang="en-US" sz="1700" dirty="0" err="1">
                <a:solidFill>
                  <a:schemeClr val="tx1"/>
                </a:solidFill>
                <a:cs typeface="+mn-lt"/>
              </a:rPr>
              <a:t>scanf</a:t>
            </a:r>
            <a:r>
              <a:rPr lang="en-US" sz="1700" dirty="0">
                <a:solidFill>
                  <a:schemeClr val="tx1"/>
                </a:solidFill>
                <a:cs typeface="+mn-lt"/>
              </a:rPr>
              <a:t>("%d", p+i);</a:t>
            </a:r>
            <a:br>
              <a:rPr lang="en-US" sz="1700" dirty="0">
                <a:solidFill>
                  <a:schemeClr val="tx1"/>
                </a:solidFill>
                <a:cs typeface="+mn-lt"/>
              </a:rPr>
            </a:br>
            <a:r>
              <a:rPr lang="en-US" sz="1700" dirty="0">
                <a:solidFill>
                  <a:schemeClr val="tx1"/>
                </a:solidFill>
                <a:cs typeface="+mn-lt"/>
              </a:rPr>
              <a:t>    }</a:t>
            </a:r>
            <a:br>
              <a:rPr lang="en-US" sz="1700" dirty="0">
                <a:solidFill>
                  <a:schemeClr val="tx1"/>
                </a:solidFill>
                <a:cs typeface="+mn-lt"/>
              </a:rPr>
            </a:br>
            <a:r>
              <a:rPr lang="en-US" sz="1700" dirty="0">
                <a:solidFill>
                  <a:schemeClr val="tx1"/>
                </a:solidFill>
                <a:cs typeface="+mn-lt"/>
              </a:rPr>
              <a:t>    </a:t>
            </a:r>
            <a:r>
              <a:rPr lang="en-US" sz="1700" dirty="0" err="1">
                <a:solidFill>
                  <a:schemeClr val="tx1"/>
                </a:solidFill>
                <a:cs typeface="+mn-lt"/>
              </a:rPr>
              <a:t>printf</a:t>
            </a:r>
            <a:r>
              <a:rPr lang="en-US" sz="1700" dirty="0">
                <a:solidFill>
                  <a:schemeClr val="tx1"/>
                </a:solidFill>
                <a:cs typeface="+mn-lt"/>
              </a:rPr>
              <a:t>("array elements are\n");</a:t>
            </a:r>
            <a:br>
              <a:rPr lang="en-US" sz="1700" dirty="0">
                <a:solidFill>
                  <a:schemeClr val="tx1"/>
                </a:solidFill>
                <a:cs typeface="+mn-lt"/>
              </a:rPr>
            </a:br>
            <a:r>
              <a:rPr lang="en-US" sz="1700" dirty="0">
                <a:solidFill>
                  <a:schemeClr val="tx1"/>
                </a:solidFill>
                <a:cs typeface="+mn-lt"/>
              </a:rPr>
              <a:t>    for(i=0; i&lt;new; i++)</a:t>
            </a:r>
            <a:br>
              <a:rPr lang="en-US" sz="1700" dirty="0">
                <a:solidFill>
                  <a:schemeClr val="tx1"/>
                </a:solidFill>
                <a:cs typeface="+mn-lt"/>
              </a:rPr>
            </a:br>
            <a:r>
              <a:rPr lang="en-US" sz="1700" dirty="0">
                <a:solidFill>
                  <a:schemeClr val="tx1"/>
                </a:solidFill>
                <a:cs typeface="+mn-lt"/>
              </a:rPr>
              <a:t>    {</a:t>
            </a:r>
            <a:br>
              <a:rPr lang="en-US" sz="1700" dirty="0">
                <a:solidFill>
                  <a:schemeClr val="tx1"/>
                </a:solidFill>
                <a:cs typeface="+mn-lt"/>
              </a:rPr>
            </a:br>
            <a:r>
              <a:rPr lang="en-US" sz="1700" dirty="0">
                <a:solidFill>
                  <a:schemeClr val="tx1"/>
                </a:solidFill>
                <a:cs typeface="+mn-lt"/>
              </a:rPr>
              <a:t>        </a:t>
            </a:r>
            <a:r>
              <a:rPr lang="en-US" sz="1700" dirty="0" err="1">
                <a:solidFill>
                  <a:schemeClr val="tx1"/>
                </a:solidFill>
                <a:cs typeface="+mn-lt"/>
              </a:rPr>
              <a:t>printf</a:t>
            </a:r>
            <a:r>
              <a:rPr lang="en-US" sz="1700" dirty="0">
                <a:solidFill>
                  <a:schemeClr val="tx1"/>
                </a:solidFill>
                <a:cs typeface="+mn-lt"/>
              </a:rPr>
              <a:t>("%d\t", *(p+i));</a:t>
            </a:r>
            <a:r>
              <a:rPr lang="en-IN" altLang="en-US" sz="1700" dirty="0">
                <a:solidFill>
                  <a:schemeClr val="tx1"/>
                </a:solidFill>
                <a:cs typeface="+mn-lt"/>
              </a:rPr>
              <a:t> </a:t>
            </a:r>
            <a:r>
              <a:rPr lang="en-US" sz="1700" dirty="0">
                <a:solidFill>
                  <a:schemeClr val="tx1"/>
                </a:solidFill>
                <a:cs typeface="+mn-lt"/>
              </a:rPr>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custDataLst>
              <p:tags r:id="rId1"/>
            </p:custDataLst>
          </p:nvPr>
        </p:nvSpPr>
        <p:spPr>
          <a:xfrm>
            <a:off x="3692918" y="422938"/>
            <a:ext cx="1333500" cy="356022"/>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1800" b="1" dirty="0">
                <a:latin typeface="+mj-lt"/>
              </a:rPr>
              <a:t>free()</a:t>
            </a:r>
          </a:p>
        </p:txBody>
      </p:sp>
      <p:sp>
        <p:nvSpPr>
          <p:cNvPr id="5" name="TextBox 4"/>
          <p:cNvSpPr txBox="1"/>
          <p:nvPr/>
        </p:nvSpPr>
        <p:spPr>
          <a:xfrm>
            <a:off x="226094" y="854325"/>
            <a:ext cx="8267148" cy="1695021"/>
          </a:xfrm>
          <a:prstGeom prst="rect">
            <a:avLst/>
          </a:prstGeom>
        </p:spPr>
        <p:txBody>
          <a:bodyPr vert="horz" lIns="95250" tIns="47625" rIns="95250" bIns="47625" rtlCol="0" anchor="t">
            <a:spAutoFit/>
          </a:bodyPr>
          <a:lstStyle/>
          <a:p>
            <a:pPr>
              <a:lnSpc>
                <a:spcPct val="150000"/>
              </a:lnSpc>
              <a:defRPr lang="en-US" sz="1400" dirty="0"/>
            </a:pPr>
            <a:r>
              <a:rPr lang="en-US" sz="1800" dirty="0"/>
              <a:t>Dynamically allocated memory form </a:t>
            </a:r>
            <a:r>
              <a:rPr lang="en-US" sz="1800" dirty="0" err="1"/>
              <a:t>calloc</a:t>
            </a:r>
            <a:r>
              <a:rPr lang="en-US" sz="1800" dirty="0"/>
              <a:t>() or </a:t>
            </a:r>
            <a:r>
              <a:rPr lang="en-US" sz="1800" dirty="0" err="1"/>
              <a:t>malloc</a:t>
            </a:r>
            <a:r>
              <a:rPr lang="en-US" sz="1800" dirty="0"/>
              <a:t>() should be freed(released) using free().</a:t>
            </a:r>
          </a:p>
          <a:p>
            <a:pPr>
              <a:lnSpc>
                <a:spcPct val="150000"/>
              </a:lnSpc>
              <a:defRPr lang="en-US" sz="1400" dirty="0"/>
            </a:pPr>
            <a:r>
              <a:rPr lang="en-US" sz="1800" dirty="0"/>
              <a:t>General format:</a:t>
            </a:r>
          </a:p>
          <a:p>
            <a:pPr>
              <a:lnSpc>
                <a:spcPct val="150000"/>
              </a:lnSpc>
              <a:defRPr lang="en-US" sz="1400" dirty="0"/>
            </a:pPr>
            <a:r>
              <a:rPr lang="en-US" sz="1800" dirty="0"/>
              <a:t>void free(void *</a:t>
            </a:r>
            <a:r>
              <a:rPr lang="en-US" sz="1800" dirty="0" err="1"/>
              <a:t>ptr</a:t>
            </a:r>
            <a:r>
              <a:rPr lang="en-US" sz="1800" dirty="0"/>
              <a:t>);</a:t>
            </a:r>
          </a:p>
          <a:p>
            <a:pPr>
              <a:lnSpc>
                <a:spcPct val="150000"/>
              </a:lnSpc>
              <a:defRPr lang="en-US" sz="1400" dirty="0"/>
            </a:pPr>
            <a:r>
              <a:rPr lang="en-US" sz="1800" dirty="0"/>
              <a:t>Or</a:t>
            </a:r>
          </a:p>
          <a:p>
            <a:pPr>
              <a:lnSpc>
                <a:spcPct val="150000"/>
              </a:lnSpc>
              <a:defRPr lang="en-US" sz="1400" dirty="0"/>
            </a:pPr>
            <a:r>
              <a:rPr lang="en-US" sz="1800" dirty="0"/>
              <a:t>free(</a:t>
            </a:r>
            <a:r>
              <a:rPr lang="en-US" sz="1800" dirty="0" err="1"/>
              <a:t>ptr</a:t>
            </a:r>
            <a:r>
              <a:rPr lang="en-US" sz="1800" dirty="0"/>
              <a:t>);</a:t>
            </a:r>
          </a:p>
        </p:txBody>
      </p:sp>
      <p:pic>
        <p:nvPicPr>
          <p:cNvPr id="6" name="Picture 5"/>
          <p:cNvPicPr>
            <a:picLocks noChangeAspect="1"/>
          </p:cNvPicPr>
          <p:nvPr/>
        </p:nvPicPr>
        <p:blipFill>
          <a:blip r:embed="rId3"/>
          <a:stretch>
            <a:fillRect/>
          </a:stretch>
        </p:blipFill>
        <p:spPr>
          <a:xfrm>
            <a:off x="2705080" y="1437408"/>
            <a:ext cx="5788162" cy="3255845"/>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sz="1800" dirty="0"/>
          </a:p>
        </p:txBody>
      </p:sp>
      <p:sp>
        <p:nvSpPr>
          <p:cNvPr id="3" name="TextBox 2"/>
          <p:cNvSpPr txBox="1"/>
          <p:nvPr/>
        </p:nvSpPr>
        <p:spPr>
          <a:xfrm>
            <a:off x="732790" y="523875"/>
            <a:ext cx="3014345" cy="4280535"/>
          </a:xfrm>
          <a:prstGeom prst="rect">
            <a:avLst/>
          </a:prstGeom>
        </p:spPr>
        <p:txBody>
          <a:bodyPr vert="horz" wrap="square" lIns="95250" tIns="47625" rIns="95250" bIns="47625" rtlCol="0" anchor="t">
            <a:spAutoFit/>
          </a:bodyPr>
          <a:lstStyle/>
          <a:p>
            <a:pPr>
              <a:defRPr lang="en-US" sz="1400" dirty="0"/>
            </a:pPr>
            <a:r>
              <a:rPr lang="en-US" sz="1700" dirty="0"/>
              <a:t>void main()</a:t>
            </a:r>
            <a:br>
              <a:rPr lang="en-US" sz="1700" dirty="0"/>
            </a:br>
            <a:r>
              <a:rPr lang="en-US" sz="1700" dirty="0"/>
              <a:t>{</a:t>
            </a:r>
            <a:br>
              <a:rPr lang="en-US" sz="1700" dirty="0"/>
            </a:br>
            <a:r>
              <a:rPr lang="en-US" sz="1700" dirty="0"/>
              <a:t>    int n,i;</a:t>
            </a:r>
            <a:br>
              <a:rPr lang="en-US" sz="1700" dirty="0"/>
            </a:br>
            <a:r>
              <a:rPr lang="en-US" sz="1700" dirty="0"/>
              <a:t>    </a:t>
            </a:r>
            <a:r>
              <a:rPr lang="en-US" sz="1700" dirty="0" err="1"/>
              <a:t>printf</a:t>
            </a:r>
            <a:r>
              <a:rPr lang="en-US" sz="1700" dirty="0"/>
              <a:t>("enter the number of elements\n");</a:t>
            </a:r>
            <a:br>
              <a:rPr lang="en-US" sz="1700" dirty="0"/>
            </a:br>
            <a:r>
              <a:rPr lang="en-US" sz="1700" dirty="0"/>
              <a:t>    </a:t>
            </a:r>
            <a:r>
              <a:rPr lang="en-US" sz="1700" dirty="0" err="1"/>
              <a:t>scanf</a:t>
            </a:r>
            <a:r>
              <a:rPr lang="en-US" sz="1700" dirty="0"/>
              <a:t>("%d",&amp;n);</a:t>
            </a:r>
            <a:br>
              <a:rPr lang="en-US" sz="1700" dirty="0"/>
            </a:br>
            <a:r>
              <a:rPr lang="en-US" sz="1700" dirty="0"/>
              <a:t>    int *p = (int *)</a:t>
            </a:r>
            <a:r>
              <a:rPr lang="en-US" sz="1700" dirty="0" err="1"/>
              <a:t>malloc</a:t>
            </a:r>
            <a:r>
              <a:rPr lang="en-US" sz="1700" dirty="0"/>
              <a:t>(n*</a:t>
            </a:r>
            <a:r>
              <a:rPr lang="en-US" sz="1700" dirty="0" err="1"/>
              <a:t>sizeof</a:t>
            </a:r>
            <a:r>
              <a:rPr lang="en-US" sz="1700" dirty="0"/>
              <a:t>(int));</a:t>
            </a:r>
            <a:br>
              <a:rPr lang="en-US" sz="1700" dirty="0"/>
            </a:br>
            <a:r>
              <a:rPr lang="en-US" sz="1700" dirty="0"/>
              <a:t>    if(p == NULL)</a:t>
            </a:r>
            <a:br>
              <a:rPr lang="en-US" sz="1700" dirty="0"/>
            </a:br>
            <a:r>
              <a:rPr lang="en-US" sz="1700" dirty="0"/>
              <a:t>    {</a:t>
            </a:r>
            <a:br>
              <a:rPr lang="en-US" sz="1700" dirty="0"/>
            </a:br>
            <a:r>
              <a:rPr lang="en-US" sz="1700" dirty="0"/>
              <a:t>        </a:t>
            </a:r>
            <a:r>
              <a:rPr lang="en-US" sz="1700" dirty="0" err="1"/>
              <a:t>printf</a:t>
            </a:r>
            <a:r>
              <a:rPr lang="en-US" sz="1700" dirty="0"/>
              <a:t>("enough memory not available");</a:t>
            </a:r>
            <a:br>
              <a:rPr lang="en-US" sz="1700" dirty="0"/>
            </a:br>
            <a:r>
              <a:rPr lang="en-US" sz="1700" dirty="0"/>
              <a:t>        exit(0);</a:t>
            </a:r>
            <a:br>
              <a:rPr lang="en-US" sz="1700" dirty="0"/>
            </a:br>
            <a:r>
              <a:rPr lang="en-US" sz="1700" dirty="0"/>
              <a:t>    }</a:t>
            </a:r>
            <a:br>
              <a:rPr lang="en-US" sz="1700" dirty="0"/>
            </a:br>
            <a:r>
              <a:rPr lang="en-US" sz="1700" dirty="0"/>
              <a:t>    </a:t>
            </a:r>
            <a:r>
              <a:rPr lang="en-US" sz="1700" dirty="0" err="1"/>
              <a:t>printf</a:t>
            </a:r>
            <a:r>
              <a:rPr lang="en-US" sz="1700" dirty="0"/>
              <a:t>("enter array elements\n");  </a:t>
            </a:r>
          </a:p>
        </p:txBody>
      </p:sp>
      <p:sp>
        <p:nvSpPr>
          <p:cNvPr id="4" name="Text Box 3"/>
          <p:cNvSpPr txBox="1"/>
          <p:nvPr/>
        </p:nvSpPr>
        <p:spPr>
          <a:xfrm>
            <a:off x="4572000" y="819150"/>
            <a:ext cx="3249295" cy="2968625"/>
          </a:xfrm>
          <a:prstGeom prst="rect">
            <a:avLst/>
          </a:prstGeom>
          <a:noFill/>
        </p:spPr>
        <p:txBody>
          <a:bodyPr wrap="square" rtlCol="0" anchor="t">
            <a:spAutoFit/>
          </a:bodyPr>
          <a:lstStyle/>
          <a:p>
            <a:pPr>
              <a:defRPr lang="en-US" sz="1400" dirty="0"/>
            </a:pPr>
            <a:r>
              <a:rPr sz="1700">
                <a:sym typeface="+mn-ea"/>
              </a:rPr>
              <a:t>for(i=0; i&lt;n; i++)</a:t>
            </a:r>
            <a:br>
              <a:rPr sz="1700">
                <a:sym typeface="+mn-ea"/>
              </a:rPr>
            </a:br>
            <a:r>
              <a:rPr sz="1700">
                <a:sym typeface="+mn-ea"/>
              </a:rPr>
              <a:t>    {</a:t>
            </a:r>
            <a:br>
              <a:rPr sz="1700">
                <a:sym typeface="+mn-ea"/>
              </a:rPr>
            </a:br>
            <a:r>
              <a:rPr sz="1700">
                <a:sym typeface="+mn-ea"/>
              </a:rPr>
              <a:t>        </a:t>
            </a:r>
            <a:r>
              <a:rPr sz="1700" dirty="0" err="1">
                <a:sym typeface="+mn-ea"/>
              </a:rPr>
              <a:t>scanf</a:t>
            </a:r>
            <a:r>
              <a:rPr sz="1700">
                <a:sym typeface="+mn-ea"/>
              </a:rPr>
              <a:t>("%d", p+i);</a:t>
            </a:r>
            <a:br>
              <a:rPr sz="1700">
                <a:sym typeface="+mn-ea"/>
              </a:rPr>
            </a:br>
            <a:r>
              <a:rPr sz="1700">
                <a:sym typeface="+mn-ea"/>
              </a:rPr>
              <a:t>    }</a:t>
            </a:r>
            <a:br>
              <a:rPr sz="1700">
                <a:sym typeface="+mn-ea"/>
              </a:rPr>
            </a:br>
            <a:r>
              <a:rPr sz="1700">
                <a:sym typeface="+mn-ea"/>
              </a:rPr>
              <a:t>    </a:t>
            </a:r>
            <a:r>
              <a:rPr sz="1700" dirty="0" err="1">
                <a:sym typeface="+mn-ea"/>
              </a:rPr>
              <a:t>printf</a:t>
            </a:r>
            <a:r>
              <a:rPr sz="1700">
                <a:sym typeface="+mn-ea"/>
              </a:rPr>
              <a:t>("array elements are\n");</a:t>
            </a:r>
            <a:br>
              <a:rPr sz="1700">
                <a:sym typeface="+mn-ea"/>
              </a:rPr>
            </a:br>
            <a:r>
              <a:rPr sz="1700">
                <a:sym typeface="+mn-ea"/>
              </a:rPr>
              <a:t>    for(i=0; i&lt;n; i++)</a:t>
            </a:r>
            <a:br>
              <a:rPr sz="1700">
                <a:sym typeface="+mn-ea"/>
              </a:rPr>
            </a:br>
            <a:r>
              <a:rPr sz="1700">
                <a:sym typeface="+mn-ea"/>
              </a:rPr>
              <a:t>    {</a:t>
            </a:r>
            <a:br>
              <a:rPr sz="1700">
                <a:sym typeface="+mn-ea"/>
              </a:rPr>
            </a:br>
            <a:r>
              <a:rPr sz="1700">
                <a:sym typeface="+mn-ea"/>
              </a:rPr>
              <a:t>        </a:t>
            </a:r>
            <a:r>
              <a:rPr sz="1700" dirty="0" err="1">
                <a:sym typeface="+mn-ea"/>
              </a:rPr>
              <a:t>printf</a:t>
            </a:r>
            <a:r>
              <a:rPr sz="1700">
                <a:sym typeface="+mn-ea"/>
              </a:rPr>
              <a:t>("%d\t", *(p+i));</a:t>
            </a:r>
            <a:br>
              <a:rPr sz="1700">
                <a:sym typeface="+mn-ea"/>
              </a:rPr>
            </a:br>
            <a:r>
              <a:rPr sz="1700">
                <a:sym typeface="+mn-ea"/>
              </a:rPr>
              <a:t>    }</a:t>
            </a:r>
            <a:br>
              <a:rPr sz="1700">
                <a:sym typeface="+mn-ea"/>
              </a:rPr>
            </a:br>
            <a:r>
              <a:rPr sz="1700">
                <a:sym typeface="+mn-ea"/>
              </a:rPr>
              <a:t>    free(p);</a:t>
            </a:r>
            <a:br>
              <a:rPr sz="1700">
                <a:sym typeface="+mn-ea"/>
              </a:rPr>
            </a:br>
            <a:r>
              <a:rPr sz="1700">
                <a:sym typeface="+mn-ea"/>
              </a:rPr>
              <a:t>}</a:t>
            </a:r>
            <a:endParaRPr lang="en-US" sz="17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stretch>
            <a:fillRect/>
          </a:stretch>
        </p:blipFill>
        <p:spPr>
          <a:xfrm>
            <a:off x="914400" y="1361313"/>
            <a:ext cx="934554" cy="934554"/>
          </a:xfrm>
          <a:prstGeom prst="rect">
            <a:avLst/>
          </a:prstGeom>
          <a:noFill/>
        </p:spPr>
      </p:pic>
      <p:pic>
        <p:nvPicPr>
          <p:cNvPr id="4" name="Picture 3"/>
          <p:cNvPicPr>
            <a:picLocks noChangeAspect="1"/>
          </p:cNvPicPr>
          <p:nvPr/>
        </p:nvPicPr>
        <p:blipFill>
          <a:blip r:embed="rId4"/>
          <a:srcRect l="2250" r="19660" b="70540"/>
          <a:stretch>
            <a:fillRect/>
          </a:stretch>
        </p:blipFill>
        <p:spPr>
          <a:xfrm>
            <a:off x="3533737" y="1361313"/>
            <a:ext cx="5403824" cy="1070336"/>
          </a:xfrm>
          <a:prstGeom prst="rect">
            <a:avLst/>
          </a:prstGeom>
          <a:noFill/>
        </p:spPr>
      </p:pic>
      <p:pic>
        <p:nvPicPr>
          <p:cNvPr id="5" name="Picture 4"/>
          <p:cNvPicPr>
            <a:picLocks noChangeAspect="1"/>
          </p:cNvPicPr>
          <p:nvPr/>
        </p:nvPicPr>
        <p:blipFill>
          <a:blip r:embed="rId5"/>
          <a:srcRect t="13230" b="9710"/>
          <a:stretch>
            <a:fillRect/>
          </a:stretch>
        </p:blipFill>
        <p:spPr>
          <a:xfrm>
            <a:off x="3962155" y="2876550"/>
            <a:ext cx="2163003" cy="1666875"/>
          </a:xfrm>
          <a:prstGeom prst="rect">
            <a:avLst/>
          </a:prstGeom>
          <a:noFill/>
        </p:spPr>
      </p:pic>
      <p:pic>
        <p:nvPicPr>
          <p:cNvPr id="6" name="Picture 5"/>
          <p:cNvPicPr>
            <a:picLocks noChangeAspect="1"/>
          </p:cNvPicPr>
          <p:nvPr/>
        </p:nvPicPr>
        <p:blipFill>
          <a:blip r:embed="rId6" cstate="print"/>
          <a:srcRect l="19020" t="12340" r="15960" b="18490"/>
          <a:stretch>
            <a:fillRect/>
          </a:stretch>
        </p:blipFill>
        <p:spPr>
          <a:xfrm>
            <a:off x="914400" y="3105578"/>
            <a:ext cx="1129331" cy="1297628"/>
          </a:xfrm>
          <a:prstGeom prst="rect">
            <a:avLst/>
          </a:prstGeom>
          <a:noFill/>
        </p:spPr>
      </p:pic>
      <p:sp>
        <p:nvSpPr>
          <p:cNvPr id="7" name="TextBox 6"/>
          <p:cNvSpPr txBox="1"/>
          <p:nvPr/>
        </p:nvSpPr>
        <p:spPr>
          <a:xfrm>
            <a:off x="1020032" y="2420131"/>
            <a:ext cx="723290" cy="308552"/>
          </a:xfrm>
          <a:prstGeom prst="rect">
            <a:avLst/>
          </a:prstGeom>
        </p:spPr>
        <p:txBody>
          <a:bodyPr vert="horz" lIns="95250" tIns="47625" rIns="95250" bIns="47625" rtlCol="0" anchor="t">
            <a:spAutoFit/>
          </a:bodyPr>
          <a:lstStyle/>
          <a:p>
            <a:pPr>
              <a:defRPr lang="en-US" sz="1400" dirty="0"/>
            </a:pPr>
            <a:r>
              <a:rPr lang="en-US" dirty="0"/>
              <a:t>Tree</a:t>
            </a:r>
          </a:p>
        </p:txBody>
      </p:sp>
      <p:sp>
        <p:nvSpPr>
          <p:cNvPr id="8" name="TextBox 7"/>
          <p:cNvSpPr txBox="1"/>
          <p:nvPr/>
        </p:nvSpPr>
        <p:spPr>
          <a:xfrm>
            <a:off x="4572000" y="2420131"/>
            <a:ext cx="2292219" cy="308552"/>
          </a:xfrm>
          <a:prstGeom prst="rect">
            <a:avLst/>
          </a:prstGeom>
        </p:spPr>
        <p:txBody>
          <a:bodyPr vert="horz" lIns="95250" tIns="47625" rIns="95250" bIns="47625" rtlCol="0" anchor="t">
            <a:spAutoFit/>
          </a:bodyPr>
          <a:lstStyle/>
          <a:p>
            <a:pPr>
              <a:defRPr lang="en-US" sz="1400" dirty="0"/>
            </a:pPr>
            <a:r>
              <a:rPr lang="en-US" dirty="0"/>
              <a:t>Array of trees</a:t>
            </a:r>
          </a:p>
        </p:txBody>
      </p:sp>
      <p:sp>
        <p:nvSpPr>
          <p:cNvPr id="9" name="TextBox 8"/>
          <p:cNvSpPr txBox="1"/>
          <p:nvPr/>
        </p:nvSpPr>
        <p:spPr>
          <a:xfrm>
            <a:off x="914400" y="4524375"/>
            <a:ext cx="914400" cy="308552"/>
          </a:xfrm>
          <a:prstGeom prst="rect">
            <a:avLst/>
          </a:prstGeom>
        </p:spPr>
        <p:txBody>
          <a:bodyPr vert="horz" lIns="95250" tIns="47625" rIns="95250" bIns="47625" rtlCol="0" anchor="t">
            <a:spAutoFit/>
          </a:bodyPr>
          <a:lstStyle/>
          <a:p>
            <a:pPr>
              <a:defRPr lang="en-US" sz="1400" dirty="0"/>
            </a:pPr>
            <a:r>
              <a:rPr lang="en-US" dirty="0"/>
              <a:t>Student</a:t>
            </a:r>
          </a:p>
        </p:txBody>
      </p:sp>
      <p:sp>
        <p:nvSpPr>
          <p:cNvPr id="10" name="TextBox 9"/>
          <p:cNvSpPr txBox="1"/>
          <p:nvPr/>
        </p:nvSpPr>
        <p:spPr>
          <a:xfrm>
            <a:off x="4572000" y="4524375"/>
            <a:ext cx="1694011" cy="308552"/>
          </a:xfrm>
          <a:prstGeom prst="rect">
            <a:avLst/>
          </a:prstGeom>
        </p:spPr>
        <p:txBody>
          <a:bodyPr vert="horz" lIns="95250" tIns="47625" rIns="95250" bIns="47625" rtlCol="0" anchor="t">
            <a:spAutoFit/>
          </a:bodyPr>
          <a:lstStyle/>
          <a:p>
            <a:pPr>
              <a:defRPr lang="en-US" sz="1400" dirty="0"/>
            </a:pPr>
            <a:r>
              <a:rPr lang="en-US" dirty="0"/>
              <a:t>Array of students</a:t>
            </a:r>
          </a:p>
        </p:txBody>
      </p:sp>
      <p:sp>
        <p:nvSpPr>
          <p:cNvPr id="11" name="TextBox 10"/>
          <p:cNvSpPr txBox="1"/>
          <p:nvPr>
            <p:custDataLst>
              <p:tags r:id="rId1"/>
            </p:custDataLst>
          </p:nvPr>
        </p:nvSpPr>
        <p:spPr>
          <a:xfrm>
            <a:off x="2362441" y="706791"/>
            <a:ext cx="4607318" cy="525780"/>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800" b="1" dirty="0">
                <a:latin typeface="Times New Roman" panose="02020603050405020304" pitchFamily="18" charset="0"/>
                <a:cs typeface="Times New Roman" panose="02020603050405020304" pitchFamily="18" charset="0"/>
              </a:rPr>
              <a:t>Arrays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590550"/>
            <a:ext cx="8876030" cy="4023995"/>
          </a:xfrm>
        </p:spPr>
        <p:txBody>
          <a:bodyPr/>
          <a:lstStyle/>
          <a:p>
            <a:pPr marL="268605" marR="5080" indent="-256540">
              <a:lnSpc>
                <a:spcPct val="150000"/>
              </a:lnSpc>
              <a:spcBef>
                <a:spcPts val="100"/>
              </a:spcBef>
              <a:buClr>
                <a:srgbClr val="9F4DA2"/>
              </a:buClr>
              <a:buFont typeface="Georgia" panose="02040502050405020303"/>
              <a:buChar char="•"/>
              <a:tabLst>
                <a:tab pos="268605" algn="l"/>
                <a:tab pos="269240" algn="l"/>
              </a:tabLst>
            </a:pPr>
            <a:r>
              <a:rPr sz="1800" b="1" dirty="0">
                <a:latin typeface="Times New Roman" panose="02020603050405020304"/>
                <a:cs typeface="Times New Roman" panose="02020603050405020304"/>
                <a:sym typeface="+mn-ea"/>
              </a:rPr>
              <a:t>Array</a:t>
            </a:r>
            <a:r>
              <a:rPr sz="1800" b="1" spc="-2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is</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a</a:t>
            </a:r>
            <a:r>
              <a:rPr sz="1800" spc="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container</a:t>
            </a:r>
            <a:r>
              <a:rPr sz="1800" spc="-4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which</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can hold</a:t>
            </a:r>
            <a:r>
              <a:rPr sz="1800" spc="-1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a</a:t>
            </a:r>
            <a:r>
              <a:rPr sz="1800" spc="-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fix</a:t>
            </a:r>
            <a:r>
              <a:rPr sz="1800" spc="-10"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number</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of</a:t>
            </a:r>
            <a:r>
              <a:rPr sz="1800" spc="-10" dirty="0">
                <a:latin typeface="Times New Roman" panose="02020603050405020304"/>
                <a:cs typeface="Times New Roman" panose="02020603050405020304"/>
                <a:sym typeface="+mn-ea"/>
              </a:rPr>
              <a:t> items</a:t>
            </a:r>
            <a:r>
              <a:rPr sz="1800" spc="2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and</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these</a:t>
            </a:r>
            <a:r>
              <a:rPr sz="1800" spc="-20" dirty="0">
                <a:latin typeface="Times New Roman" panose="02020603050405020304"/>
                <a:cs typeface="Times New Roman" panose="02020603050405020304"/>
                <a:sym typeface="+mn-ea"/>
              </a:rPr>
              <a:t> </a:t>
            </a:r>
            <a:r>
              <a:rPr sz="1800" spc="-10" dirty="0">
                <a:latin typeface="Times New Roman" panose="02020603050405020304"/>
                <a:cs typeface="Times New Roman" panose="02020603050405020304"/>
                <a:sym typeface="+mn-ea"/>
              </a:rPr>
              <a:t>items </a:t>
            </a:r>
            <a:r>
              <a:rPr sz="1800" spc="-484"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should </a:t>
            </a:r>
            <a:r>
              <a:rPr sz="1800" dirty="0">
                <a:latin typeface="Times New Roman" panose="02020603050405020304"/>
                <a:cs typeface="Times New Roman" panose="02020603050405020304"/>
                <a:sym typeface="+mn-ea"/>
              </a:rPr>
              <a:t>be of the </a:t>
            </a:r>
            <a:r>
              <a:rPr sz="1800" spc="-5" dirty="0">
                <a:latin typeface="Times New Roman" panose="02020603050405020304"/>
                <a:cs typeface="Times New Roman" panose="02020603050405020304"/>
                <a:sym typeface="+mn-ea"/>
              </a:rPr>
              <a:t>same </a:t>
            </a:r>
            <a:r>
              <a:rPr sz="1800" dirty="0">
                <a:latin typeface="Times New Roman" panose="02020603050405020304"/>
                <a:cs typeface="Times New Roman" panose="02020603050405020304"/>
                <a:sym typeface="+mn-ea"/>
              </a:rPr>
              <a:t>type. Most of the data structures </a:t>
            </a:r>
            <a:r>
              <a:rPr sz="1800" spc="-5" dirty="0">
                <a:latin typeface="Times New Roman" panose="02020603050405020304"/>
                <a:cs typeface="Times New Roman" panose="02020603050405020304"/>
                <a:sym typeface="+mn-ea"/>
              </a:rPr>
              <a:t>make </a:t>
            </a:r>
            <a:r>
              <a:rPr sz="1800" spc="5" dirty="0">
                <a:latin typeface="Times New Roman" panose="02020603050405020304"/>
                <a:cs typeface="Times New Roman" panose="02020603050405020304"/>
                <a:sym typeface="+mn-ea"/>
              </a:rPr>
              <a:t>use </a:t>
            </a:r>
            <a:r>
              <a:rPr sz="1800" dirty="0">
                <a:latin typeface="Times New Roman" panose="02020603050405020304"/>
                <a:cs typeface="Times New Roman" panose="02020603050405020304"/>
                <a:sym typeface="+mn-ea"/>
              </a:rPr>
              <a:t>of arrays </a:t>
            </a:r>
            <a:r>
              <a:rPr sz="1800" spc="-484"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to </a:t>
            </a:r>
            <a:r>
              <a:rPr sz="1800" spc="-5" dirty="0">
                <a:latin typeface="Times New Roman" panose="02020603050405020304"/>
                <a:cs typeface="Times New Roman" panose="02020603050405020304"/>
                <a:sym typeface="+mn-ea"/>
              </a:rPr>
              <a:t>implement </a:t>
            </a:r>
            <a:r>
              <a:rPr sz="1800" dirty="0">
                <a:latin typeface="Times New Roman" panose="02020603050405020304"/>
                <a:cs typeface="Times New Roman" panose="02020603050405020304"/>
                <a:sym typeface="+mn-ea"/>
              </a:rPr>
              <a:t>their </a:t>
            </a:r>
            <a:r>
              <a:rPr sz="1800" spc="-5" dirty="0">
                <a:latin typeface="Times New Roman" panose="02020603050405020304"/>
                <a:cs typeface="Times New Roman" panose="02020603050405020304"/>
                <a:sym typeface="+mn-ea"/>
              </a:rPr>
              <a:t>algorithms. </a:t>
            </a:r>
            <a:r>
              <a:rPr sz="1800" dirty="0">
                <a:latin typeface="Times New Roman" panose="02020603050405020304"/>
                <a:cs typeface="Times New Roman" panose="02020603050405020304"/>
                <a:sym typeface="+mn-ea"/>
              </a:rPr>
              <a:t>Following are the important </a:t>
            </a:r>
            <a:r>
              <a:rPr sz="1800" spc="-5" dirty="0">
                <a:latin typeface="Times New Roman" panose="02020603050405020304"/>
                <a:cs typeface="Times New Roman" panose="02020603050405020304"/>
                <a:sym typeface="+mn-ea"/>
              </a:rPr>
              <a:t>terms </a:t>
            </a:r>
            <a:r>
              <a:rPr sz="1800" dirty="0">
                <a:latin typeface="Times New Roman" panose="02020603050405020304"/>
                <a:cs typeface="Times New Roman" panose="02020603050405020304"/>
                <a:sym typeface="+mn-ea"/>
              </a:rPr>
              <a:t>to </a:t>
            </a:r>
            <a:r>
              <a:rPr sz="1800" spc="5" dirty="0">
                <a:latin typeface="Times New Roman" panose="02020603050405020304"/>
                <a:cs typeface="Times New Roman" panose="02020603050405020304"/>
                <a:sym typeface="+mn-ea"/>
              </a:rPr>
              <a:t> und</a:t>
            </a:r>
            <a:r>
              <a:rPr sz="1800" dirty="0">
                <a:latin typeface="Times New Roman" panose="02020603050405020304"/>
                <a:cs typeface="Times New Roman" panose="02020603050405020304"/>
                <a:sym typeface="+mn-ea"/>
              </a:rPr>
              <a:t>e</a:t>
            </a:r>
            <a:r>
              <a:rPr sz="1800" spc="5" dirty="0">
                <a:latin typeface="Times New Roman" panose="02020603050405020304"/>
                <a:cs typeface="Times New Roman" panose="02020603050405020304"/>
                <a:sym typeface="+mn-ea"/>
              </a:rPr>
              <a:t>r</a:t>
            </a:r>
            <a:r>
              <a:rPr sz="1800" dirty="0">
                <a:latin typeface="Times New Roman" panose="02020603050405020304"/>
                <a:cs typeface="Times New Roman" panose="02020603050405020304"/>
                <a:sym typeface="+mn-ea"/>
              </a:rPr>
              <a:t>stand</a:t>
            </a:r>
            <a:r>
              <a:rPr sz="1800" spc="-4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the</a:t>
            </a:r>
            <a:r>
              <a:rPr sz="1800" spc="-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c</a:t>
            </a:r>
            <a:r>
              <a:rPr sz="1800" spc="5" dirty="0">
                <a:latin typeface="Times New Roman" panose="02020603050405020304"/>
                <a:cs typeface="Times New Roman" panose="02020603050405020304"/>
                <a:sym typeface="+mn-ea"/>
              </a:rPr>
              <a:t>on</a:t>
            </a:r>
            <a:r>
              <a:rPr sz="1800" dirty="0">
                <a:latin typeface="Times New Roman" panose="02020603050405020304"/>
                <a:cs typeface="Times New Roman" panose="02020603050405020304"/>
                <a:sym typeface="+mn-ea"/>
              </a:rPr>
              <a:t>ce</a:t>
            </a:r>
            <a:r>
              <a:rPr sz="1800" spc="5" dirty="0">
                <a:latin typeface="Times New Roman" panose="02020603050405020304"/>
                <a:cs typeface="Times New Roman" panose="02020603050405020304"/>
                <a:sym typeface="+mn-ea"/>
              </a:rPr>
              <a:t>p</a:t>
            </a:r>
            <a:r>
              <a:rPr sz="1800" dirty="0">
                <a:latin typeface="Times New Roman" panose="02020603050405020304"/>
                <a:cs typeface="Times New Roman" panose="02020603050405020304"/>
                <a:sym typeface="+mn-ea"/>
              </a:rPr>
              <a:t>t</a:t>
            </a:r>
            <a:r>
              <a:rPr sz="1800" spc="-35"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o</a:t>
            </a:r>
            <a:r>
              <a:rPr sz="1800" dirty="0">
                <a:latin typeface="Times New Roman" panose="02020603050405020304"/>
                <a:cs typeface="Times New Roman" panose="02020603050405020304"/>
                <a:sym typeface="+mn-ea"/>
              </a:rPr>
              <a:t>f</a:t>
            </a:r>
            <a:r>
              <a:rPr sz="1800" spc="-125"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Arr</a:t>
            </a:r>
            <a:r>
              <a:rPr sz="1800" dirty="0">
                <a:latin typeface="Times New Roman" panose="02020603050405020304"/>
                <a:cs typeface="Times New Roman" panose="02020603050405020304"/>
                <a:sym typeface="+mn-ea"/>
              </a:rPr>
              <a:t>a</a:t>
            </a:r>
            <a:r>
              <a:rPr sz="1800" spc="-135" dirty="0">
                <a:latin typeface="Times New Roman" panose="02020603050405020304"/>
                <a:cs typeface="Times New Roman" panose="02020603050405020304"/>
                <a:sym typeface="+mn-ea"/>
              </a:rPr>
              <a:t>y</a:t>
            </a:r>
            <a:r>
              <a:rPr sz="1800" dirty="0">
                <a:latin typeface="Times New Roman" panose="02020603050405020304"/>
                <a:cs typeface="Times New Roman" panose="02020603050405020304"/>
                <a:sym typeface="+mn-ea"/>
              </a:rPr>
              <a:t>.</a:t>
            </a:r>
            <a:endParaRPr sz="1800">
              <a:latin typeface="Times New Roman" panose="02020603050405020304"/>
              <a:cs typeface="Times New Roman" panose="02020603050405020304"/>
            </a:endParaRPr>
          </a:p>
          <a:p>
            <a:pPr marL="268605" indent="-256540">
              <a:lnSpc>
                <a:spcPct val="100000"/>
              </a:lnSpc>
              <a:spcBef>
                <a:spcPts val="1500"/>
              </a:spcBef>
              <a:buClr>
                <a:srgbClr val="9F4DA2"/>
              </a:buClr>
              <a:buFont typeface="Georgia" panose="02040502050405020303"/>
              <a:buChar char="•"/>
              <a:tabLst>
                <a:tab pos="268605" algn="l"/>
                <a:tab pos="269240" algn="l"/>
              </a:tabLst>
            </a:pPr>
            <a:r>
              <a:rPr sz="1800" b="1" dirty="0">
                <a:latin typeface="Times New Roman" panose="02020603050405020304"/>
                <a:cs typeface="Times New Roman" panose="02020603050405020304"/>
                <a:sym typeface="+mn-ea"/>
              </a:rPr>
              <a:t>Element</a:t>
            </a:r>
            <a:r>
              <a:rPr sz="1800" b="1" spc="-3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 Each</a:t>
            </a:r>
            <a:r>
              <a:rPr sz="1800" spc="-5" dirty="0">
                <a:latin typeface="Times New Roman" panose="02020603050405020304"/>
                <a:cs typeface="Times New Roman" panose="02020603050405020304"/>
                <a:sym typeface="+mn-ea"/>
              </a:rPr>
              <a:t> item</a:t>
            </a:r>
            <a:r>
              <a:rPr sz="1800" spc="-2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stored</a:t>
            </a:r>
            <a:r>
              <a:rPr sz="1800" spc="-3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in</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an array</a:t>
            </a:r>
            <a:r>
              <a:rPr sz="1800" spc="-3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is</a:t>
            </a:r>
            <a:r>
              <a:rPr sz="1800" spc="-15"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called</a:t>
            </a:r>
            <a:r>
              <a:rPr sz="1800" dirty="0">
                <a:latin typeface="Times New Roman" panose="02020603050405020304"/>
                <a:cs typeface="Times New Roman" panose="02020603050405020304"/>
                <a:sym typeface="+mn-ea"/>
              </a:rPr>
              <a:t> an</a:t>
            </a:r>
            <a:r>
              <a:rPr sz="1800" spc="-10"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element.</a:t>
            </a:r>
            <a:endParaRPr sz="1800">
              <a:latin typeface="Times New Roman" panose="02020603050405020304"/>
              <a:cs typeface="Times New Roman" panose="02020603050405020304"/>
            </a:endParaRPr>
          </a:p>
          <a:p>
            <a:pPr marL="268605" indent="-256540">
              <a:lnSpc>
                <a:spcPct val="100000"/>
              </a:lnSpc>
              <a:spcBef>
                <a:spcPts val="1500"/>
              </a:spcBef>
              <a:buClr>
                <a:srgbClr val="9F4DA2"/>
              </a:buClr>
              <a:buFont typeface="Georgia" panose="02040502050405020303"/>
              <a:buChar char="•"/>
              <a:tabLst>
                <a:tab pos="268605" algn="l"/>
                <a:tab pos="269240" algn="l"/>
              </a:tabLst>
            </a:pPr>
            <a:r>
              <a:rPr sz="1800" b="1" dirty="0">
                <a:latin typeface="Times New Roman" panose="02020603050405020304"/>
                <a:cs typeface="Times New Roman" panose="02020603050405020304"/>
                <a:sym typeface="+mn-ea"/>
              </a:rPr>
              <a:t>Index</a:t>
            </a:r>
            <a:r>
              <a:rPr sz="1800" b="1" spc="-2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Each location</a:t>
            </a:r>
            <a:r>
              <a:rPr sz="1800" spc="-2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of an</a:t>
            </a:r>
            <a:r>
              <a:rPr sz="1800" spc="-10"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element</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in</a:t>
            </a:r>
            <a:r>
              <a:rPr sz="1800" spc="-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an</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array</a:t>
            </a:r>
            <a:r>
              <a:rPr sz="1800" spc="-2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has</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a</a:t>
            </a:r>
            <a:r>
              <a:rPr sz="1800" spc="5"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numerical</a:t>
            </a:r>
            <a:r>
              <a:rPr sz="1800" spc="-2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index,</a:t>
            </a:r>
            <a:r>
              <a:rPr lang="en-IN" sz="180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which</a:t>
            </a:r>
            <a:r>
              <a:rPr sz="1800" spc="-2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is</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used</a:t>
            </a:r>
            <a:r>
              <a:rPr sz="1800" spc="-1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to</a:t>
            </a:r>
            <a:r>
              <a:rPr sz="1800" spc="-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identify</a:t>
            </a:r>
            <a:r>
              <a:rPr sz="1800" spc="-3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the</a:t>
            </a:r>
            <a:r>
              <a:rPr sz="1800" spc="-5" dirty="0">
                <a:latin typeface="Times New Roman" panose="02020603050405020304"/>
                <a:cs typeface="Times New Roman" panose="02020603050405020304"/>
                <a:sym typeface="+mn-ea"/>
              </a:rPr>
              <a:t> element.</a:t>
            </a:r>
            <a:endParaRPr sz="1800">
              <a:latin typeface="Times New Roman" panose="02020603050405020304"/>
              <a:cs typeface="Times New Roman" panose="02020603050405020304"/>
            </a:endParaRPr>
          </a:p>
          <a:p>
            <a:pPr marL="268605" indent="-256540">
              <a:lnSpc>
                <a:spcPct val="100000"/>
              </a:lnSpc>
              <a:spcBef>
                <a:spcPts val="1500"/>
              </a:spcBef>
              <a:buClr>
                <a:srgbClr val="9F4DA2"/>
              </a:buClr>
              <a:buFont typeface="Georgia" panose="02040502050405020303"/>
              <a:buChar char="•"/>
              <a:tabLst>
                <a:tab pos="268605" algn="l"/>
                <a:tab pos="269240" algn="l"/>
              </a:tabLst>
            </a:pPr>
            <a:r>
              <a:rPr sz="1800" dirty="0">
                <a:latin typeface="Times New Roman" panose="02020603050405020304"/>
                <a:cs typeface="Times New Roman" panose="02020603050405020304"/>
                <a:sym typeface="+mn-ea"/>
              </a:rPr>
              <a:t>Array</a:t>
            </a:r>
            <a:r>
              <a:rPr sz="1800" spc="-4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Representation</a:t>
            </a:r>
            <a:r>
              <a:rPr lang="en-IN" sz="1800" dirty="0">
                <a:latin typeface="Times New Roman" panose="02020603050405020304"/>
                <a:cs typeface="Times New Roman" panose="02020603050405020304"/>
                <a:sym typeface="+mn-ea"/>
              </a:rPr>
              <a:t> - </a:t>
            </a:r>
            <a:r>
              <a:rPr sz="1800" dirty="0">
                <a:latin typeface="Times New Roman" panose="02020603050405020304"/>
                <a:cs typeface="Times New Roman" panose="02020603050405020304"/>
                <a:sym typeface="+mn-ea"/>
              </a:rPr>
              <a:t>Arrays</a:t>
            </a:r>
            <a:r>
              <a:rPr sz="1800" spc="-2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can</a:t>
            </a:r>
            <a:r>
              <a:rPr sz="1800" spc="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be declared</a:t>
            </a:r>
            <a:r>
              <a:rPr sz="1800" spc="-2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in</a:t>
            </a:r>
            <a:r>
              <a:rPr sz="1800" spc="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various</a:t>
            </a:r>
            <a:r>
              <a:rPr sz="1800" spc="-3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ways</a:t>
            </a:r>
            <a:r>
              <a:rPr sz="1800" spc="-5"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in</a:t>
            </a:r>
            <a:r>
              <a:rPr sz="1800" spc="5" dirty="0">
                <a:latin typeface="Times New Roman" panose="02020603050405020304"/>
                <a:cs typeface="Times New Roman" panose="02020603050405020304"/>
                <a:sym typeface="+mn-ea"/>
              </a:rPr>
              <a:t> </a:t>
            </a:r>
            <a:r>
              <a:rPr sz="1800" spc="-5" dirty="0">
                <a:latin typeface="Times New Roman" panose="02020603050405020304"/>
                <a:cs typeface="Times New Roman" panose="02020603050405020304"/>
                <a:sym typeface="+mn-ea"/>
              </a:rPr>
              <a:t>different</a:t>
            </a:r>
            <a:r>
              <a:rPr sz="1800" spc="-30" dirty="0">
                <a:latin typeface="Times New Roman" panose="02020603050405020304"/>
                <a:cs typeface="Times New Roman" panose="02020603050405020304"/>
                <a:sym typeface="+mn-ea"/>
              </a:rPr>
              <a:t> </a:t>
            </a:r>
            <a:r>
              <a:rPr sz="1800" dirty="0">
                <a:latin typeface="Times New Roman" panose="02020603050405020304"/>
                <a:cs typeface="Times New Roman" panose="02020603050405020304"/>
                <a:sym typeface="+mn-ea"/>
              </a:rPr>
              <a:t>languages.</a:t>
            </a:r>
            <a:r>
              <a:rPr sz="1800" spc="-25" dirty="0">
                <a:latin typeface="Times New Roman" panose="02020603050405020304"/>
                <a:cs typeface="Times New Roman" panose="02020603050405020304"/>
                <a:sym typeface="+mn-ea"/>
              </a:rPr>
              <a:t> </a:t>
            </a:r>
            <a:endParaRPr lang="en-US" sz="1800">
              <a:latin typeface="Times New Roman" panose="02020603050405020304" pitchFamily="18" charset="0"/>
              <a:cs typeface="Times New Roman" panose="02020603050405020304"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42950"/>
            <a:ext cx="8854440" cy="3968750"/>
          </a:xfrm>
        </p:spPr>
        <p:txBody>
          <a:bodyPr/>
          <a:lstStyle/>
          <a:p>
            <a:r>
              <a:rPr lang="en-IN" sz="2000" spc="-5" dirty="0">
                <a:latin typeface="Times New Roman" panose="02020603050405020304"/>
                <a:cs typeface="Times New Roman" panose="02020603050405020304"/>
                <a:sym typeface="+mn-ea"/>
              </a:rPr>
              <a:t>I</a:t>
            </a:r>
            <a:r>
              <a:rPr sz="2000" spc="-5" dirty="0">
                <a:latin typeface="Times New Roman" panose="02020603050405020304"/>
                <a:cs typeface="Times New Roman" panose="02020603050405020304"/>
                <a:sym typeface="+mn-ea"/>
              </a:rPr>
              <a:t>magine </a:t>
            </a:r>
            <a:r>
              <a:rPr sz="2000" dirty="0">
                <a:latin typeface="Times New Roman" panose="02020603050405020304"/>
                <a:cs typeface="Times New Roman" panose="02020603050405020304"/>
                <a:sym typeface="+mn-ea"/>
              </a:rPr>
              <a:t>that </a:t>
            </a:r>
            <a:r>
              <a:rPr sz="2000" spc="-10" dirty="0">
                <a:latin typeface="Times New Roman" panose="02020603050405020304"/>
                <a:cs typeface="Times New Roman" panose="02020603050405020304"/>
                <a:sym typeface="+mn-ea"/>
              </a:rPr>
              <a:t>we </a:t>
            </a:r>
            <a:r>
              <a:rPr sz="2000" dirty="0">
                <a:latin typeface="Times New Roman" panose="02020603050405020304"/>
                <a:cs typeface="Times New Roman" panose="02020603050405020304"/>
                <a:sym typeface="+mn-ea"/>
              </a:rPr>
              <a:t>have 100 </a:t>
            </a:r>
            <a:r>
              <a:rPr sz="2000" spc="-5" dirty="0">
                <a:latin typeface="Times New Roman" panose="02020603050405020304"/>
                <a:cs typeface="Times New Roman" panose="02020603050405020304"/>
                <a:sym typeface="+mn-ea"/>
              </a:rPr>
              <a:t>scores. </a:t>
            </a:r>
            <a:r>
              <a:rPr sz="2000" spc="-120" dirty="0">
                <a:latin typeface="Times New Roman" panose="02020603050405020304"/>
                <a:cs typeface="Times New Roman" panose="02020603050405020304"/>
                <a:sym typeface="+mn-ea"/>
              </a:rPr>
              <a:t>We</a:t>
            </a:r>
            <a:r>
              <a:rPr sz="2000" spc="-114"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need to read them, </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process them and </a:t>
            </a:r>
            <a:r>
              <a:rPr sz="2000" dirty="0">
                <a:latin typeface="Times New Roman" panose="02020603050405020304"/>
                <a:cs typeface="Times New Roman" panose="02020603050405020304"/>
                <a:sym typeface="+mn-ea"/>
              </a:rPr>
              <a:t>print </a:t>
            </a:r>
            <a:r>
              <a:rPr sz="2000" spc="-10" dirty="0">
                <a:latin typeface="Times New Roman" panose="02020603050405020304"/>
                <a:cs typeface="Times New Roman" panose="02020603050405020304"/>
                <a:sym typeface="+mn-ea"/>
              </a:rPr>
              <a:t>them. </a:t>
            </a:r>
            <a:r>
              <a:rPr sz="2000" spc="-120" dirty="0">
                <a:latin typeface="Times New Roman" panose="02020603050405020304"/>
                <a:cs typeface="Times New Roman" panose="02020603050405020304"/>
                <a:sym typeface="+mn-ea"/>
              </a:rPr>
              <a:t>We </a:t>
            </a:r>
            <a:r>
              <a:rPr sz="2000" spc="-10" dirty="0">
                <a:latin typeface="Times New Roman" panose="02020603050405020304"/>
                <a:cs typeface="Times New Roman" panose="02020603050405020304"/>
                <a:sym typeface="+mn-ea"/>
              </a:rPr>
              <a:t>must </a:t>
            </a:r>
            <a:r>
              <a:rPr sz="2000" spc="-5" dirty="0">
                <a:latin typeface="Times New Roman" panose="02020603050405020304"/>
                <a:cs typeface="Times New Roman" panose="02020603050405020304"/>
                <a:sym typeface="+mn-ea"/>
              </a:rPr>
              <a:t>also keep these 100 </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scores </a:t>
            </a:r>
            <a:r>
              <a:rPr sz="2000" spc="-10" dirty="0">
                <a:latin typeface="Times New Roman" panose="02020603050405020304"/>
                <a:cs typeface="Times New Roman" panose="02020603050405020304"/>
                <a:sym typeface="+mn-ea"/>
              </a:rPr>
              <a:t>in memory </a:t>
            </a:r>
            <a:r>
              <a:rPr sz="2000" spc="5" dirty="0">
                <a:latin typeface="Times New Roman" panose="02020603050405020304"/>
                <a:cs typeface="Times New Roman" panose="02020603050405020304"/>
                <a:sym typeface="+mn-ea"/>
              </a:rPr>
              <a:t>for </a:t>
            </a:r>
            <a:r>
              <a:rPr sz="2000" dirty="0">
                <a:latin typeface="Times New Roman" panose="02020603050405020304"/>
                <a:cs typeface="Times New Roman" panose="02020603050405020304"/>
                <a:sym typeface="+mn-ea"/>
              </a:rPr>
              <a:t>the </a:t>
            </a:r>
            <a:r>
              <a:rPr sz="2000" spc="-5" dirty="0">
                <a:latin typeface="Times New Roman" panose="02020603050405020304"/>
                <a:cs typeface="Times New Roman" panose="02020603050405020304"/>
                <a:sym typeface="+mn-ea"/>
              </a:rPr>
              <a:t>duration </a:t>
            </a:r>
            <a:r>
              <a:rPr sz="2000" dirty="0">
                <a:latin typeface="Times New Roman" panose="02020603050405020304"/>
                <a:cs typeface="Times New Roman" panose="02020603050405020304"/>
                <a:sym typeface="+mn-ea"/>
              </a:rPr>
              <a:t>of </a:t>
            </a:r>
            <a:r>
              <a:rPr sz="2000" spc="-5" dirty="0">
                <a:latin typeface="Times New Roman" panose="02020603050405020304"/>
                <a:cs typeface="Times New Roman" panose="02020603050405020304"/>
                <a:sym typeface="+mn-ea"/>
              </a:rPr>
              <a:t>the </a:t>
            </a:r>
            <a:r>
              <a:rPr sz="2000" dirty="0">
                <a:latin typeface="Times New Roman" panose="02020603050405020304"/>
                <a:cs typeface="Times New Roman" panose="02020603050405020304"/>
                <a:sym typeface="+mn-ea"/>
              </a:rPr>
              <a:t>program. </a:t>
            </a:r>
            <a:r>
              <a:rPr sz="2000" spc="-120" dirty="0">
                <a:latin typeface="Times New Roman" panose="02020603050405020304"/>
                <a:cs typeface="Times New Roman" panose="02020603050405020304"/>
                <a:sym typeface="+mn-ea"/>
              </a:rPr>
              <a:t>We </a:t>
            </a:r>
            <a:r>
              <a:rPr sz="2000" spc="-15" dirty="0">
                <a:latin typeface="Times New Roman" panose="02020603050405020304"/>
                <a:cs typeface="Times New Roman" panose="02020603050405020304"/>
                <a:sym typeface="+mn-ea"/>
              </a:rPr>
              <a:t>can </a:t>
            </a:r>
            <a:r>
              <a:rPr sz="2000" spc="-10" dirty="0">
                <a:latin typeface="Times New Roman" panose="02020603050405020304"/>
                <a:cs typeface="Times New Roman" panose="02020603050405020304"/>
                <a:sym typeface="+mn-ea"/>
              </a:rPr>
              <a:t> </a:t>
            </a:r>
            <a:r>
              <a:rPr sz="2000" dirty="0">
                <a:latin typeface="Times New Roman" panose="02020603050405020304"/>
                <a:cs typeface="Times New Roman" panose="02020603050405020304"/>
                <a:sym typeface="+mn-ea"/>
              </a:rPr>
              <a:t>define</a:t>
            </a:r>
            <a:r>
              <a:rPr sz="2000" spc="-5" dirty="0">
                <a:latin typeface="Times New Roman" panose="02020603050405020304"/>
                <a:cs typeface="Times New Roman" panose="02020603050405020304"/>
                <a:sym typeface="+mn-ea"/>
              </a:rPr>
              <a:t> a hundred variables, </a:t>
            </a:r>
            <a:r>
              <a:rPr sz="2000" spc="-10" dirty="0">
                <a:latin typeface="Times New Roman" panose="02020603050405020304"/>
                <a:cs typeface="Times New Roman" panose="02020603050405020304"/>
                <a:sym typeface="+mn-ea"/>
              </a:rPr>
              <a:t>each</a:t>
            </a:r>
            <a:r>
              <a:rPr sz="2000" spc="1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with</a:t>
            </a:r>
            <a:r>
              <a:rPr sz="2000" spc="1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a </a:t>
            </a:r>
            <a:r>
              <a:rPr sz="2000" spc="-10" dirty="0">
                <a:latin typeface="Times New Roman" panose="02020603050405020304"/>
                <a:cs typeface="Times New Roman" panose="02020603050405020304"/>
                <a:sym typeface="+mn-ea"/>
              </a:rPr>
              <a:t>different</a:t>
            </a:r>
            <a:r>
              <a:rPr sz="2000" spc="-5" dirty="0">
                <a:latin typeface="Times New Roman" panose="02020603050405020304"/>
                <a:cs typeface="Times New Roman" panose="02020603050405020304"/>
                <a:sym typeface="+mn-ea"/>
              </a:rPr>
              <a:t> </a:t>
            </a:r>
            <a:r>
              <a:rPr sz="2000" spc="-10" dirty="0">
                <a:latin typeface="Times New Roman" panose="02020603050405020304"/>
                <a:cs typeface="Times New Roman" panose="02020603050405020304"/>
                <a:sym typeface="+mn-ea"/>
              </a:rPr>
              <a:t>name.</a:t>
            </a:r>
            <a:endParaRPr sz="2000">
              <a:latin typeface="Times New Roman" panose="02020603050405020304"/>
              <a:cs typeface="Times New Roman" panose="02020603050405020304"/>
            </a:endParaRPr>
          </a:p>
          <a:p>
            <a:pPr marL="0" indent="0">
              <a:buNone/>
            </a:pPr>
            <a:endParaRPr lang="en-US" sz="2000"/>
          </a:p>
        </p:txBody>
      </p:sp>
      <p:pic>
        <p:nvPicPr>
          <p:cNvPr id="7" name="object 7"/>
          <p:cNvPicPr/>
          <p:nvPr/>
        </p:nvPicPr>
        <p:blipFill>
          <a:blip r:embed="rId2" cstate="print"/>
          <a:stretch>
            <a:fillRect/>
          </a:stretch>
        </p:blipFill>
        <p:spPr>
          <a:xfrm>
            <a:off x="2438105" y="2190750"/>
            <a:ext cx="2883195" cy="1639824"/>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819150"/>
            <a:ext cx="8647430" cy="3806190"/>
          </a:xfrm>
        </p:spPr>
        <p:txBody>
          <a:bodyPr/>
          <a:lstStyle/>
          <a:p>
            <a:pPr marL="0" indent="0">
              <a:buNone/>
            </a:pPr>
            <a:r>
              <a:rPr sz="2000" spc="-5" dirty="0">
                <a:sym typeface="+mn-ea"/>
              </a:rPr>
              <a:t>But having </a:t>
            </a:r>
            <a:r>
              <a:rPr sz="2000" dirty="0">
                <a:sym typeface="+mn-ea"/>
              </a:rPr>
              <a:t>100 </a:t>
            </a:r>
            <a:r>
              <a:rPr sz="2000" spc="-10" dirty="0">
                <a:sym typeface="+mn-ea"/>
              </a:rPr>
              <a:t>different </a:t>
            </a:r>
            <a:r>
              <a:rPr sz="2000" spc="-5" dirty="0">
                <a:sym typeface="+mn-ea"/>
              </a:rPr>
              <a:t>names creates other problems. </a:t>
            </a:r>
            <a:r>
              <a:rPr sz="2000" spc="-220" dirty="0">
                <a:sym typeface="+mn-ea"/>
              </a:rPr>
              <a:t>We </a:t>
            </a:r>
            <a:r>
              <a:rPr sz="2000" spc="-215" dirty="0">
                <a:sym typeface="+mn-ea"/>
              </a:rPr>
              <a:t> </a:t>
            </a:r>
            <a:r>
              <a:rPr sz="2000" spc="-5" dirty="0">
                <a:sym typeface="+mn-ea"/>
              </a:rPr>
              <a:t>need </a:t>
            </a:r>
            <a:r>
              <a:rPr sz="2000" dirty="0">
                <a:sym typeface="+mn-ea"/>
              </a:rPr>
              <a:t>100 </a:t>
            </a:r>
            <a:r>
              <a:rPr sz="2000" spc="-5" dirty="0">
                <a:sym typeface="+mn-ea"/>
              </a:rPr>
              <a:t>references to read them, </a:t>
            </a:r>
            <a:r>
              <a:rPr sz="2000" dirty="0">
                <a:sym typeface="+mn-ea"/>
              </a:rPr>
              <a:t>100 </a:t>
            </a:r>
            <a:r>
              <a:rPr sz="2000" spc="-5" dirty="0">
                <a:sym typeface="+mn-ea"/>
              </a:rPr>
              <a:t>references to process </a:t>
            </a:r>
            <a:r>
              <a:rPr sz="2000" dirty="0">
                <a:sym typeface="+mn-ea"/>
              </a:rPr>
              <a:t> </a:t>
            </a:r>
            <a:r>
              <a:rPr sz="2000" spc="-5" dirty="0">
                <a:sym typeface="+mn-ea"/>
              </a:rPr>
              <a:t>them</a:t>
            </a:r>
            <a:r>
              <a:rPr sz="2000" spc="-15" dirty="0">
                <a:sym typeface="+mn-ea"/>
              </a:rPr>
              <a:t> </a:t>
            </a:r>
            <a:r>
              <a:rPr sz="2000" spc="-5" dirty="0">
                <a:sym typeface="+mn-ea"/>
              </a:rPr>
              <a:t>and</a:t>
            </a:r>
            <a:r>
              <a:rPr sz="2000" dirty="0">
                <a:sym typeface="+mn-ea"/>
              </a:rPr>
              <a:t> 100</a:t>
            </a:r>
            <a:r>
              <a:rPr sz="2000" spc="-10" dirty="0">
                <a:sym typeface="+mn-ea"/>
              </a:rPr>
              <a:t> </a:t>
            </a:r>
            <a:r>
              <a:rPr sz="2000" spc="-5" dirty="0">
                <a:sym typeface="+mn-ea"/>
              </a:rPr>
              <a:t>references</a:t>
            </a:r>
            <a:r>
              <a:rPr sz="2000" spc="10" dirty="0">
                <a:sym typeface="+mn-ea"/>
              </a:rPr>
              <a:t> </a:t>
            </a:r>
            <a:r>
              <a:rPr sz="2000" spc="-5" dirty="0">
                <a:sym typeface="+mn-ea"/>
              </a:rPr>
              <a:t>to</a:t>
            </a:r>
            <a:r>
              <a:rPr sz="2000" spc="-10" dirty="0">
                <a:sym typeface="+mn-ea"/>
              </a:rPr>
              <a:t> </a:t>
            </a:r>
            <a:r>
              <a:rPr sz="2000" spc="-5" dirty="0">
                <a:sym typeface="+mn-ea"/>
              </a:rPr>
              <a:t>write</a:t>
            </a:r>
            <a:r>
              <a:rPr sz="2000" spc="10" dirty="0">
                <a:sym typeface="+mn-ea"/>
              </a:rPr>
              <a:t> </a:t>
            </a:r>
            <a:r>
              <a:rPr sz="2000" spc="-5" dirty="0">
                <a:sym typeface="+mn-ea"/>
              </a:rPr>
              <a:t>them.</a:t>
            </a:r>
            <a:endParaRPr sz="2000"/>
          </a:p>
          <a:p>
            <a:pPr marL="0" indent="0">
              <a:buNone/>
            </a:pPr>
            <a:endParaRPr lang="en-US" sz="2000">
              <a:latin typeface="Times New Roman" panose="02020603050405020304" pitchFamily="18" charset="0"/>
              <a:cs typeface="Times New Roman" panose="02020603050405020304" pitchFamily="18" charset="0"/>
            </a:endParaRPr>
          </a:p>
        </p:txBody>
      </p:sp>
      <p:pic>
        <p:nvPicPr>
          <p:cNvPr id="15" name="object 15"/>
          <p:cNvPicPr/>
          <p:nvPr/>
        </p:nvPicPr>
        <p:blipFill>
          <a:blip r:embed="rId2" cstate="print"/>
          <a:stretch>
            <a:fillRect/>
          </a:stretch>
        </p:blipFill>
        <p:spPr>
          <a:xfrm>
            <a:off x="1143000" y="1750695"/>
            <a:ext cx="7376160" cy="2301875"/>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19150"/>
            <a:ext cx="8733790" cy="4002405"/>
          </a:xfrm>
        </p:spPr>
        <p:txBody>
          <a:bodyPr/>
          <a:lstStyle/>
          <a:p>
            <a:r>
              <a:rPr sz="2000" spc="-10" dirty="0">
                <a:latin typeface="Times New Roman" panose="02020603050405020304" pitchFamily="18" charset="0"/>
                <a:cs typeface="Times New Roman" panose="02020603050405020304" pitchFamily="18" charset="0"/>
                <a:sym typeface="+mn-ea"/>
              </a:rPr>
              <a:t>An </a:t>
            </a:r>
            <a:r>
              <a:rPr sz="2000" spc="-5" dirty="0">
                <a:latin typeface="Times New Roman" panose="02020603050405020304" pitchFamily="18" charset="0"/>
                <a:cs typeface="Times New Roman" panose="02020603050405020304" pitchFamily="18" charset="0"/>
                <a:sym typeface="+mn-ea"/>
              </a:rPr>
              <a:t>array is a sequenced collection </a:t>
            </a:r>
            <a:r>
              <a:rPr sz="2000" dirty="0">
                <a:latin typeface="Times New Roman" panose="02020603050405020304" pitchFamily="18" charset="0"/>
                <a:cs typeface="Times New Roman" panose="02020603050405020304" pitchFamily="18" charset="0"/>
                <a:sym typeface="+mn-ea"/>
              </a:rPr>
              <a:t>of </a:t>
            </a:r>
            <a:r>
              <a:rPr sz="2000" spc="-10" dirty="0">
                <a:latin typeface="Times New Roman" panose="02020603050405020304" pitchFamily="18" charset="0"/>
                <a:cs typeface="Times New Roman" panose="02020603050405020304" pitchFamily="18" charset="0"/>
                <a:sym typeface="+mn-ea"/>
              </a:rPr>
              <a:t>elements, </a:t>
            </a:r>
            <a:r>
              <a:rPr sz="2000" spc="-5" dirty="0">
                <a:latin typeface="Times New Roman" panose="02020603050405020304" pitchFamily="18" charset="0"/>
                <a:cs typeface="Times New Roman" panose="02020603050405020304" pitchFamily="18" charset="0"/>
                <a:sym typeface="+mn-ea"/>
              </a:rPr>
              <a:t>normally </a:t>
            </a:r>
            <a:r>
              <a:rPr sz="2000" dirty="0">
                <a:latin typeface="Times New Roman" panose="02020603050405020304" pitchFamily="18" charset="0"/>
                <a:cs typeface="Times New Roman" panose="02020603050405020304" pitchFamily="18" charset="0"/>
                <a:sym typeface="+mn-ea"/>
              </a:rPr>
              <a:t>of </a:t>
            </a:r>
            <a:r>
              <a:rPr sz="2000" spc="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the </a:t>
            </a:r>
            <a:r>
              <a:rPr sz="2000" spc="-10" dirty="0">
                <a:latin typeface="Times New Roman" panose="02020603050405020304" pitchFamily="18" charset="0"/>
                <a:cs typeface="Times New Roman" panose="02020603050405020304" pitchFamily="18" charset="0"/>
                <a:sym typeface="+mn-ea"/>
              </a:rPr>
              <a:t>same </a:t>
            </a:r>
            <a:r>
              <a:rPr sz="2000" spc="-5" dirty="0">
                <a:latin typeface="Times New Roman" panose="02020603050405020304" pitchFamily="18" charset="0"/>
                <a:cs typeface="Times New Roman" panose="02020603050405020304" pitchFamily="18" charset="0"/>
                <a:sym typeface="+mn-ea"/>
              </a:rPr>
              <a:t>data type, although </a:t>
            </a:r>
            <a:r>
              <a:rPr sz="2000" spc="-10" dirty="0">
                <a:latin typeface="Times New Roman" panose="02020603050405020304" pitchFamily="18" charset="0"/>
                <a:cs typeface="Times New Roman" panose="02020603050405020304" pitchFamily="18" charset="0"/>
                <a:sym typeface="+mn-ea"/>
              </a:rPr>
              <a:t>some </a:t>
            </a:r>
            <a:r>
              <a:rPr sz="2000" spc="-5" dirty="0">
                <a:latin typeface="Times New Roman" panose="02020603050405020304" pitchFamily="18" charset="0"/>
                <a:cs typeface="Times New Roman" panose="02020603050405020304" pitchFamily="18" charset="0"/>
                <a:sym typeface="+mn-ea"/>
              </a:rPr>
              <a:t>programming languages </a:t>
            </a:r>
            <a:r>
              <a:rPr sz="2000" dirty="0">
                <a:latin typeface="Times New Roman" panose="02020603050405020304" pitchFamily="18" charset="0"/>
                <a:cs typeface="Times New Roman" panose="02020603050405020304" pitchFamily="18" charset="0"/>
                <a:sym typeface="+mn-ea"/>
              </a:rPr>
              <a:t> </a:t>
            </a:r>
            <a:r>
              <a:rPr sz="2000" spc="-10" dirty="0">
                <a:latin typeface="Times New Roman" panose="02020603050405020304" pitchFamily="18" charset="0"/>
                <a:cs typeface="Times New Roman" panose="02020603050405020304" pitchFamily="18" charset="0"/>
                <a:sym typeface="+mn-ea"/>
              </a:rPr>
              <a:t>accept</a:t>
            </a:r>
            <a:r>
              <a:rPr sz="2000" spc="-5" dirty="0">
                <a:latin typeface="Times New Roman" panose="02020603050405020304" pitchFamily="18" charset="0"/>
                <a:cs typeface="Times New Roman" panose="02020603050405020304" pitchFamily="18" charset="0"/>
                <a:sym typeface="+mn-ea"/>
              </a:rPr>
              <a:t> arrays in which elements</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are </a:t>
            </a:r>
            <a:r>
              <a:rPr sz="2000" dirty="0">
                <a:latin typeface="Times New Roman" panose="02020603050405020304" pitchFamily="18" charset="0"/>
                <a:cs typeface="Times New Roman" panose="02020603050405020304" pitchFamily="18" charset="0"/>
                <a:sym typeface="+mn-ea"/>
              </a:rPr>
              <a:t>of </a:t>
            </a:r>
            <a:r>
              <a:rPr sz="2000" spc="-10" dirty="0">
                <a:latin typeface="Times New Roman" panose="02020603050405020304" pitchFamily="18" charset="0"/>
                <a:cs typeface="Times New Roman" panose="02020603050405020304" pitchFamily="18" charset="0"/>
                <a:sym typeface="+mn-ea"/>
              </a:rPr>
              <a:t>different</a:t>
            </a:r>
            <a:r>
              <a:rPr sz="2000" spc="680"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types. </a:t>
            </a:r>
            <a:r>
              <a:rPr sz="2000" spc="-235" dirty="0">
                <a:latin typeface="Times New Roman" panose="02020603050405020304" pitchFamily="18" charset="0"/>
                <a:cs typeface="Times New Roman" panose="02020603050405020304" pitchFamily="18" charset="0"/>
                <a:sym typeface="+mn-ea"/>
              </a:rPr>
              <a:t>We </a:t>
            </a:r>
            <a:r>
              <a:rPr sz="2000" spc="-229" dirty="0">
                <a:latin typeface="Times New Roman" panose="02020603050405020304" pitchFamily="18" charset="0"/>
                <a:cs typeface="Times New Roman" panose="02020603050405020304" pitchFamily="18" charset="0"/>
                <a:sym typeface="+mn-ea"/>
              </a:rPr>
              <a:t> </a:t>
            </a:r>
            <a:r>
              <a:rPr sz="2000" spc="-10" dirty="0">
                <a:latin typeface="Times New Roman" panose="02020603050405020304" pitchFamily="18" charset="0"/>
                <a:cs typeface="Times New Roman" panose="02020603050405020304" pitchFamily="18" charset="0"/>
                <a:sym typeface="+mn-ea"/>
              </a:rPr>
              <a:t>can </a:t>
            </a:r>
            <a:r>
              <a:rPr sz="2000" spc="-5" dirty="0">
                <a:latin typeface="Times New Roman" panose="02020603050405020304" pitchFamily="18" charset="0"/>
                <a:cs typeface="Times New Roman" panose="02020603050405020304" pitchFamily="18" charset="0"/>
                <a:sym typeface="+mn-ea"/>
              </a:rPr>
              <a:t>refer </a:t>
            </a:r>
            <a:r>
              <a:rPr sz="2000" dirty="0">
                <a:latin typeface="Times New Roman" panose="02020603050405020304" pitchFamily="18" charset="0"/>
                <a:cs typeface="Times New Roman" panose="02020603050405020304" pitchFamily="18" charset="0"/>
                <a:sym typeface="+mn-ea"/>
              </a:rPr>
              <a:t>to </a:t>
            </a:r>
            <a:r>
              <a:rPr sz="2000" spc="-5" dirty="0">
                <a:latin typeface="Times New Roman" panose="02020603050405020304" pitchFamily="18" charset="0"/>
                <a:cs typeface="Times New Roman" panose="02020603050405020304" pitchFamily="18" charset="0"/>
                <a:sym typeface="+mn-ea"/>
              </a:rPr>
              <a:t>the elements </a:t>
            </a:r>
            <a:r>
              <a:rPr sz="2000" spc="-10" dirty="0">
                <a:latin typeface="Times New Roman" panose="02020603050405020304" pitchFamily="18" charset="0"/>
                <a:cs typeface="Times New Roman" panose="02020603050405020304" pitchFamily="18" charset="0"/>
                <a:sym typeface="+mn-ea"/>
              </a:rPr>
              <a:t>in </a:t>
            </a:r>
            <a:r>
              <a:rPr sz="2000" spc="-5" dirty="0">
                <a:latin typeface="Times New Roman" panose="02020603050405020304" pitchFamily="18" charset="0"/>
                <a:cs typeface="Times New Roman" panose="02020603050405020304" pitchFamily="18" charset="0"/>
                <a:sym typeface="+mn-ea"/>
              </a:rPr>
              <a:t>the array </a:t>
            </a:r>
            <a:r>
              <a:rPr sz="2000" spc="-10" dirty="0">
                <a:latin typeface="Times New Roman" panose="02020603050405020304" pitchFamily="18" charset="0"/>
                <a:cs typeface="Times New Roman" panose="02020603050405020304" pitchFamily="18" charset="0"/>
                <a:sym typeface="+mn-ea"/>
              </a:rPr>
              <a:t>as </a:t>
            </a:r>
            <a:r>
              <a:rPr sz="2000" spc="-5" dirty="0">
                <a:latin typeface="Times New Roman" panose="02020603050405020304" pitchFamily="18" charset="0"/>
                <a:cs typeface="Times New Roman" panose="02020603050405020304" pitchFamily="18" charset="0"/>
                <a:sym typeface="+mn-ea"/>
              </a:rPr>
              <a:t>the </a:t>
            </a:r>
            <a:r>
              <a:rPr sz="2000" dirty="0">
                <a:latin typeface="Times New Roman" panose="02020603050405020304" pitchFamily="18" charset="0"/>
                <a:cs typeface="Times New Roman" panose="02020603050405020304" pitchFamily="18" charset="0"/>
                <a:sym typeface="+mn-ea"/>
              </a:rPr>
              <a:t>first </a:t>
            </a:r>
            <a:r>
              <a:rPr sz="2000" spc="-10" dirty="0">
                <a:latin typeface="Times New Roman" panose="02020603050405020304" pitchFamily="18" charset="0"/>
                <a:cs typeface="Times New Roman" panose="02020603050405020304" pitchFamily="18" charset="0"/>
                <a:sym typeface="+mn-ea"/>
              </a:rPr>
              <a:t>element, </a:t>
            </a:r>
            <a:r>
              <a:rPr sz="2000" spc="-5" dirty="0">
                <a:latin typeface="Times New Roman" panose="02020603050405020304" pitchFamily="18" charset="0"/>
                <a:cs typeface="Times New Roman" panose="02020603050405020304" pitchFamily="18" charset="0"/>
                <a:sym typeface="+mn-ea"/>
              </a:rPr>
              <a:t>the </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second </a:t>
            </a:r>
            <a:r>
              <a:rPr sz="2000" spc="-10" dirty="0">
                <a:latin typeface="Times New Roman" panose="02020603050405020304" pitchFamily="18" charset="0"/>
                <a:cs typeface="Times New Roman" panose="02020603050405020304" pitchFamily="18" charset="0"/>
                <a:sym typeface="+mn-ea"/>
              </a:rPr>
              <a:t>element</a:t>
            </a:r>
            <a:r>
              <a:rPr sz="2000" spc="1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and</a:t>
            </a:r>
            <a:r>
              <a:rPr sz="2000" spc="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so </a:t>
            </a:r>
            <a:r>
              <a:rPr sz="2000" dirty="0">
                <a:latin typeface="Times New Roman" panose="02020603050405020304" pitchFamily="18" charset="0"/>
                <a:cs typeface="Times New Roman" panose="02020603050405020304" pitchFamily="18" charset="0"/>
                <a:sym typeface="+mn-ea"/>
              </a:rPr>
              <a:t>forth,</a:t>
            </a:r>
            <a:r>
              <a:rPr sz="2000" spc="-5" dirty="0">
                <a:latin typeface="Times New Roman" panose="02020603050405020304" pitchFamily="18" charset="0"/>
                <a:cs typeface="Times New Roman" panose="02020603050405020304" pitchFamily="18" charset="0"/>
                <a:sym typeface="+mn-ea"/>
              </a:rPr>
              <a:t> until</a:t>
            </a:r>
            <a:r>
              <a:rPr sz="2000" dirty="0">
                <a:latin typeface="Times New Roman" panose="02020603050405020304" pitchFamily="18" charset="0"/>
                <a:cs typeface="Times New Roman" panose="02020603050405020304" pitchFamily="18" charset="0"/>
                <a:sym typeface="+mn-ea"/>
              </a:rPr>
              <a:t> </a:t>
            </a:r>
            <a:r>
              <a:rPr sz="2000" spc="-10" dirty="0">
                <a:latin typeface="Times New Roman" panose="02020603050405020304" pitchFamily="18" charset="0"/>
                <a:cs typeface="Times New Roman" panose="02020603050405020304" pitchFamily="18" charset="0"/>
                <a:sym typeface="+mn-ea"/>
              </a:rPr>
              <a:t>we</a:t>
            </a:r>
            <a:r>
              <a:rPr sz="2000" spc="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get</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to </a:t>
            </a:r>
            <a:r>
              <a:rPr sz="2000" dirty="0">
                <a:latin typeface="Times New Roman" panose="02020603050405020304" pitchFamily="18" charset="0"/>
                <a:cs typeface="Times New Roman" panose="02020603050405020304" pitchFamily="18" charset="0"/>
                <a:sym typeface="+mn-ea"/>
              </a:rPr>
              <a:t>the</a:t>
            </a:r>
            <a:r>
              <a:rPr sz="2000" spc="-1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last element.</a:t>
            </a:r>
          </a:p>
          <a:p>
            <a:pPr marL="0" indent="0">
              <a:buNone/>
            </a:pPr>
            <a:endParaRPr sz="2000">
              <a:latin typeface="Times New Roman" panose="02020603050405020304" pitchFamily="18" charset="0"/>
              <a:cs typeface="Times New Roman" panose="02020603050405020304" pitchFamily="18" charset="0"/>
            </a:endParaRPr>
          </a:p>
          <a:p>
            <a:endParaRPr lang="en-US" sz="200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981200" y="2114550"/>
            <a:ext cx="4676775" cy="21717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590550"/>
            <a:ext cx="8978900" cy="4237355"/>
          </a:xfrm>
        </p:spPr>
        <p:txBody>
          <a:bodyPr/>
          <a:lstStyle/>
          <a:p>
            <a:pPr marL="0" indent="0">
              <a:lnSpc>
                <a:spcPct val="100000"/>
              </a:lnSpc>
              <a:spcBef>
                <a:spcPts val="525"/>
              </a:spcBef>
              <a:buNone/>
            </a:pPr>
            <a:r>
              <a:rPr sz="2200" b="1" dirty="0">
                <a:latin typeface="Times New Roman" panose="02020603050405020304"/>
                <a:cs typeface="Times New Roman" panose="02020603050405020304"/>
                <a:sym typeface="+mn-ea"/>
              </a:rPr>
              <a:t>Multi-dimensional</a:t>
            </a:r>
            <a:r>
              <a:rPr sz="2200" b="1" spc="-65" dirty="0">
                <a:latin typeface="Times New Roman" panose="02020603050405020304"/>
                <a:cs typeface="Times New Roman" panose="02020603050405020304"/>
                <a:sym typeface="+mn-ea"/>
              </a:rPr>
              <a:t> </a:t>
            </a:r>
            <a:r>
              <a:rPr sz="2200" b="1" dirty="0">
                <a:latin typeface="Times New Roman" panose="02020603050405020304"/>
                <a:cs typeface="Times New Roman" panose="02020603050405020304"/>
                <a:sym typeface="+mn-ea"/>
              </a:rPr>
              <a:t>arrays</a:t>
            </a:r>
            <a:endParaRPr sz="2200">
              <a:latin typeface="Times New Roman" panose="02020603050405020304"/>
              <a:cs typeface="Times New Roman" panose="02020603050405020304"/>
            </a:endParaRPr>
          </a:p>
          <a:p>
            <a:pPr marR="5080">
              <a:lnSpc>
                <a:spcPct val="100000"/>
              </a:lnSpc>
              <a:spcBef>
                <a:spcPts val="360"/>
              </a:spcBef>
            </a:pPr>
            <a:r>
              <a:rPr sz="2000" spc="-5" dirty="0">
                <a:latin typeface="Times New Roman" panose="02020603050405020304" pitchFamily="18" charset="0"/>
                <a:cs typeface="Times New Roman" panose="02020603050405020304" pitchFamily="18" charset="0"/>
                <a:sym typeface="+mn-ea"/>
              </a:rPr>
              <a:t>The </a:t>
            </a:r>
            <a:r>
              <a:rPr sz="2000" dirty="0">
                <a:latin typeface="Times New Roman" panose="02020603050405020304" pitchFamily="18" charset="0"/>
                <a:cs typeface="Times New Roman" panose="02020603050405020304" pitchFamily="18" charset="0"/>
                <a:sym typeface="+mn-ea"/>
              </a:rPr>
              <a:t>arrays </a:t>
            </a:r>
            <a:r>
              <a:rPr sz="2000" spc="-5" dirty="0">
                <a:latin typeface="Times New Roman" panose="02020603050405020304" pitchFamily="18" charset="0"/>
                <a:cs typeface="Times New Roman" panose="02020603050405020304" pitchFamily="18" charset="0"/>
                <a:sym typeface="+mn-ea"/>
              </a:rPr>
              <a:t>discussed so far are known </a:t>
            </a:r>
            <a:r>
              <a:rPr sz="2000" spc="-10" dirty="0">
                <a:latin typeface="Times New Roman" panose="02020603050405020304" pitchFamily="18" charset="0"/>
                <a:cs typeface="Times New Roman" panose="02020603050405020304" pitchFamily="18" charset="0"/>
                <a:sym typeface="+mn-ea"/>
              </a:rPr>
              <a:t>as </a:t>
            </a:r>
            <a:r>
              <a:rPr sz="2000" spc="-5" dirty="0">
                <a:latin typeface="Times New Roman" panose="02020603050405020304" pitchFamily="18" charset="0"/>
                <a:cs typeface="Times New Roman" panose="02020603050405020304" pitchFamily="18" charset="0"/>
                <a:sym typeface="+mn-ea"/>
              </a:rPr>
              <a:t>one-dimensional </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arrays</a:t>
            </a:r>
            <a:r>
              <a:rPr sz="2000" spc="68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because</a:t>
            </a:r>
            <a:r>
              <a:rPr sz="2000" spc="67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the</a:t>
            </a:r>
            <a:r>
              <a:rPr sz="2000" spc="66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data</a:t>
            </a:r>
            <a:r>
              <a:rPr sz="2000" spc="67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is</a:t>
            </a:r>
            <a:r>
              <a:rPr sz="2000" spc="680" dirty="0">
                <a:latin typeface="Times New Roman" panose="02020603050405020304" pitchFamily="18" charset="0"/>
                <a:cs typeface="Times New Roman" panose="02020603050405020304" pitchFamily="18" charset="0"/>
                <a:sym typeface="+mn-ea"/>
              </a:rPr>
              <a:t> </a:t>
            </a:r>
            <a:r>
              <a:rPr sz="2000" spc="-10" dirty="0">
                <a:latin typeface="Times New Roman" panose="02020603050405020304" pitchFamily="18" charset="0"/>
                <a:cs typeface="Times New Roman" panose="02020603050405020304" pitchFamily="18" charset="0"/>
                <a:sym typeface="+mn-ea"/>
              </a:rPr>
              <a:t>organized</a:t>
            </a:r>
            <a:r>
              <a:rPr sz="2000" spc="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linearly</a:t>
            </a:r>
            <a:r>
              <a:rPr sz="2000" spc="68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in</a:t>
            </a:r>
            <a:r>
              <a:rPr sz="2000" spc="67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only</a:t>
            </a:r>
            <a:r>
              <a:rPr sz="2000" spc="69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one </a:t>
            </a:r>
            <a:r>
              <a:rPr sz="2000" spc="-69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direction. Many applications require that data </a:t>
            </a:r>
            <a:r>
              <a:rPr sz="2000" dirty="0">
                <a:latin typeface="Times New Roman" panose="02020603050405020304" pitchFamily="18" charset="0"/>
                <a:cs typeface="Times New Roman" panose="02020603050405020304" pitchFamily="18" charset="0"/>
                <a:sym typeface="+mn-ea"/>
              </a:rPr>
              <a:t>be stored </a:t>
            </a:r>
            <a:r>
              <a:rPr sz="2000" spc="-5" dirty="0">
                <a:latin typeface="Times New Roman" panose="02020603050405020304" pitchFamily="18" charset="0"/>
                <a:cs typeface="Times New Roman" panose="02020603050405020304" pitchFamily="18" charset="0"/>
                <a:sym typeface="+mn-ea"/>
              </a:rPr>
              <a:t>in </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more than </a:t>
            </a:r>
            <a:r>
              <a:rPr sz="2000" dirty="0">
                <a:latin typeface="Times New Roman" panose="02020603050405020304" pitchFamily="18" charset="0"/>
                <a:cs typeface="Times New Roman" panose="02020603050405020304" pitchFamily="18" charset="0"/>
                <a:sym typeface="+mn-ea"/>
              </a:rPr>
              <a:t>one dimension. Figure </a:t>
            </a:r>
            <a:r>
              <a:rPr sz="2000" spc="-5" dirty="0">
                <a:latin typeface="Times New Roman" panose="02020603050405020304" pitchFamily="18" charset="0"/>
                <a:cs typeface="Times New Roman" panose="02020603050405020304" pitchFamily="18" charset="0"/>
                <a:sym typeface="+mn-ea"/>
              </a:rPr>
              <a:t>shows a table, which is </a:t>
            </a:r>
            <a:r>
              <a:rPr sz="2000" dirty="0">
                <a:latin typeface="Times New Roman" panose="02020603050405020304" pitchFamily="18" charset="0"/>
                <a:cs typeface="Times New Roman" panose="02020603050405020304" pitchFamily="18" charset="0"/>
                <a:sym typeface="+mn-ea"/>
              </a:rPr>
              <a:t> </a:t>
            </a:r>
            <a:r>
              <a:rPr sz="2000" spc="-10" dirty="0">
                <a:latin typeface="Times New Roman" panose="02020603050405020304" pitchFamily="18" charset="0"/>
                <a:cs typeface="Times New Roman" panose="02020603050405020304" pitchFamily="18" charset="0"/>
                <a:sym typeface="+mn-ea"/>
              </a:rPr>
              <a:t>commonly</a:t>
            </a:r>
            <a:r>
              <a:rPr sz="2000" spc="2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called</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a</a:t>
            </a:r>
            <a:r>
              <a:rPr sz="2000" spc="-1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two-dimensional </a:t>
            </a:r>
            <a:r>
              <a:rPr sz="2000" spc="-35" dirty="0">
                <a:latin typeface="Times New Roman" panose="02020603050405020304" pitchFamily="18" charset="0"/>
                <a:cs typeface="Times New Roman" panose="02020603050405020304" pitchFamily="18" charset="0"/>
                <a:sym typeface="+mn-ea"/>
              </a:rPr>
              <a:t>array</a:t>
            </a:r>
          </a:p>
          <a:p>
            <a:pPr marR="5080">
              <a:lnSpc>
                <a:spcPct val="100000"/>
              </a:lnSpc>
              <a:spcBef>
                <a:spcPts val="360"/>
              </a:spcBef>
            </a:pPr>
            <a:endParaRPr lang="en-US" sz="2000">
              <a:latin typeface="Times New Roman" panose="02020603050405020304" pitchFamily="18" charset="0"/>
              <a:cs typeface="Times New Roman" panose="02020603050405020304" pitchFamily="18" charset="0"/>
            </a:endParaRPr>
          </a:p>
        </p:txBody>
      </p:sp>
      <p:pic>
        <p:nvPicPr>
          <p:cNvPr id="15" name="object 15"/>
          <p:cNvPicPr/>
          <p:nvPr/>
        </p:nvPicPr>
        <p:blipFill>
          <a:blip r:embed="rId2" cstate="print"/>
          <a:stretch>
            <a:fillRect/>
          </a:stretch>
        </p:blipFill>
        <p:spPr>
          <a:xfrm>
            <a:off x="1447800" y="2530475"/>
            <a:ext cx="5926455" cy="231330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532765"/>
            <a:ext cx="8876030" cy="4077970"/>
          </a:xfrm>
        </p:spPr>
        <p:txBody>
          <a:bodyPr/>
          <a:lstStyle/>
          <a:p>
            <a:pPr marL="0" indent="0" algn="ctr">
              <a:buNone/>
            </a:pPr>
            <a:r>
              <a:rPr lang="en-IN" sz="2200" b="1" spc="-5" dirty="0">
                <a:latin typeface="Times New Roman" panose="02020603050405020304"/>
                <a:cs typeface="Times New Roman" panose="02020603050405020304"/>
                <a:sym typeface="+mn-ea"/>
              </a:rPr>
              <a:t>Memory Layout</a:t>
            </a:r>
            <a:endParaRPr sz="2200" b="1" spc="-5" dirty="0">
              <a:latin typeface="Times New Roman" panose="02020603050405020304"/>
              <a:cs typeface="Times New Roman" panose="02020603050405020304"/>
              <a:sym typeface="+mn-ea"/>
            </a:endParaRPr>
          </a:p>
          <a:p>
            <a:r>
              <a:rPr sz="2000" spc="-5" dirty="0">
                <a:latin typeface="Times New Roman" panose="02020603050405020304"/>
                <a:cs typeface="Times New Roman" panose="02020603050405020304"/>
                <a:sym typeface="+mn-ea"/>
              </a:rPr>
              <a:t>The indexes in a one-dimensional array directly define </a:t>
            </a:r>
            <a:r>
              <a:rPr sz="2000" dirty="0">
                <a:latin typeface="Times New Roman" panose="02020603050405020304"/>
                <a:cs typeface="Times New Roman" panose="02020603050405020304"/>
                <a:sym typeface="+mn-ea"/>
              </a:rPr>
              <a:t>the </a:t>
            </a:r>
            <a:r>
              <a:rPr sz="2000" spc="5"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relative positions </a:t>
            </a:r>
            <a:r>
              <a:rPr sz="2000" dirty="0">
                <a:latin typeface="Times New Roman" panose="02020603050405020304"/>
                <a:cs typeface="Times New Roman" panose="02020603050405020304"/>
                <a:sym typeface="+mn-ea"/>
              </a:rPr>
              <a:t>of the </a:t>
            </a:r>
            <a:r>
              <a:rPr sz="2000" spc="-10" dirty="0">
                <a:latin typeface="Times New Roman" panose="02020603050405020304"/>
                <a:cs typeface="Times New Roman" panose="02020603050405020304"/>
                <a:sym typeface="+mn-ea"/>
              </a:rPr>
              <a:t>element </a:t>
            </a:r>
            <a:r>
              <a:rPr sz="2000" dirty="0">
                <a:latin typeface="Times New Roman" panose="02020603050405020304"/>
                <a:cs typeface="Times New Roman" panose="02020603050405020304"/>
                <a:sym typeface="+mn-ea"/>
              </a:rPr>
              <a:t>in </a:t>
            </a:r>
            <a:r>
              <a:rPr sz="2000" spc="-10" dirty="0">
                <a:latin typeface="Times New Roman" panose="02020603050405020304"/>
                <a:cs typeface="Times New Roman" panose="02020603050405020304"/>
                <a:sym typeface="+mn-ea"/>
              </a:rPr>
              <a:t>actual </a:t>
            </a:r>
            <a:r>
              <a:rPr sz="2000" spc="-30" dirty="0">
                <a:latin typeface="Times New Roman" panose="02020603050405020304"/>
                <a:cs typeface="Times New Roman" panose="02020603050405020304"/>
                <a:sym typeface="+mn-ea"/>
              </a:rPr>
              <a:t>memory. </a:t>
            </a:r>
            <a:r>
              <a:rPr sz="2000" dirty="0">
                <a:latin typeface="Times New Roman" panose="02020603050405020304"/>
                <a:cs typeface="Times New Roman" panose="02020603050405020304"/>
                <a:sym typeface="+mn-ea"/>
              </a:rPr>
              <a:t>Figure </a:t>
            </a:r>
            <a:r>
              <a:rPr sz="2000" spc="5"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shows</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a</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two-dimensional</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array</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and</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how</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it</a:t>
            </a:r>
            <a:r>
              <a:rPr sz="2000" dirty="0">
                <a:latin typeface="Times New Roman" panose="02020603050405020304"/>
                <a:cs typeface="Times New Roman" panose="02020603050405020304"/>
                <a:sym typeface="+mn-ea"/>
              </a:rPr>
              <a:t> is</a:t>
            </a:r>
            <a:r>
              <a:rPr sz="2000" spc="5" dirty="0">
                <a:latin typeface="Times New Roman" panose="02020603050405020304"/>
                <a:cs typeface="Times New Roman" panose="02020603050405020304"/>
                <a:sym typeface="+mn-ea"/>
              </a:rPr>
              <a:t> </a:t>
            </a:r>
            <a:r>
              <a:rPr sz="2000" dirty="0">
                <a:latin typeface="Times New Roman" panose="02020603050405020304"/>
                <a:cs typeface="Times New Roman" panose="02020603050405020304"/>
                <a:sym typeface="+mn-ea"/>
              </a:rPr>
              <a:t>stored</a:t>
            </a:r>
            <a:r>
              <a:rPr sz="2000" spc="5"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in </a:t>
            </a:r>
            <a:r>
              <a:rPr sz="2000" dirty="0">
                <a:latin typeface="Times New Roman" panose="02020603050405020304"/>
                <a:cs typeface="Times New Roman" panose="02020603050405020304"/>
                <a:sym typeface="+mn-ea"/>
              </a:rPr>
              <a:t> </a:t>
            </a:r>
            <a:r>
              <a:rPr sz="2000" spc="-10" dirty="0">
                <a:latin typeface="Times New Roman" panose="02020603050405020304"/>
                <a:cs typeface="Times New Roman" panose="02020603050405020304"/>
                <a:sym typeface="+mn-ea"/>
              </a:rPr>
              <a:t>memory</a:t>
            </a:r>
            <a:r>
              <a:rPr sz="2000" spc="-5" dirty="0">
                <a:latin typeface="Times New Roman" panose="02020603050405020304"/>
                <a:cs typeface="Times New Roman" panose="02020603050405020304"/>
                <a:sym typeface="+mn-ea"/>
              </a:rPr>
              <a:t> </a:t>
            </a:r>
            <a:r>
              <a:rPr sz="2000" dirty="0">
                <a:latin typeface="Times New Roman" panose="02020603050405020304"/>
                <a:cs typeface="Times New Roman" panose="02020603050405020304"/>
                <a:sym typeface="+mn-ea"/>
              </a:rPr>
              <a:t>using</a:t>
            </a:r>
            <a:r>
              <a:rPr sz="2000" spc="5"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row-major</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or</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column-major</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storage.</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Row- </a:t>
            </a:r>
            <a:r>
              <a:rPr sz="2000" spc="-685"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major</a:t>
            </a:r>
            <a:r>
              <a:rPr sz="2000" spc="1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storage</a:t>
            </a:r>
            <a:r>
              <a:rPr sz="2000" spc="-15"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is</a:t>
            </a:r>
            <a:r>
              <a:rPr sz="2000"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more</a:t>
            </a:r>
            <a:r>
              <a:rPr sz="2000" spc="5" dirty="0">
                <a:latin typeface="Times New Roman" panose="02020603050405020304"/>
                <a:cs typeface="Times New Roman" panose="02020603050405020304"/>
                <a:sym typeface="+mn-ea"/>
              </a:rPr>
              <a:t> </a:t>
            </a:r>
            <a:r>
              <a:rPr sz="2000" spc="-5" dirty="0">
                <a:latin typeface="Times New Roman" panose="02020603050405020304"/>
                <a:cs typeface="Times New Roman" panose="02020603050405020304"/>
                <a:sym typeface="+mn-ea"/>
              </a:rPr>
              <a:t>common.</a:t>
            </a:r>
          </a:p>
          <a:p>
            <a:endParaRPr lang="en-US" sz="2000">
              <a:latin typeface="Times New Roman" panose="02020603050405020304"/>
              <a:cs typeface="Times New Roman" panose="02020603050405020304"/>
            </a:endParaRPr>
          </a:p>
        </p:txBody>
      </p:sp>
      <p:pic>
        <p:nvPicPr>
          <p:cNvPr id="17" name="object 17"/>
          <p:cNvPicPr/>
          <p:nvPr/>
        </p:nvPicPr>
        <p:blipFill>
          <a:blip r:embed="rId2" cstate="print"/>
          <a:stretch>
            <a:fillRect/>
          </a:stretch>
        </p:blipFill>
        <p:spPr>
          <a:xfrm>
            <a:off x="1676400" y="2266950"/>
            <a:ext cx="5412740" cy="256413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p:cNvSpPr>
            <a:spLocks noGrp="1"/>
          </p:cNvSpPr>
          <p:nvPr>
            <p:ph type="title"/>
          </p:nvPr>
        </p:nvSpPr>
        <p:spPr>
          <a:xfrm>
            <a:off x="914257" y="438150"/>
            <a:ext cx="7620000" cy="564080"/>
          </a:xfrm>
        </p:spPr>
        <p:txBody>
          <a:bodyPr rtlCol="0"/>
          <a:lstStyle/>
          <a:p>
            <a:r>
              <a:rPr lang="en-US" sz="2200" b="1" dirty="0">
                <a:latin typeface="Times New Roman" panose="02020603050405020304" pitchFamily="18" charset="0"/>
                <a:cs typeface="Times New Roman" panose="02020603050405020304" pitchFamily="18" charset="0"/>
              </a:rPr>
              <a:t>Dynamically allocated Arrays</a:t>
            </a:r>
            <a:r>
              <a:rPr lang="en-US" sz="2400" dirty="0"/>
              <a:t> </a:t>
            </a:r>
          </a:p>
        </p:txBody>
      </p:sp>
      <p:sp>
        <p:nvSpPr>
          <p:cNvPr id="3" name="TextBox 2"/>
          <p:cNvSpPr txBox="1"/>
          <p:nvPr/>
        </p:nvSpPr>
        <p:spPr>
          <a:xfrm>
            <a:off x="381000" y="819150"/>
            <a:ext cx="7966710" cy="4005580"/>
          </a:xfrm>
          <a:prstGeom prst="rect">
            <a:avLst/>
          </a:prstGeom>
        </p:spPr>
        <p:txBody>
          <a:bodyPr vert="horz" lIns="95250" tIns="47625" rIns="95250" bIns="47625" rtlCol="0">
            <a:noAutofit/>
          </a:bodyPr>
          <a:lstStyle/>
          <a:p>
            <a:pPr>
              <a:defRPr lang="en-US" sz="1400" dirty="0"/>
            </a:pPr>
            <a:r>
              <a:rPr lang="en-US" sz="1400" dirty="0">
                <a:solidFill>
                  <a:schemeClr val="tx1"/>
                </a:solidFill>
                <a:latin typeface="Open Sans" panose="020B0606030504020204"/>
              </a:rPr>
              <a:t>#include &lt;stdio.h&gt; </a:t>
            </a:r>
            <a:br>
              <a:rPr lang="en-US" sz="1400" dirty="0">
                <a:solidFill>
                  <a:schemeClr val="tx1"/>
                </a:solidFill>
                <a:latin typeface="Open Sans" panose="020B0606030504020204"/>
              </a:rPr>
            </a:br>
            <a:r>
              <a:rPr lang="en-US" sz="1400" dirty="0">
                <a:solidFill>
                  <a:schemeClr val="tx1"/>
                </a:solidFill>
                <a:latin typeface="Open Sans" panose="020B0606030504020204"/>
              </a:rPr>
              <a:t>#include &lt;</a:t>
            </a:r>
            <a:r>
              <a:rPr lang="en-US" sz="1400" dirty="0" err="1">
                <a:solidFill>
                  <a:schemeClr val="tx1"/>
                </a:solidFill>
                <a:latin typeface="Open Sans" panose="020B0606030504020204"/>
              </a:rPr>
              <a:t>stdlib</a:t>
            </a:r>
            <a:r>
              <a:rPr lang="en-US" sz="1400" dirty="0">
                <a:solidFill>
                  <a:schemeClr val="tx1"/>
                </a:solidFill>
                <a:latin typeface="Open Sans" panose="020B0606030504020204"/>
              </a:rPr>
              <a:t>.h&gt; </a:t>
            </a:r>
            <a:br>
              <a:rPr lang="en-US" sz="1400" dirty="0">
                <a:solidFill>
                  <a:schemeClr val="tx1"/>
                </a:solidFill>
                <a:latin typeface="Open Sans" panose="020B0606030504020204"/>
              </a:rPr>
            </a:br>
            <a:r>
              <a:rPr lang="en-US" sz="1400" dirty="0">
                <a:solidFill>
                  <a:schemeClr val="tx1"/>
                </a:solidFill>
                <a:latin typeface="Open Sans" panose="020B0606030504020204"/>
              </a:rPr>
              <a:t>  void main() </a:t>
            </a:r>
            <a:br>
              <a:rPr lang="en-US" sz="1400" dirty="0">
                <a:solidFill>
                  <a:schemeClr val="tx1"/>
                </a:solidFill>
                <a:latin typeface="Open Sans" panose="020B0606030504020204"/>
              </a:rPr>
            </a:br>
            <a:r>
              <a:rPr lang="en-US" sz="1400" dirty="0">
                <a:solidFill>
                  <a:schemeClr val="tx1"/>
                </a:solidFill>
                <a:latin typeface="Open Sans" panose="020B0606030504020204"/>
              </a:rPr>
              <a:t>{ </a:t>
            </a:r>
            <a:br>
              <a:rPr lang="en-US" sz="1400" dirty="0">
                <a:solidFill>
                  <a:schemeClr val="tx1"/>
                </a:solidFill>
                <a:latin typeface="Open Sans" panose="020B0606030504020204"/>
              </a:rPr>
            </a:br>
            <a:r>
              <a:rPr lang="en-US" sz="1400" dirty="0">
                <a:solidFill>
                  <a:schemeClr val="tx1"/>
                </a:solidFill>
                <a:latin typeface="Open Sans" panose="020B0606030504020204"/>
              </a:rPr>
              <a:t>    int r = 3, c = 4, i; //Taking number of Rows and Columns </a:t>
            </a:r>
            <a:br>
              <a:rPr lang="en-US" sz="1400" dirty="0">
                <a:solidFill>
                  <a:schemeClr val="tx1"/>
                </a:solidFill>
                <a:latin typeface="Open Sans" panose="020B0606030504020204"/>
              </a:rPr>
            </a:br>
            <a:r>
              <a:rPr lang="en-US" sz="1400" dirty="0">
                <a:solidFill>
                  <a:schemeClr val="tx1"/>
                </a:solidFill>
                <a:latin typeface="Open Sans" panose="020B0606030504020204"/>
              </a:rPr>
              <a:t>    int *</a:t>
            </a:r>
            <a:r>
              <a:rPr lang="en-US" sz="1400" dirty="0" err="1">
                <a:solidFill>
                  <a:schemeClr val="tx1"/>
                </a:solidFill>
                <a:latin typeface="Open Sans" panose="020B0606030504020204"/>
              </a:rPr>
              <a:t>ptr</a:t>
            </a:r>
            <a:r>
              <a:rPr lang="en-US" sz="1400" dirty="0">
                <a:solidFill>
                  <a:schemeClr val="tx1"/>
                </a:solidFill>
                <a:latin typeface="Open Sans" panose="020B0606030504020204"/>
              </a:rPr>
              <a:t>; //creating pointer </a:t>
            </a:r>
            <a:br>
              <a:rPr lang="en-US" sz="1400" dirty="0">
                <a:solidFill>
                  <a:schemeClr val="tx1"/>
                </a:solidFill>
                <a:latin typeface="Open Sans" panose="020B0606030504020204"/>
              </a:rPr>
            </a:br>
            <a:r>
              <a:rPr lang="en-US" sz="1400" dirty="0">
                <a:solidFill>
                  <a:schemeClr val="tx1"/>
                </a:solidFill>
                <a:latin typeface="Open Sans" panose="020B0606030504020204"/>
              </a:rPr>
              <a:t>    </a:t>
            </a:r>
            <a:r>
              <a:rPr lang="en-US" sz="1400" dirty="0" err="1">
                <a:solidFill>
                  <a:schemeClr val="tx1"/>
                </a:solidFill>
                <a:latin typeface="Open Sans" panose="020B0606030504020204"/>
              </a:rPr>
              <a:t>ptr</a:t>
            </a:r>
            <a:r>
              <a:rPr lang="en-US" sz="1400" dirty="0">
                <a:solidFill>
                  <a:schemeClr val="tx1"/>
                </a:solidFill>
                <a:latin typeface="Open Sans" panose="020B0606030504020204"/>
              </a:rPr>
              <a:t> = (int *)</a:t>
            </a:r>
            <a:r>
              <a:rPr lang="en-US" sz="1400" dirty="0" err="1">
                <a:solidFill>
                  <a:schemeClr val="tx1"/>
                </a:solidFill>
                <a:latin typeface="Open Sans" panose="020B0606030504020204"/>
              </a:rPr>
              <a:t>malloc</a:t>
            </a:r>
            <a:r>
              <a:rPr lang="en-US" sz="1400" dirty="0">
                <a:solidFill>
                  <a:schemeClr val="tx1"/>
                </a:solidFill>
                <a:latin typeface="Open Sans" panose="020B0606030504020204"/>
              </a:rPr>
              <a:t>((r * c) * </a:t>
            </a:r>
            <a:r>
              <a:rPr lang="en-US" sz="1400" dirty="0" err="1">
                <a:solidFill>
                  <a:schemeClr val="tx1"/>
                </a:solidFill>
                <a:latin typeface="Open Sans" panose="020B0606030504020204"/>
              </a:rPr>
              <a:t>sizeof</a:t>
            </a:r>
            <a:r>
              <a:rPr lang="en-US" sz="1400" dirty="0">
                <a:solidFill>
                  <a:schemeClr val="tx1"/>
                </a:solidFill>
                <a:latin typeface="Open Sans" panose="020B0606030504020204"/>
              </a:rPr>
              <a:t>(int)); //Dynamically Allocating Memory (12*2=24) </a:t>
            </a:r>
            <a:br>
              <a:rPr lang="en-US" sz="1400" dirty="0">
                <a:solidFill>
                  <a:schemeClr val="tx1"/>
                </a:solidFill>
                <a:latin typeface="Open Sans" panose="020B0606030504020204"/>
              </a:rPr>
            </a:br>
            <a:r>
              <a:rPr lang="en-US" sz="1400" dirty="0">
                <a:solidFill>
                  <a:schemeClr val="tx1"/>
                </a:solidFill>
                <a:latin typeface="Open Sans" panose="020B0606030504020204"/>
              </a:rPr>
              <a:t>    for(i = 0; i &lt; r * c; i++) </a:t>
            </a:r>
            <a:br>
              <a:rPr lang="en-US" sz="1400" dirty="0">
                <a:solidFill>
                  <a:schemeClr val="tx1"/>
                </a:solidFill>
                <a:latin typeface="Open Sans" panose="020B0606030504020204"/>
              </a:rPr>
            </a:br>
            <a:r>
              <a:rPr lang="en-US" sz="1400" dirty="0">
                <a:solidFill>
                  <a:schemeClr val="tx1"/>
                </a:solidFill>
                <a:latin typeface="Open Sans" panose="020B0606030504020204"/>
              </a:rPr>
              <a:t>    { </a:t>
            </a:r>
            <a:br>
              <a:rPr lang="en-US" sz="1400" dirty="0">
                <a:solidFill>
                  <a:schemeClr val="tx1"/>
                </a:solidFill>
                <a:latin typeface="Open Sans" panose="020B0606030504020204"/>
              </a:rPr>
            </a:br>
            <a:r>
              <a:rPr lang="en-US" sz="1400" dirty="0">
                <a:solidFill>
                  <a:schemeClr val="tx1"/>
                </a:solidFill>
                <a:latin typeface="Open Sans" panose="020B0606030504020204"/>
              </a:rPr>
              <a:t>        </a:t>
            </a:r>
            <a:r>
              <a:rPr lang="en-US" sz="1400" dirty="0" err="1">
                <a:solidFill>
                  <a:schemeClr val="tx1"/>
                </a:solidFill>
                <a:latin typeface="Open Sans" panose="020B0606030504020204"/>
              </a:rPr>
              <a:t>ptr</a:t>
            </a:r>
            <a:r>
              <a:rPr lang="en-US" sz="1400" dirty="0">
                <a:solidFill>
                  <a:schemeClr val="tx1"/>
                </a:solidFill>
                <a:latin typeface="Open Sans" panose="020B0606030504020204"/>
              </a:rPr>
              <a:t>[i] = i + 1; //Giving value to the pointer and simultaneously printing it. </a:t>
            </a:r>
            <a:br>
              <a:rPr lang="en-US" sz="1400" dirty="0">
                <a:solidFill>
                  <a:schemeClr val="tx1"/>
                </a:solidFill>
                <a:latin typeface="Open Sans" panose="020B0606030504020204"/>
              </a:rPr>
            </a:br>
            <a:r>
              <a:rPr lang="en-US" sz="1400" dirty="0">
                <a:solidFill>
                  <a:schemeClr val="tx1"/>
                </a:solidFill>
                <a:latin typeface="Open Sans" panose="020B0606030504020204"/>
              </a:rPr>
              <a:t>        </a:t>
            </a:r>
            <a:r>
              <a:rPr lang="en-US" sz="1400" dirty="0" err="1">
                <a:solidFill>
                  <a:schemeClr val="tx1"/>
                </a:solidFill>
                <a:latin typeface="Open Sans" panose="020B0606030504020204"/>
              </a:rPr>
              <a:t>printf</a:t>
            </a:r>
            <a:r>
              <a:rPr lang="en-US" sz="1400" dirty="0">
                <a:solidFill>
                  <a:schemeClr val="tx1"/>
                </a:solidFill>
                <a:latin typeface="Open Sans" panose="020B0606030504020204"/>
              </a:rPr>
              <a:t>("%d ", </a:t>
            </a:r>
            <a:r>
              <a:rPr lang="en-US" sz="1400" dirty="0" err="1">
                <a:solidFill>
                  <a:schemeClr val="tx1"/>
                </a:solidFill>
                <a:latin typeface="Open Sans" panose="020B0606030504020204"/>
              </a:rPr>
              <a:t>ptr</a:t>
            </a:r>
            <a:r>
              <a:rPr lang="en-US" sz="1400" dirty="0">
                <a:solidFill>
                  <a:schemeClr val="tx1"/>
                </a:solidFill>
                <a:latin typeface="Open Sans" panose="020B0606030504020204"/>
              </a:rPr>
              <a:t>[i]); </a:t>
            </a:r>
            <a:br>
              <a:rPr lang="en-US" sz="1400" dirty="0">
                <a:solidFill>
                  <a:schemeClr val="tx1"/>
                </a:solidFill>
                <a:latin typeface="Open Sans" panose="020B0606030504020204"/>
              </a:rPr>
            </a:br>
            <a:r>
              <a:rPr lang="en-US" sz="1400" dirty="0">
                <a:solidFill>
                  <a:schemeClr val="tx1"/>
                </a:solidFill>
                <a:latin typeface="Open Sans" panose="020B0606030504020204"/>
              </a:rPr>
              <a:t>        if ((i + 1) % c == 0) </a:t>
            </a:r>
            <a:br>
              <a:rPr lang="en-US" sz="1400" dirty="0">
                <a:solidFill>
                  <a:schemeClr val="tx1"/>
                </a:solidFill>
                <a:latin typeface="Open Sans" panose="020B0606030504020204"/>
              </a:rPr>
            </a:br>
            <a:r>
              <a:rPr lang="en-US" sz="1400" dirty="0">
                <a:solidFill>
                  <a:schemeClr val="tx1"/>
                </a:solidFill>
                <a:latin typeface="Open Sans" panose="020B0606030504020204"/>
              </a:rPr>
              <a:t>        { </a:t>
            </a:r>
            <a:br>
              <a:rPr lang="en-US" sz="1400" dirty="0">
                <a:solidFill>
                  <a:schemeClr val="tx1"/>
                </a:solidFill>
                <a:latin typeface="Open Sans" panose="020B0606030504020204"/>
              </a:rPr>
            </a:br>
            <a:r>
              <a:rPr lang="en-US" sz="1400" dirty="0">
                <a:solidFill>
                  <a:schemeClr val="tx1"/>
                </a:solidFill>
                <a:latin typeface="Open Sans" panose="020B0606030504020204"/>
              </a:rPr>
              <a:t>            </a:t>
            </a:r>
            <a:r>
              <a:rPr lang="en-US" sz="1400" dirty="0" err="1">
                <a:solidFill>
                  <a:schemeClr val="tx1"/>
                </a:solidFill>
                <a:latin typeface="Open Sans" panose="020B0606030504020204"/>
              </a:rPr>
              <a:t>printf</a:t>
            </a:r>
            <a:r>
              <a:rPr lang="en-US" sz="1400" dirty="0">
                <a:solidFill>
                  <a:schemeClr val="tx1"/>
                </a:solidFill>
                <a:latin typeface="Open Sans" panose="020B0606030504020204"/>
              </a:rPr>
              <a:t>("\n"); </a:t>
            </a:r>
            <a:br>
              <a:rPr lang="en-US" sz="1400" dirty="0">
                <a:solidFill>
                  <a:schemeClr val="tx1"/>
                </a:solidFill>
                <a:latin typeface="Open Sans" panose="020B0606030504020204"/>
              </a:rPr>
            </a:br>
            <a:r>
              <a:rPr lang="en-US" sz="1400" dirty="0">
                <a:solidFill>
                  <a:schemeClr val="tx1"/>
                </a:solidFill>
                <a:latin typeface="Open Sans" panose="020B0606030504020204"/>
              </a:rPr>
              <a:t>        } </a:t>
            </a:r>
            <a:br>
              <a:rPr lang="en-US" sz="1400" dirty="0">
                <a:solidFill>
                  <a:schemeClr val="tx1"/>
                </a:solidFill>
                <a:latin typeface="Open Sans" panose="020B0606030504020204"/>
              </a:rPr>
            </a:br>
            <a:r>
              <a:rPr lang="en-US" sz="1400" dirty="0">
                <a:solidFill>
                  <a:schemeClr val="tx1"/>
                </a:solidFill>
                <a:latin typeface="Open Sans" panose="020B0606030504020204"/>
              </a:rPr>
              <a:t>    } </a:t>
            </a:r>
            <a:br>
              <a:rPr lang="en-US" sz="1400" dirty="0">
                <a:solidFill>
                  <a:schemeClr val="tx1"/>
                </a:solidFill>
                <a:latin typeface="Open Sans" panose="020B0606030504020204"/>
              </a:rPr>
            </a:br>
            <a:r>
              <a:rPr lang="en-US" sz="1400" dirty="0">
                <a:solidFill>
                  <a:schemeClr val="tx1"/>
                </a:solidFill>
                <a:latin typeface="Open Sans" panose="020B0606030504020204"/>
              </a:rPr>
              <a:t>    free(</a:t>
            </a:r>
            <a:r>
              <a:rPr lang="en-US" sz="1400" dirty="0" err="1">
                <a:solidFill>
                  <a:schemeClr val="tx1"/>
                </a:solidFill>
                <a:latin typeface="Open Sans" panose="020B0606030504020204"/>
              </a:rPr>
              <a:t>ptr</a:t>
            </a:r>
            <a:r>
              <a:rPr lang="en-US" sz="1400" dirty="0">
                <a:solidFill>
                  <a:schemeClr val="tx1"/>
                </a:solidFill>
                <a:latin typeface="Open Sans" panose="020B0606030504020204"/>
              </a:rPr>
              <a:t>); </a:t>
            </a:r>
            <a:br>
              <a:rPr lang="en-US" sz="1400" dirty="0">
                <a:solidFill>
                  <a:schemeClr val="tx1"/>
                </a:solidFill>
                <a:latin typeface="Open Sans" panose="020B0606030504020204"/>
              </a:rPr>
            </a:br>
            <a:r>
              <a:rPr lang="en-US" sz="1400" dirty="0">
                <a:solidFill>
                  <a:schemeClr val="tx1"/>
                </a:solidFill>
                <a:latin typeface="Open Sans" panose="020B0606030504020204"/>
              </a:rPr>
              <a: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412870" y="3688658"/>
            <a:ext cx="8136102" cy="587375"/>
          </a:xfrm>
          <a:solidFill>
            <a:srgbClr val="BFBFBF"/>
          </a:solidFill>
        </p:spPr>
        <p:txBody>
          <a:bodyPr vert="horz" lIns="95250" tIns="47625" rIns="95250" bIns="47625" rtlCol="0" anchor="ctr">
            <a:spAutoFit/>
          </a:bodyPr>
          <a:lstStyle/>
          <a:p>
            <a:pPr algn="ctr">
              <a:defRPr lang="en-US" sz="1400" dirty="0"/>
            </a:pPr>
            <a:r>
              <a:rPr lang="en-US" sz="1600" b="1" dirty="0">
                <a:solidFill>
                  <a:schemeClr val="tx1"/>
                </a:solidFill>
                <a:latin typeface="Times New Roman" panose="02020603050405020304" pitchFamily="18" charset="0"/>
                <a:cs typeface="Times New Roman" panose="02020603050405020304" pitchFamily="18" charset="0"/>
              </a:rPr>
              <a:t>Array means, a series of entities or a sequence of entities of the same type (</a:t>
            </a:r>
            <a:r>
              <a:rPr lang="en-US" sz="1600" b="1" dirty="0" err="1">
                <a:solidFill>
                  <a:schemeClr val="tx1"/>
                </a:solidFill>
                <a:latin typeface="Times New Roman" panose="02020603050405020304" pitchFamily="18" charset="0"/>
                <a:cs typeface="Times New Roman" panose="02020603050405020304" pitchFamily="18" charset="0"/>
              </a:rPr>
              <a:t>homogeneous</a:t>
            </a:r>
            <a:r>
              <a:rPr lang="en-US" sz="1600" b="1" dirty="0">
                <a:solidFill>
                  <a:schemeClr val="tx1"/>
                </a:solidFill>
                <a:latin typeface="Times New Roman" panose="02020603050405020304" pitchFamily="18" charset="0"/>
                <a:cs typeface="Times New Roman" panose="02020603050405020304" pitchFamily="18" charset="0"/>
              </a:rPr>
              <a:t>). In C language entities can be char, int, float and double type data</a:t>
            </a:r>
          </a:p>
        </p:txBody>
      </p:sp>
      <p:sp>
        <p:nvSpPr>
          <p:cNvPr id="4" name="TextBox 3"/>
          <p:cNvSpPr txBox="1"/>
          <p:nvPr/>
        </p:nvSpPr>
        <p:spPr>
          <a:xfrm>
            <a:off x="1866900" y="986199"/>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35</a:t>
            </a:r>
          </a:p>
        </p:txBody>
      </p:sp>
      <p:sp>
        <p:nvSpPr>
          <p:cNvPr id="5" name="TextBox 4"/>
          <p:cNvSpPr txBox="1"/>
          <p:nvPr/>
        </p:nvSpPr>
        <p:spPr>
          <a:xfrm>
            <a:off x="3695700" y="986199"/>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23</a:t>
            </a:r>
          </a:p>
        </p:txBody>
      </p:sp>
      <p:sp>
        <p:nvSpPr>
          <p:cNvPr id="6" name="TextBox 5"/>
          <p:cNvSpPr txBox="1"/>
          <p:nvPr/>
        </p:nvSpPr>
        <p:spPr>
          <a:xfrm>
            <a:off x="4421571" y="986199"/>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45</a:t>
            </a:r>
          </a:p>
        </p:txBody>
      </p:sp>
      <p:sp>
        <p:nvSpPr>
          <p:cNvPr id="7" name="TextBox 6"/>
          <p:cNvSpPr txBox="1"/>
          <p:nvPr/>
        </p:nvSpPr>
        <p:spPr>
          <a:xfrm>
            <a:off x="5147443" y="986199"/>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20</a:t>
            </a:r>
          </a:p>
        </p:txBody>
      </p:sp>
      <p:sp>
        <p:nvSpPr>
          <p:cNvPr id="8" name="TextBox 7"/>
          <p:cNvSpPr txBox="1"/>
          <p:nvPr/>
        </p:nvSpPr>
        <p:spPr>
          <a:xfrm>
            <a:off x="5873314" y="986199"/>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100</a:t>
            </a:r>
          </a:p>
        </p:txBody>
      </p:sp>
      <p:sp>
        <p:nvSpPr>
          <p:cNvPr id="9" name="TextBox 8"/>
          <p:cNvSpPr txBox="1"/>
          <p:nvPr/>
        </p:nvSpPr>
        <p:spPr>
          <a:xfrm>
            <a:off x="6599186" y="986199"/>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70</a:t>
            </a:r>
          </a:p>
        </p:txBody>
      </p:sp>
      <p:sp>
        <p:nvSpPr>
          <p:cNvPr id="10" name="TextBox 9"/>
          <p:cNvSpPr txBox="1"/>
          <p:nvPr/>
        </p:nvSpPr>
        <p:spPr>
          <a:xfrm>
            <a:off x="1866900" y="18324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35.5</a:t>
            </a:r>
          </a:p>
        </p:txBody>
      </p:sp>
      <p:sp>
        <p:nvSpPr>
          <p:cNvPr id="11" name="TextBox 10"/>
          <p:cNvSpPr txBox="1"/>
          <p:nvPr/>
        </p:nvSpPr>
        <p:spPr>
          <a:xfrm>
            <a:off x="3695700" y="18324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11.5</a:t>
            </a:r>
          </a:p>
        </p:txBody>
      </p:sp>
      <p:sp>
        <p:nvSpPr>
          <p:cNvPr id="12" name="TextBox 11"/>
          <p:cNvSpPr txBox="1"/>
          <p:nvPr/>
        </p:nvSpPr>
        <p:spPr>
          <a:xfrm>
            <a:off x="6591300" y="18324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46.7</a:t>
            </a:r>
          </a:p>
        </p:txBody>
      </p:sp>
      <p:sp>
        <p:nvSpPr>
          <p:cNvPr id="13" name="TextBox 12"/>
          <p:cNvSpPr txBox="1"/>
          <p:nvPr/>
        </p:nvSpPr>
        <p:spPr>
          <a:xfrm>
            <a:off x="5867400" y="18324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90.6</a:t>
            </a:r>
          </a:p>
        </p:txBody>
      </p:sp>
      <p:sp>
        <p:nvSpPr>
          <p:cNvPr id="14" name="TextBox 13"/>
          <p:cNvSpPr txBox="1"/>
          <p:nvPr/>
        </p:nvSpPr>
        <p:spPr>
          <a:xfrm>
            <a:off x="5143500" y="18324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15.9</a:t>
            </a:r>
          </a:p>
        </p:txBody>
      </p:sp>
      <p:sp>
        <p:nvSpPr>
          <p:cNvPr id="15" name="TextBox 14"/>
          <p:cNvSpPr txBox="1"/>
          <p:nvPr/>
        </p:nvSpPr>
        <p:spPr>
          <a:xfrm>
            <a:off x="4419600" y="18324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34.3</a:t>
            </a:r>
          </a:p>
        </p:txBody>
      </p:sp>
      <p:sp>
        <p:nvSpPr>
          <p:cNvPr id="16" name="TextBox 15"/>
          <p:cNvSpPr txBox="1"/>
          <p:nvPr/>
        </p:nvSpPr>
        <p:spPr>
          <a:xfrm>
            <a:off x="1866900" y="2734703"/>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m</a:t>
            </a:r>
          </a:p>
        </p:txBody>
      </p:sp>
      <p:sp>
        <p:nvSpPr>
          <p:cNvPr id="17" name="TextBox 16"/>
          <p:cNvSpPr txBox="1"/>
          <p:nvPr/>
        </p:nvSpPr>
        <p:spPr>
          <a:xfrm>
            <a:off x="3695700" y="27468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a</a:t>
            </a:r>
          </a:p>
        </p:txBody>
      </p:sp>
      <p:sp>
        <p:nvSpPr>
          <p:cNvPr id="18" name="TextBox 17"/>
          <p:cNvSpPr txBox="1"/>
          <p:nvPr/>
        </p:nvSpPr>
        <p:spPr>
          <a:xfrm>
            <a:off x="6591300" y="27468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r</a:t>
            </a:r>
          </a:p>
        </p:txBody>
      </p:sp>
      <p:sp>
        <p:nvSpPr>
          <p:cNvPr id="19" name="TextBox 18"/>
          <p:cNvSpPr txBox="1"/>
          <p:nvPr/>
        </p:nvSpPr>
        <p:spPr>
          <a:xfrm>
            <a:off x="5867400" y="27468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w</a:t>
            </a:r>
          </a:p>
        </p:txBody>
      </p:sp>
      <p:sp>
        <p:nvSpPr>
          <p:cNvPr id="20" name="TextBox 19"/>
          <p:cNvSpPr txBox="1"/>
          <p:nvPr/>
        </p:nvSpPr>
        <p:spPr>
          <a:xfrm>
            <a:off x="5143500" y="27468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u</a:t>
            </a:r>
          </a:p>
        </p:txBody>
      </p:sp>
      <p:sp>
        <p:nvSpPr>
          <p:cNvPr id="21" name="TextBox 20"/>
          <p:cNvSpPr txBox="1"/>
          <p:nvPr/>
        </p:nvSpPr>
        <p:spPr>
          <a:xfrm>
            <a:off x="4419600" y="2746848"/>
            <a:ext cx="571500" cy="308552"/>
          </a:xfrm>
          <a:prstGeom prst="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0"/>
          </a:gradFill>
          <a:ln cap="flat">
            <a:solidFill>
              <a:schemeClr val="accent1">
                <a:shade val="95000"/>
                <a:satMod val="104999"/>
              </a:schemeClr>
            </a:solidFill>
            <a:prstDash val="solid"/>
            <a:miter lim="800000"/>
          </a:ln>
        </p:spPr>
        <p:txBody>
          <a:bodyPr vert="horz" lIns="95250" tIns="47625" rIns="95250" bIns="47625" rtlCol="0" anchor="t">
            <a:spAutoFit/>
          </a:bodyPr>
          <a:lstStyle/>
          <a:p>
            <a:pPr>
              <a:defRPr lang="en-US" sz="1400" dirty="0"/>
            </a:pPr>
            <a:r>
              <a:rPr lang="en-US" dirty="0"/>
              <a:t>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71800" y="514350"/>
            <a:ext cx="3054985" cy="415290"/>
          </a:xfrm>
          <a:prstGeom prst="homePlate">
            <a:avLst/>
          </a:prstGeom>
          <a:solidFill>
            <a:schemeClr val="accent1"/>
          </a:solidFill>
        </p:spPr>
        <p:txBody>
          <a:bodyPr vert="horz" lIns="95250" tIns="47625" rIns="95250" bIns="47625" rtlCol="0" anchor="ctr">
            <a:noAutofit/>
          </a:bodyPr>
          <a:lstStyle/>
          <a:p>
            <a:pPr algn="ctr">
              <a:defRPr lang="en-US" sz="1400" dirty="0"/>
            </a:pPr>
            <a:r>
              <a:rPr lang="en-US" b="1" dirty="0">
                <a:solidFill>
                  <a:schemeClr val="bg1"/>
                </a:solidFill>
                <a:latin typeface="+mj-lt"/>
              </a:rPr>
              <a:t>Declaration of 1-D array</a:t>
            </a:r>
          </a:p>
        </p:txBody>
      </p:sp>
      <p:sp>
        <p:nvSpPr>
          <p:cNvPr id="4" name="TextBox 3"/>
          <p:cNvSpPr txBox="1"/>
          <p:nvPr/>
        </p:nvSpPr>
        <p:spPr>
          <a:xfrm>
            <a:off x="685800" y="899160"/>
            <a:ext cx="7773670" cy="3234055"/>
          </a:xfrm>
          <a:prstGeom prst="rect">
            <a:avLst/>
          </a:prstGeom>
        </p:spPr>
        <p:txBody>
          <a:bodyPr vert="horz" wrap="square" lIns="95250" tIns="47625" rIns="95250" bIns="47625" rtlCol="0" anchor="t">
            <a:spAutoFit/>
          </a:bodyPr>
          <a:lstStyle/>
          <a:p>
            <a:pPr>
              <a:defRPr lang="en-US" sz="1400" dirty="0"/>
            </a:pPr>
            <a:r>
              <a:rPr lang="en-US" sz="1600" dirty="0">
                <a:latin typeface="Times New Roman" panose="02020603050405020304" pitchFamily="18" charset="0"/>
                <a:cs typeface="Times New Roman" panose="02020603050405020304" pitchFamily="18" charset="0"/>
              </a:rPr>
              <a:t>Syntax: </a:t>
            </a:r>
          </a:p>
          <a:p>
            <a:pPr>
              <a:defRPr lang="en-US" sz="1400" dirty="0"/>
            </a:pPr>
            <a:r>
              <a:rPr lang="en-US" sz="1600" b="1" dirty="0">
                <a:solidFill>
                  <a:schemeClr val="accent6"/>
                </a:solidFill>
                <a:latin typeface="Times New Roman" panose="02020603050405020304" pitchFamily="18" charset="0"/>
                <a:cs typeface="Times New Roman" panose="02020603050405020304" pitchFamily="18" charset="0"/>
              </a:rPr>
              <a:t>datatype </a:t>
            </a:r>
            <a:r>
              <a:rPr lang="en-US" sz="1600" b="1" dirty="0" err="1">
                <a:solidFill>
                  <a:schemeClr val="accent6"/>
                </a:solidFill>
                <a:latin typeface="Times New Roman" panose="02020603050405020304" pitchFamily="18" charset="0"/>
                <a:cs typeface="Times New Roman" panose="02020603050405020304" pitchFamily="18" charset="0"/>
              </a:rPr>
              <a:t>arrayname</a:t>
            </a:r>
            <a:r>
              <a:rPr lang="en-US" sz="1600" b="1" dirty="0">
                <a:solidFill>
                  <a:schemeClr val="accent6"/>
                </a:solidFill>
                <a:latin typeface="Times New Roman" panose="02020603050405020304" pitchFamily="18" charset="0"/>
                <a:cs typeface="Times New Roman" panose="02020603050405020304" pitchFamily="18" charset="0"/>
              </a:rPr>
              <a:t>[size];</a:t>
            </a:r>
          </a:p>
          <a:p>
            <a:pPr>
              <a:defRPr lang="en-US" sz="1400" dirty="0"/>
            </a:pPr>
            <a:r>
              <a:rPr lang="en-US" sz="1600" dirty="0">
                <a:latin typeface="Times New Roman" panose="02020603050405020304" pitchFamily="18" charset="0"/>
                <a:cs typeface="Times New Roman" panose="02020603050405020304" pitchFamily="18" charset="0"/>
              </a:rPr>
              <a:t>Ex: int a[5];</a:t>
            </a:r>
          </a:p>
          <a:p>
            <a:pPr>
              <a:defRPr lang="en-US" sz="1400" dirty="0"/>
            </a:pPr>
            <a:r>
              <a:rPr lang="en-US" sz="1600" dirty="0">
                <a:latin typeface="Times New Roman" panose="02020603050405020304" pitchFamily="18" charset="0"/>
                <a:cs typeface="Times New Roman" panose="02020603050405020304" pitchFamily="18" charset="0"/>
              </a:rPr>
              <a:t>      float b[5];</a:t>
            </a:r>
          </a:p>
          <a:p>
            <a:pPr>
              <a:defRPr lang="en-US" sz="1400" dirty="0"/>
            </a:pPr>
            <a:endParaRPr lang="en-US" sz="1600" dirty="0">
              <a:latin typeface="Times New Roman" panose="02020603050405020304" pitchFamily="18" charset="0"/>
              <a:cs typeface="Times New Roman" panose="02020603050405020304" pitchFamily="18" charset="0"/>
            </a:endParaRPr>
          </a:p>
          <a:p>
            <a:pPr>
              <a:defRPr lang="en-US" sz="1400" dirty="0"/>
            </a:pPr>
            <a:r>
              <a:rPr lang="en-US" sz="1600" dirty="0">
                <a:latin typeface="Times New Roman" panose="02020603050405020304" pitchFamily="18" charset="0"/>
                <a:cs typeface="Times New Roman" panose="02020603050405020304" pitchFamily="18" charset="0"/>
              </a:rPr>
              <a:t>A declaration statement tells the compiler,</a:t>
            </a:r>
          </a:p>
          <a:p>
            <a:pPr>
              <a:defRPr lang="en-US" sz="1400" dirty="0"/>
            </a:pPr>
            <a:r>
              <a:rPr lang="en-US" sz="1600" dirty="0">
                <a:latin typeface="Times New Roman" panose="02020603050405020304" pitchFamily="18" charset="0"/>
                <a:cs typeface="Times New Roman" panose="02020603050405020304" pitchFamily="18" charset="0"/>
              </a:rPr>
              <a:t>-&gt;data type of the array</a:t>
            </a:r>
          </a:p>
          <a:p>
            <a:pPr>
              <a:defRPr lang="en-US" sz="1400" dirty="0"/>
            </a:pPr>
            <a:r>
              <a:rPr lang="en-US" sz="1600" dirty="0">
                <a:latin typeface="Times New Roman" panose="02020603050405020304" pitchFamily="18" charset="0"/>
                <a:cs typeface="Times New Roman" panose="02020603050405020304" pitchFamily="18" charset="0"/>
              </a:rPr>
              <a:t>-&gt;name of the array</a:t>
            </a:r>
          </a:p>
          <a:p>
            <a:pPr>
              <a:defRPr lang="en-US" sz="1400" dirty="0"/>
            </a:pPr>
            <a:r>
              <a:rPr lang="en-US" sz="1600" dirty="0">
                <a:latin typeface="Times New Roman" panose="02020603050405020304" pitchFamily="18" charset="0"/>
                <a:cs typeface="Times New Roman" panose="02020603050405020304" pitchFamily="18" charset="0"/>
              </a:rPr>
              <a:t>-&gt;size of the array</a:t>
            </a:r>
          </a:p>
          <a:p>
            <a:pPr>
              <a:defRPr lang="en-US" sz="1400" dirty="0"/>
            </a:pPr>
            <a:endParaRPr lang="en-US" sz="1600" dirty="0">
              <a:latin typeface="Times New Roman" panose="02020603050405020304" pitchFamily="18" charset="0"/>
              <a:cs typeface="Times New Roman" panose="02020603050405020304" pitchFamily="18" charset="0"/>
            </a:endParaRPr>
          </a:p>
          <a:p>
            <a:pPr>
              <a:defRPr lang="en-US" sz="1400" dirty="0"/>
            </a:pPr>
            <a:r>
              <a:rPr lang="en-US" sz="1600" dirty="0">
                <a:latin typeface="Times New Roman" panose="02020603050405020304" pitchFamily="18" charset="0"/>
                <a:cs typeface="Times New Roman" panose="02020603050405020304" pitchFamily="18" charset="0"/>
              </a:rPr>
              <a:t>Compiler then allocate memory depending upon the declaration</a:t>
            </a:r>
            <a:r>
              <a:rPr lang="en-US" dirty="0">
                <a:latin typeface="Times New Roman" panose="02020603050405020304" pitchFamily="18" charset="0"/>
                <a:cs typeface="Times New Roman" panose="02020603050405020304" pitchFamily="18" charset="0"/>
              </a:rPr>
              <a:t>.</a:t>
            </a:r>
          </a:p>
          <a:p>
            <a:pPr>
              <a:defRPr lang="en-US" sz="1400" dirty="0"/>
            </a:pPr>
            <a:endParaRPr lang="en-US" dirty="0">
              <a:latin typeface="Times New Roman" panose="02020603050405020304" pitchFamily="18" charset="0"/>
              <a:cs typeface="Times New Roman" panose="02020603050405020304" pitchFamily="18" charset="0"/>
            </a:endParaRPr>
          </a:p>
          <a:p>
            <a:pPr>
              <a:defRPr lang="en-US" sz="1400" dirty="0"/>
            </a:pP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1558004" y="3710216"/>
            <a:ext cx="4032161" cy="38952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6" name="Straight Connector 5"/>
          <p:cNvCxnSpPr/>
          <p:nvPr/>
        </p:nvCxnSpPr>
        <p:spPr>
          <a:xfrm rot="10800000" flipH="1" flipV="1">
            <a:off x="2402729" y="37232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p:cNvCxnSpPr/>
          <p:nvPr/>
        </p:nvCxnSpPr>
        <p:spPr>
          <a:xfrm rot="10800000" flipH="1" flipV="1">
            <a:off x="3202829" y="37232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0800000" flipH="1" flipV="1">
            <a:off x="4002929" y="37232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rot="10800000" flipH="1" flipV="1">
            <a:off x="4803029" y="37232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0" name="Picture 9"/>
          <p:cNvPicPr>
            <a:picLocks noChangeAspect="1"/>
          </p:cNvPicPr>
          <p:nvPr/>
        </p:nvPicPr>
        <p:blipFill>
          <a:blip r:embed="rId2" cstate="print"/>
          <a:srcRect l="45690" r="47950"/>
          <a:stretch>
            <a:fillRect/>
          </a:stretch>
        </p:blipFill>
        <p:spPr>
          <a:xfrm>
            <a:off x="1996583" y="3714750"/>
            <a:ext cx="25536" cy="401669"/>
          </a:xfrm>
          <a:prstGeom prst="rect">
            <a:avLst/>
          </a:prstGeom>
          <a:noFill/>
        </p:spPr>
      </p:pic>
      <p:cxnSp>
        <p:nvCxnSpPr>
          <p:cNvPr id="11" name="Straight Connector 10"/>
          <p:cNvCxnSpPr/>
          <p:nvPr/>
        </p:nvCxnSpPr>
        <p:spPr>
          <a:xfrm rot="10800000" flipH="1" flipV="1">
            <a:off x="5590165" y="371475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2" name="Picture 11"/>
          <p:cNvPicPr>
            <a:picLocks noChangeAspect="1"/>
          </p:cNvPicPr>
          <p:nvPr/>
        </p:nvPicPr>
        <p:blipFill>
          <a:blip r:embed="rId2" cstate="print"/>
          <a:srcRect l="45690" r="47950"/>
          <a:stretch>
            <a:fillRect/>
          </a:stretch>
        </p:blipFill>
        <p:spPr>
          <a:xfrm>
            <a:off x="5171456" y="3714750"/>
            <a:ext cx="25536" cy="401669"/>
          </a:xfrm>
          <a:prstGeom prst="rect">
            <a:avLst/>
          </a:prstGeom>
          <a:noFill/>
        </p:spPr>
      </p:pic>
      <p:pic>
        <p:nvPicPr>
          <p:cNvPr id="13" name="Picture 12"/>
          <p:cNvPicPr>
            <a:picLocks noChangeAspect="1"/>
          </p:cNvPicPr>
          <p:nvPr/>
        </p:nvPicPr>
        <p:blipFill>
          <a:blip r:embed="rId2" cstate="print"/>
          <a:srcRect l="45690" r="47950"/>
          <a:stretch>
            <a:fillRect/>
          </a:stretch>
        </p:blipFill>
        <p:spPr>
          <a:xfrm>
            <a:off x="2771155" y="3710216"/>
            <a:ext cx="25536" cy="401669"/>
          </a:xfrm>
          <a:prstGeom prst="rect">
            <a:avLst/>
          </a:prstGeom>
          <a:noFill/>
        </p:spPr>
      </p:pic>
      <p:pic>
        <p:nvPicPr>
          <p:cNvPr id="14" name="Picture 13"/>
          <p:cNvPicPr>
            <a:picLocks noChangeAspect="1"/>
          </p:cNvPicPr>
          <p:nvPr/>
        </p:nvPicPr>
        <p:blipFill>
          <a:blip r:embed="rId2" cstate="print"/>
          <a:srcRect l="45690" r="47950"/>
          <a:stretch>
            <a:fillRect/>
          </a:stretch>
        </p:blipFill>
        <p:spPr>
          <a:xfrm>
            <a:off x="3597211" y="3710216"/>
            <a:ext cx="25536" cy="401669"/>
          </a:xfrm>
          <a:prstGeom prst="rect">
            <a:avLst/>
          </a:prstGeom>
          <a:noFill/>
        </p:spPr>
      </p:pic>
      <p:pic>
        <p:nvPicPr>
          <p:cNvPr id="15" name="Picture 14"/>
          <p:cNvPicPr>
            <a:picLocks noChangeAspect="1"/>
          </p:cNvPicPr>
          <p:nvPr/>
        </p:nvPicPr>
        <p:blipFill>
          <a:blip r:embed="rId2" cstate="print"/>
          <a:srcRect l="45690" r="47950"/>
          <a:stretch>
            <a:fillRect/>
          </a:stretch>
        </p:blipFill>
        <p:spPr>
          <a:xfrm>
            <a:off x="4397311" y="3710216"/>
            <a:ext cx="25536" cy="401669"/>
          </a:xfrm>
          <a:prstGeom prst="rect">
            <a:avLst/>
          </a:prstGeom>
          <a:noFill/>
        </p:spPr>
      </p:pic>
      <p:sp>
        <p:nvSpPr>
          <p:cNvPr id="16" name="TextBox 15"/>
          <p:cNvSpPr txBox="1"/>
          <p:nvPr/>
        </p:nvSpPr>
        <p:spPr>
          <a:xfrm>
            <a:off x="2504846" y="41148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a[1]</a:t>
            </a:r>
          </a:p>
        </p:txBody>
      </p:sp>
      <p:sp>
        <p:nvSpPr>
          <p:cNvPr id="17" name="TextBox 16"/>
          <p:cNvSpPr txBox="1"/>
          <p:nvPr/>
        </p:nvSpPr>
        <p:spPr>
          <a:xfrm>
            <a:off x="3368649" y="41148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a[2]</a:t>
            </a:r>
          </a:p>
        </p:txBody>
      </p:sp>
      <p:sp>
        <p:nvSpPr>
          <p:cNvPr id="18" name="TextBox 17"/>
          <p:cNvSpPr txBox="1"/>
          <p:nvPr/>
        </p:nvSpPr>
        <p:spPr>
          <a:xfrm>
            <a:off x="4905146" y="41052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a[4]</a:t>
            </a:r>
          </a:p>
        </p:txBody>
      </p:sp>
      <p:sp>
        <p:nvSpPr>
          <p:cNvPr id="19" name="TextBox 18"/>
          <p:cNvSpPr txBox="1"/>
          <p:nvPr/>
        </p:nvSpPr>
        <p:spPr>
          <a:xfrm>
            <a:off x="4155748" y="41148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a[3]</a:t>
            </a:r>
          </a:p>
        </p:txBody>
      </p:sp>
      <p:sp>
        <p:nvSpPr>
          <p:cNvPr id="20" name="TextBox 19"/>
          <p:cNvSpPr txBox="1"/>
          <p:nvPr/>
        </p:nvSpPr>
        <p:spPr>
          <a:xfrm>
            <a:off x="1755943" y="41052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a[0]</a:t>
            </a:r>
          </a:p>
        </p:txBody>
      </p:sp>
      <p:sp>
        <p:nvSpPr>
          <p:cNvPr id="21" name="Rectangle 20"/>
          <p:cNvSpPr/>
          <p:nvPr/>
        </p:nvSpPr>
        <p:spPr>
          <a:xfrm>
            <a:off x="1558004" y="4434116"/>
            <a:ext cx="4032161" cy="38952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2" name="Straight Connector 21"/>
          <p:cNvCxnSpPr/>
          <p:nvPr/>
        </p:nvCxnSpPr>
        <p:spPr>
          <a:xfrm rot="10800000" flipH="1" flipV="1">
            <a:off x="2402729" y="4447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p:cNvCxnSpPr/>
          <p:nvPr/>
        </p:nvCxnSpPr>
        <p:spPr>
          <a:xfrm rot="10800000" flipH="1" flipV="1">
            <a:off x="3202829" y="4447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4" name="Straight Connector 23"/>
          <p:cNvCxnSpPr/>
          <p:nvPr/>
        </p:nvCxnSpPr>
        <p:spPr>
          <a:xfrm rot="10800000" flipH="1" flipV="1">
            <a:off x="4002929" y="4447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p:cNvCxnSpPr/>
          <p:nvPr/>
        </p:nvCxnSpPr>
        <p:spPr>
          <a:xfrm rot="10800000" flipH="1" flipV="1">
            <a:off x="4803029" y="4447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26" name="Picture 25"/>
          <p:cNvPicPr>
            <a:picLocks noChangeAspect="1"/>
          </p:cNvPicPr>
          <p:nvPr/>
        </p:nvPicPr>
        <p:blipFill>
          <a:blip r:embed="rId2" cstate="print"/>
          <a:srcRect l="45690" r="47950"/>
          <a:stretch>
            <a:fillRect/>
          </a:stretch>
        </p:blipFill>
        <p:spPr>
          <a:xfrm>
            <a:off x="1996583" y="4438650"/>
            <a:ext cx="25536" cy="401669"/>
          </a:xfrm>
          <a:prstGeom prst="rect">
            <a:avLst/>
          </a:prstGeom>
          <a:noFill/>
        </p:spPr>
      </p:pic>
      <p:cxnSp>
        <p:nvCxnSpPr>
          <p:cNvPr id="27" name="Straight Connector 26"/>
          <p:cNvCxnSpPr/>
          <p:nvPr/>
        </p:nvCxnSpPr>
        <p:spPr>
          <a:xfrm rot="10800000" flipH="1" flipV="1">
            <a:off x="5590165" y="443865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28" name="Picture 27"/>
          <p:cNvPicPr>
            <a:picLocks noChangeAspect="1"/>
          </p:cNvPicPr>
          <p:nvPr/>
        </p:nvPicPr>
        <p:blipFill>
          <a:blip r:embed="rId2" cstate="print"/>
          <a:srcRect l="45690" r="47950"/>
          <a:stretch>
            <a:fillRect/>
          </a:stretch>
        </p:blipFill>
        <p:spPr>
          <a:xfrm>
            <a:off x="5171456" y="4438650"/>
            <a:ext cx="25536" cy="401669"/>
          </a:xfrm>
          <a:prstGeom prst="rect">
            <a:avLst/>
          </a:prstGeom>
          <a:noFill/>
        </p:spPr>
      </p:pic>
      <p:pic>
        <p:nvPicPr>
          <p:cNvPr id="29" name="Picture 28"/>
          <p:cNvPicPr>
            <a:picLocks noChangeAspect="1"/>
          </p:cNvPicPr>
          <p:nvPr/>
        </p:nvPicPr>
        <p:blipFill>
          <a:blip r:embed="rId2" cstate="print"/>
          <a:srcRect l="45690" r="47950"/>
          <a:stretch>
            <a:fillRect/>
          </a:stretch>
        </p:blipFill>
        <p:spPr>
          <a:xfrm>
            <a:off x="2771155" y="4434116"/>
            <a:ext cx="25536" cy="401669"/>
          </a:xfrm>
          <a:prstGeom prst="rect">
            <a:avLst/>
          </a:prstGeom>
          <a:noFill/>
        </p:spPr>
      </p:pic>
      <p:pic>
        <p:nvPicPr>
          <p:cNvPr id="30" name="Picture 29"/>
          <p:cNvPicPr>
            <a:picLocks noChangeAspect="1"/>
          </p:cNvPicPr>
          <p:nvPr/>
        </p:nvPicPr>
        <p:blipFill>
          <a:blip r:embed="rId2" cstate="print"/>
          <a:srcRect l="45690" r="47950"/>
          <a:stretch>
            <a:fillRect/>
          </a:stretch>
        </p:blipFill>
        <p:spPr>
          <a:xfrm>
            <a:off x="3597211" y="4434116"/>
            <a:ext cx="25536" cy="401669"/>
          </a:xfrm>
          <a:prstGeom prst="rect">
            <a:avLst/>
          </a:prstGeom>
          <a:noFill/>
        </p:spPr>
      </p:pic>
      <p:pic>
        <p:nvPicPr>
          <p:cNvPr id="31" name="Picture 30"/>
          <p:cNvPicPr>
            <a:picLocks noChangeAspect="1"/>
          </p:cNvPicPr>
          <p:nvPr/>
        </p:nvPicPr>
        <p:blipFill>
          <a:blip r:embed="rId2" cstate="print"/>
          <a:srcRect l="45690" r="47950"/>
          <a:stretch>
            <a:fillRect/>
          </a:stretch>
        </p:blipFill>
        <p:spPr>
          <a:xfrm>
            <a:off x="4397311" y="4434116"/>
            <a:ext cx="25536" cy="401669"/>
          </a:xfrm>
          <a:prstGeom prst="rect">
            <a:avLst/>
          </a:prstGeom>
          <a:noFill/>
        </p:spPr>
      </p:pic>
      <p:sp>
        <p:nvSpPr>
          <p:cNvPr id="32" name="TextBox 31"/>
          <p:cNvSpPr txBox="1"/>
          <p:nvPr/>
        </p:nvSpPr>
        <p:spPr>
          <a:xfrm>
            <a:off x="2504846" y="4838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b[1]</a:t>
            </a:r>
          </a:p>
        </p:txBody>
      </p:sp>
      <p:sp>
        <p:nvSpPr>
          <p:cNvPr id="33" name="TextBox 32"/>
          <p:cNvSpPr txBox="1"/>
          <p:nvPr/>
        </p:nvSpPr>
        <p:spPr>
          <a:xfrm>
            <a:off x="3368649" y="4838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b[2]</a:t>
            </a:r>
          </a:p>
        </p:txBody>
      </p:sp>
      <p:sp>
        <p:nvSpPr>
          <p:cNvPr id="34" name="TextBox 33"/>
          <p:cNvSpPr txBox="1"/>
          <p:nvPr/>
        </p:nvSpPr>
        <p:spPr>
          <a:xfrm>
            <a:off x="4905146" y="48291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bg1"/>
                </a:solidFill>
                <a:latin typeface="Open Sans" panose="020B0606030504020204"/>
              </a:rPr>
              <a:t>b[4]</a:t>
            </a:r>
          </a:p>
        </p:txBody>
      </p:sp>
      <p:sp>
        <p:nvSpPr>
          <p:cNvPr id="35" name="TextBox 34"/>
          <p:cNvSpPr txBox="1"/>
          <p:nvPr/>
        </p:nvSpPr>
        <p:spPr>
          <a:xfrm>
            <a:off x="4155748" y="4838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b[3]</a:t>
            </a:r>
          </a:p>
        </p:txBody>
      </p:sp>
      <p:sp>
        <p:nvSpPr>
          <p:cNvPr id="36" name="TextBox 35"/>
          <p:cNvSpPr txBox="1"/>
          <p:nvPr/>
        </p:nvSpPr>
        <p:spPr>
          <a:xfrm>
            <a:off x="1755943" y="48291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b[0]</a:t>
            </a:r>
          </a:p>
        </p:txBody>
      </p:sp>
      <p:pic>
        <p:nvPicPr>
          <p:cNvPr id="37" name="Picture 36"/>
          <p:cNvPicPr>
            <a:picLocks noChangeAspect="1"/>
          </p:cNvPicPr>
          <p:nvPr/>
        </p:nvPicPr>
        <p:blipFill>
          <a:blip r:embed="rId2" cstate="print"/>
          <a:srcRect l="45690" r="47950"/>
          <a:stretch>
            <a:fillRect/>
          </a:stretch>
        </p:blipFill>
        <p:spPr>
          <a:xfrm>
            <a:off x="2187083" y="4438650"/>
            <a:ext cx="25536" cy="401669"/>
          </a:xfrm>
          <a:prstGeom prst="rect">
            <a:avLst/>
          </a:prstGeom>
          <a:noFill/>
        </p:spPr>
      </p:pic>
      <p:pic>
        <p:nvPicPr>
          <p:cNvPr id="38" name="Picture 37"/>
          <p:cNvPicPr>
            <a:picLocks noChangeAspect="1"/>
          </p:cNvPicPr>
          <p:nvPr/>
        </p:nvPicPr>
        <p:blipFill>
          <a:blip r:embed="rId2" cstate="print"/>
          <a:srcRect l="45690" r="47950"/>
          <a:stretch>
            <a:fillRect/>
          </a:stretch>
        </p:blipFill>
        <p:spPr>
          <a:xfrm>
            <a:off x="1806083" y="4438650"/>
            <a:ext cx="25536" cy="401669"/>
          </a:xfrm>
          <a:prstGeom prst="rect">
            <a:avLst/>
          </a:prstGeom>
          <a:noFill/>
        </p:spPr>
      </p:pic>
      <p:pic>
        <p:nvPicPr>
          <p:cNvPr id="39" name="Picture 38"/>
          <p:cNvPicPr>
            <a:picLocks noChangeAspect="1"/>
          </p:cNvPicPr>
          <p:nvPr/>
        </p:nvPicPr>
        <p:blipFill>
          <a:blip r:embed="rId2" cstate="print"/>
          <a:srcRect l="45690" r="47950"/>
          <a:stretch>
            <a:fillRect/>
          </a:stretch>
        </p:blipFill>
        <p:spPr>
          <a:xfrm>
            <a:off x="2987182" y="4438650"/>
            <a:ext cx="25536" cy="401669"/>
          </a:xfrm>
          <a:prstGeom prst="rect">
            <a:avLst/>
          </a:prstGeom>
          <a:noFill/>
        </p:spPr>
      </p:pic>
      <p:pic>
        <p:nvPicPr>
          <p:cNvPr id="40" name="Picture 39"/>
          <p:cNvPicPr>
            <a:picLocks noChangeAspect="1"/>
          </p:cNvPicPr>
          <p:nvPr/>
        </p:nvPicPr>
        <p:blipFill>
          <a:blip r:embed="rId2" cstate="print"/>
          <a:srcRect l="45690" r="47950"/>
          <a:stretch>
            <a:fillRect/>
          </a:stretch>
        </p:blipFill>
        <p:spPr>
          <a:xfrm>
            <a:off x="2606182" y="4438650"/>
            <a:ext cx="25536" cy="401669"/>
          </a:xfrm>
          <a:prstGeom prst="rect">
            <a:avLst/>
          </a:prstGeom>
          <a:noFill/>
        </p:spPr>
      </p:pic>
      <p:pic>
        <p:nvPicPr>
          <p:cNvPr id="43" name="Picture 42"/>
          <p:cNvPicPr>
            <a:picLocks noChangeAspect="1"/>
          </p:cNvPicPr>
          <p:nvPr/>
        </p:nvPicPr>
        <p:blipFill>
          <a:blip r:embed="rId2" cstate="print"/>
          <a:srcRect l="45690" r="47950"/>
          <a:stretch>
            <a:fillRect/>
          </a:stretch>
        </p:blipFill>
        <p:spPr>
          <a:xfrm>
            <a:off x="3787711" y="4434116"/>
            <a:ext cx="25536" cy="401669"/>
          </a:xfrm>
          <a:prstGeom prst="rect">
            <a:avLst/>
          </a:prstGeom>
          <a:noFill/>
        </p:spPr>
      </p:pic>
      <p:pic>
        <p:nvPicPr>
          <p:cNvPr id="44" name="Picture 43"/>
          <p:cNvPicPr>
            <a:picLocks noChangeAspect="1"/>
          </p:cNvPicPr>
          <p:nvPr/>
        </p:nvPicPr>
        <p:blipFill>
          <a:blip r:embed="rId2" cstate="print"/>
          <a:srcRect l="45690" r="47950"/>
          <a:stretch>
            <a:fillRect/>
          </a:stretch>
        </p:blipFill>
        <p:spPr>
          <a:xfrm>
            <a:off x="3368611" y="4434116"/>
            <a:ext cx="25536" cy="401669"/>
          </a:xfrm>
          <a:prstGeom prst="rect">
            <a:avLst/>
          </a:prstGeom>
          <a:noFill/>
        </p:spPr>
      </p:pic>
      <p:pic>
        <p:nvPicPr>
          <p:cNvPr id="45" name="Picture 44"/>
          <p:cNvPicPr>
            <a:picLocks noChangeAspect="1"/>
          </p:cNvPicPr>
          <p:nvPr/>
        </p:nvPicPr>
        <p:blipFill>
          <a:blip r:embed="rId2" cstate="print"/>
          <a:srcRect l="45690" r="47950"/>
          <a:stretch>
            <a:fillRect/>
          </a:stretch>
        </p:blipFill>
        <p:spPr>
          <a:xfrm>
            <a:off x="4206811" y="4434116"/>
            <a:ext cx="25536" cy="401669"/>
          </a:xfrm>
          <a:prstGeom prst="rect">
            <a:avLst/>
          </a:prstGeom>
          <a:noFill/>
        </p:spPr>
      </p:pic>
      <p:pic>
        <p:nvPicPr>
          <p:cNvPr id="46" name="Picture 45"/>
          <p:cNvPicPr>
            <a:picLocks noChangeAspect="1"/>
          </p:cNvPicPr>
          <p:nvPr/>
        </p:nvPicPr>
        <p:blipFill>
          <a:blip r:embed="rId2" cstate="print"/>
          <a:srcRect l="45690" r="47950"/>
          <a:stretch>
            <a:fillRect/>
          </a:stretch>
        </p:blipFill>
        <p:spPr>
          <a:xfrm>
            <a:off x="4625911" y="4434116"/>
            <a:ext cx="25536" cy="401669"/>
          </a:xfrm>
          <a:prstGeom prst="rect">
            <a:avLst/>
          </a:prstGeom>
          <a:noFill/>
        </p:spPr>
      </p:pic>
      <p:pic>
        <p:nvPicPr>
          <p:cNvPr id="47" name="Picture 46"/>
          <p:cNvPicPr>
            <a:picLocks noChangeAspect="1"/>
          </p:cNvPicPr>
          <p:nvPr/>
        </p:nvPicPr>
        <p:blipFill>
          <a:blip r:embed="rId2" cstate="print"/>
          <a:srcRect l="45690" r="47950"/>
          <a:stretch>
            <a:fillRect/>
          </a:stretch>
        </p:blipFill>
        <p:spPr>
          <a:xfrm>
            <a:off x="4968811" y="4434116"/>
            <a:ext cx="25536" cy="401669"/>
          </a:xfrm>
          <a:prstGeom prst="rect">
            <a:avLst/>
          </a:prstGeom>
          <a:noFill/>
        </p:spPr>
      </p:pic>
      <p:pic>
        <p:nvPicPr>
          <p:cNvPr id="48" name="Picture 47"/>
          <p:cNvPicPr>
            <a:picLocks noChangeAspect="1"/>
          </p:cNvPicPr>
          <p:nvPr/>
        </p:nvPicPr>
        <p:blipFill>
          <a:blip r:embed="rId2" cstate="print"/>
          <a:srcRect l="45690" r="47950"/>
          <a:stretch>
            <a:fillRect/>
          </a:stretch>
        </p:blipFill>
        <p:spPr>
          <a:xfrm>
            <a:off x="5349811" y="4434116"/>
            <a:ext cx="25536" cy="401669"/>
          </a:xfrm>
          <a:prstGeom prst="rect">
            <a:avLst/>
          </a:prstGeom>
          <a:noFill/>
        </p:spPr>
      </p:pic>
      <p:sp>
        <p:nvSpPr>
          <p:cNvPr id="49" name="TextBox 48"/>
          <p:cNvSpPr txBox="1"/>
          <p:nvPr/>
        </p:nvSpPr>
        <p:spPr>
          <a:xfrm>
            <a:off x="891787" y="3719979"/>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    a</a:t>
            </a:r>
          </a:p>
        </p:txBody>
      </p:sp>
      <p:sp>
        <p:nvSpPr>
          <p:cNvPr id="50" name="TextBox 49"/>
          <p:cNvSpPr txBox="1"/>
          <p:nvPr/>
        </p:nvSpPr>
        <p:spPr>
          <a:xfrm>
            <a:off x="987418" y="443865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   b</a:t>
            </a:r>
          </a:p>
        </p:txBody>
      </p:sp>
      <p:sp>
        <p:nvSpPr>
          <p:cNvPr id="2" name="TextBox 31"/>
          <p:cNvSpPr txBox="1"/>
          <p:nvPr/>
        </p:nvSpPr>
        <p:spPr>
          <a:xfrm>
            <a:off x="2505481" y="484060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bg1"/>
                </a:solidFill>
                <a:latin typeface="Open Sans" panose="020B0606030504020204"/>
              </a:rPr>
              <a:t>b[1]</a:t>
            </a:r>
          </a:p>
        </p:txBody>
      </p:sp>
      <p:sp>
        <p:nvSpPr>
          <p:cNvPr id="41" name="TextBox 32"/>
          <p:cNvSpPr txBox="1"/>
          <p:nvPr/>
        </p:nvSpPr>
        <p:spPr>
          <a:xfrm>
            <a:off x="3369284" y="484060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bg1"/>
                </a:solidFill>
                <a:latin typeface="Open Sans" panose="020B0606030504020204"/>
              </a:rPr>
              <a:t>b[2]</a:t>
            </a:r>
          </a:p>
        </p:txBody>
      </p:sp>
      <p:sp>
        <p:nvSpPr>
          <p:cNvPr id="42" name="TextBox 34"/>
          <p:cNvSpPr txBox="1"/>
          <p:nvPr/>
        </p:nvSpPr>
        <p:spPr>
          <a:xfrm>
            <a:off x="4156383" y="484060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bg1"/>
                </a:solidFill>
                <a:latin typeface="Open Sans" panose="020B0606030504020204"/>
              </a:rPr>
              <a:t>b[3]</a:t>
            </a:r>
          </a:p>
        </p:txBody>
      </p:sp>
      <p:sp>
        <p:nvSpPr>
          <p:cNvPr id="51" name="TextBox 35"/>
          <p:cNvSpPr txBox="1"/>
          <p:nvPr/>
        </p:nvSpPr>
        <p:spPr>
          <a:xfrm>
            <a:off x="1756578" y="483108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bg1"/>
                </a:solidFill>
                <a:latin typeface="Open Sans" panose="020B0606030504020204"/>
              </a:rPr>
              <a:t>b[0]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044825" y="729298"/>
            <a:ext cx="3532505" cy="340994"/>
          </a:xfrm>
          <a:prstGeom prst="homePlate">
            <a:avLst/>
          </a:prstGeom>
          <a:solidFill>
            <a:srgbClr val="00B050"/>
          </a:solidFill>
        </p:spPr>
        <p:txBody>
          <a:bodyPr vert="horz" wrap="square" lIns="95250" tIns="47625" rIns="95250" bIns="47625" rtlCol="0" anchor="ctr">
            <a:spAutoFit/>
          </a:bodyPr>
          <a:lstStyle/>
          <a:p>
            <a:pPr algn="ctr">
              <a:defRPr lang="en-US" sz="1400" dirty="0"/>
            </a:pPr>
            <a:r>
              <a:rPr lang="en-US" sz="1600" b="1" dirty="0">
                <a:solidFill>
                  <a:schemeClr val="bg1"/>
                </a:solidFill>
                <a:latin typeface="+mj-lt"/>
              </a:rPr>
              <a:t>Initialization of 1-D array</a:t>
            </a:r>
          </a:p>
        </p:txBody>
      </p:sp>
      <p:sp>
        <p:nvSpPr>
          <p:cNvPr id="4" name="TextBox 3"/>
          <p:cNvSpPr txBox="1"/>
          <p:nvPr/>
        </p:nvSpPr>
        <p:spPr>
          <a:xfrm>
            <a:off x="190500" y="1153029"/>
            <a:ext cx="5526929" cy="741045"/>
          </a:xfrm>
          <a:prstGeom prst="rect">
            <a:avLst/>
          </a:prstGeom>
        </p:spPr>
        <p:txBody>
          <a:bodyPr vert="horz" lIns="95250" tIns="47625" rIns="95250" bIns="47625" rtlCol="0" anchor="t">
            <a:spAutoFit/>
          </a:bodyPr>
          <a:lstStyle/>
          <a:p>
            <a:pPr>
              <a:lnSpc>
                <a:spcPct val="150000"/>
              </a:lnSpc>
              <a:defRPr lang="en-US" sz="1400" dirty="0"/>
            </a:pPr>
            <a:r>
              <a:rPr lang="en-US" b="1" dirty="0">
                <a:solidFill>
                  <a:schemeClr val="accent6"/>
                </a:solidFill>
                <a:latin typeface="Times New Roman" panose="02020603050405020304" pitchFamily="18" charset="0"/>
                <a:cs typeface="Times New Roman" panose="02020603050405020304" pitchFamily="18" charset="0"/>
              </a:rPr>
              <a:t>1) Direct Initialization (Compile time initialization)</a:t>
            </a:r>
          </a:p>
          <a:p>
            <a:pPr>
              <a:lnSpc>
                <a:spcPct val="150000"/>
              </a:lnSpc>
              <a:defRPr lang="en-US" sz="1400" dirty="0"/>
            </a:pPr>
            <a:r>
              <a:rPr lang="en-US" b="1" dirty="0">
                <a:solidFill>
                  <a:schemeClr val="accent6"/>
                </a:solidFill>
                <a:latin typeface="Times New Roman" panose="02020603050405020304" pitchFamily="18" charset="0"/>
                <a:cs typeface="Times New Roman" panose="02020603050405020304" pitchFamily="18" charset="0"/>
              </a:rPr>
              <a:t>2) Initialization using a for loop (Run time initialization)</a:t>
            </a:r>
          </a:p>
        </p:txBody>
      </p:sp>
      <p:sp>
        <p:nvSpPr>
          <p:cNvPr id="5" name="Rectangle 4"/>
          <p:cNvSpPr/>
          <p:nvPr/>
        </p:nvSpPr>
        <p:spPr>
          <a:xfrm>
            <a:off x="4072604" y="2719616"/>
            <a:ext cx="4032161" cy="38952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6" name="Straight Connector 5"/>
          <p:cNvCxnSpPr/>
          <p:nvPr/>
        </p:nvCxnSpPr>
        <p:spPr>
          <a:xfrm rot="10800000" flipH="1" flipV="1">
            <a:off x="4917329" y="27326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p:cNvCxnSpPr/>
          <p:nvPr/>
        </p:nvCxnSpPr>
        <p:spPr>
          <a:xfrm rot="10800000" flipH="1" flipV="1">
            <a:off x="5717428" y="27326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0800000" flipH="1" flipV="1">
            <a:off x="6517528" y="27326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rot="10800000" flipH="1" flipV="1">
            <a:off x="7317628" y="27326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0" name="Picture 9"/>
          <p:cNvPicPr>
            <a:picLocks noChangeAspect="1"/>
          </p:cNvPicPr>
          <p:nvPr/>
        </p:nvPicPr>
        <p:blipFill>
          <a:blip r:embed="rId2" cstate="print"/>
          <a:srcRect l="45690" r="47950"/>
          <a:stretch>
            <a:fillRect/>
          </a:stretch>
        </p:blipFill>
        <p:spPr>
          <a:xfrm>
            <a:off x="4511182" y="2724150"/>
            <a:ext cx="25536" cy="401669"/>
          </a:xfrm>
          <a:prstGeom prst="rect">
            <a:avLst/>
          </a:prstGeom>
          <a:noFill/>
        </p:spPr>
      </p:pic>
      <p:cxnSp>
        <p:nvCxnSpPr>
          <p:cNvPr id="11" name="Straight Connector 10"/>
          <p:cNvCxnSpPr/>
          <p:nvPr/>
        </p:nvCxnSpPr>
        <p:spPr>
          <a:xfrm rot="10800000" flipH="1" flipV="1">
            <a:off x="8104765" y="272415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2" name="Picture 11"/>
          <p:cNvPicPr>
            <a:picLocks noChangeAspect="1"/>
          </p:cNvPicPr>
          <p:nvPr/>
        </p:nvPicPr>
        <p:blipFill>
          <a:blip r:embed="rId2" cstate="print"/>
          <a:srcRect l="45690" r="47950"/>
          <a:stretch>
            <a:fillRect/>
          </a:stretch>
        </p:blipFill>
        <p:spPr>
          <a:xfrm>
            <a:off x="7686056" y="2724150"/>
            <a:ext cx="25536" cy="401669"/>
          </a:xfrm>
          <a:prstGeom prst="rect">
            <a:avLst/>
          </a:prstGeom>
          <a:noFill/>
        </p:spPr>
      </p:pic>
      <p:pic>
        <p:nvPicPr>
          <p:cNvPr id="13" name="Picture 12"/>
          <p:cNvPicPr>
            <a:picLocks noChangeAspect="1"/>
          </p:cNvPicPr>
          <p:nvPr/>
        </p:nvPicPr>
        <p:blipFill>
          <a:blip r:embed="rId2" cstate="print"/>
          <a:srcRect l="45690" r="47950"/>
          <a:stretch>
            <a:fillRect/>
          </a:stretch>
        </p:blipFill>
        <p:spPr>
          <a:xfrm>
            <a:off x="5285756" y="2719616"/>
            <a:ext cx="25536" cy="401669"/>
          </a:xfrm>
          <a:prstGeom prst="rect">
            <a:avLst/>
          </a:prstGeom>
          <a:noFill/>
        </p:spPr>
      </p:pic>
      <p:pic>
        <p:nvPicPr>
          <p:cNvPr id="14" name="Picture 13"/>
          <p:cNvPicPr>
            <a:picLocks noChangeAspect="1"/>
          </p:cNvPicPr>
          <p:nvPr/>
        </p:nvPicPr>
        <p:blipFill>
          <a:blip r:embed="rId2" cstate="print"/>
          <a:srcRect l="45690" r="47950"/>
          <a:stretch>
            <a:fillRect/>
          </a:stretch>
        </p:blipFill>
        <p:spPr>
          <a:xfrm>
            <a:off x="6111811" y="2719616"/>
            <a:ext cx="25536" cy="401669"/>
          </a:xfrm>
          <a:prstGeom prst="rect">
            <a:avLst/>
          </a:prstGeom>
          <a:noFill/>
        </p:spPr>
      </p:pic>
      <p:pic>
        <p:nvPicPr>
          <p:cNvPr id="15" name="Picture 14"/>
          <p:cNvPicPr>
            <a:picLocks noChangeAspect="1"/>
          </p:cNvPicPr>
          <p:nvPr/>
        </p:nvPicPr>
        <p:blipFill>
          <a:blip r:embed="rId2" cstate="print"/>
          <a:srcRect l="45690" r="47950"/>
          <a:stretch>
            <a:fillRect/>
          </a:stretch>
        </p:blipFill>
        <p:spPr>
          <a:xfrm>
            <a:off x="6911911" y="2719616"/>
            <a:ext cx="25536" cy="401669"/>
          </a:xfrm>
          <a:prstGeom prst="rect">
            <a:avLst/>
          </a:prstGeom>
          <a:noFill/>
        </p:spPr>
      </p:pic>
      <p:sp>
        <p:nvSpPr>
          <p:cNvPr id="16" name="TextBox 15"/>
          <p:cNvSpPr txBox="1"/>
          <p:nvPr/>
        </p:nvSpPr>
        <p:spPr>
          <a:xfrm>
            <a:off x="5019446" y="31242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a[1]</a:t>
            </a:r>
          </a:p>
        </p:txBody>
      </p:sp>
      <p:sp>
        <p:nvSpPr>
          <p:cNvPr id="17" name="TextBox 16"/>
          <p:cNvSpPr txBox="1"/>
          <p:nvPr/>
        </p:nvSpPr>
        <p:spPr>
          <a:xfrm>
            <a:off x="5883249" y="31242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a[2]</a:t>
            </a:r>
          </a:p>
        </p:txBody>
      </p:sp>
      <p:sp>
        <p:nvSpPr>
          <p:cNvPr id="18" name="TextBox 17"/>
          <p:cNvSpPr txBox="1"/>
          <p:nvPr/>
        </p:nvSpPr>
        <p:spPr>
          <a:xfrm>
            <a:off x="7419746" y="31146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a[4]</a:t>
            </a:r>
          </a:p>
        </p:txBody>
      </p:sp>
      <p:sp>
        <p:nvSpPr>
          <p:cNvPr id="19" name="TextBox 18"/>
          <p:cNvSpPr txBox="1"/>
          <p:nvPr/>
        </p:nvSpPr>
        <p:spPr>
          <a:xfrm>
            <a:off x="6670348" y="31242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a[3]</a:t>
            </a:r>
          </a:p>
        </p:txBody>
      </p:sp>
      <p:sp>
        <p:nvSpPr>
          <p:cNvPr id="20" name="TextBox 19"/>
          <p:cNvSpPr txBox="1"/>
          <p:nvPr/>
        </p:nvSpPr>
        <p:spPr>
          <a:xfrm>
            <a:off x="4270543" y="31146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a[0]</a:t>
            </a:r>
          </a:p>
        </p:txBody>
      </p:sp>
      <p:sp>
        <p:nvSpPr>
          <p:cNvPr id="21" name="Rectangle 20"/>
          <p:cNvSpPr/>
          <p:nvPr/>
        </p:nvSpPr>
        <p:spPr>
          <a:xfrm>
            <a:off x="4072604" y="4053116"/>
            <a:ext cx="4032161" cy="38952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2" name="Straight Connector 21"/>
          <p:cNvCxnSpPr/>
          <p:nvPr/>
        </p:nvCxnSpPr>
        <p:spPr>
          <a:xfrm rot="10800000" flipH="1" flipV="1">
            <a:off x="4917329" y="4066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3" name="Straight Connector 22"/>
          <p:cNvCxnSpPr/>
          <p:nvPr/>
        </p:nvCxnSpPr>
        <p:spPr>
          <a:xfrm rot="10800000" flipH="1" flipV="1">
            <a:off x="5717428" y="4066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4" name="Straight Connector 23"/>
          <p:cNvCxnSpPr/>
          <p:nvPr/>
        </p:nvCxnSpPr>
        <p:spPr>
          <a:xfrm rot="10800000" flipH="1" flipV="1">
            <a:off x="6517528" y="4066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5" name="Straight Connector 24"/>
          <p:cNvCxnSpPr/>
          <p:nvPr/>
        </p:nvCxnSpPr>
        <p:spPr>
          <a:xfrm rot="10800000" flipH="1" flipV="1">
            <a:off x="7317628" y="4066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26" name="Picture 25"/>
          <p:cNvPicPr>
            <a:picLocks noChangeAspect="1"/>
          </p:cNvPicPr>
          <p:nvPr/>
        </p:nvPicPr>
        <p:blipFill>
          <a:blip r:embed="rId2" cstate="print"/>
          <a:srcRect l="45690" r="47950"/>
          <a:stretch>
            <a:fillRect/>
          </a:stretch>
        </p:blipFill>
        <p:spPr>
          <a:xfrm>
            <a:off x="4511182" y="4057650"/>
            <a:ext cx="25536" cy="401669"/>
          </a:xfrm>
          <a:prstGeom prst="rect">
            <a:avLst/>
          </a:prstGeom>
          <a:noFill/>
        </p:spPr>
      </p:pic>
      <p:cxnSp>
        <p:nvCxnSpPr>
          <p:cNvPr id="27" name="Straight Connector 26"/>
          <p:cNvCxnSpPr/>
          <p:nvPr/>
        </p:nvCxnSpPr>
        <p:spPr>
          <a:xfrm rot="10800000" flipH="1" flipV="1">
            <a:off x="8104765" y="405765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28" name="Picture 27"/>
          <p:cNvPicPr>
            <a:picLocks noChangeAspect="1"/>
          </p:cNvPicPr>
          <p:nvPr/>
        </p:nvPicPr>
        <p:blipFill>
          <a:blip r:embed="rId2" cstate="print"/>
          <a:srcRect l="45690" r="47950"/>
          <a:stretch>
            <a:fillRect/>
          </a:stretch>
        </p:blipFill>
        <p:spPr>
          <a:xfrm>
            <a:off x="7686056" y="4057650"/>
            <a:ext cx="25536" cy="401669"/>
          </a:xfrm>
          <a:prstGeom prst="rect">
            <a:avLst/>
          </a:prstGeom>
          <a:noFill/>
        </p:spPr>
      </p:pic>
      <p:pic>
        <p:nvPicPr>
          <p:cNvPr id="29" name="Picture 28"/>
          <p:cNvPicPr>
            <a:picLocks noChangeAspect="1"/>
          </p:cNvPicPr>
          <p:nvPr/>
        </p:nvPicPr>
        <p:blipFill>
          <a:blip r:embed="rId2" cstate="print"/>
          <a:srcRect l="45690" r="47950"/>
          <a:stretch>
            <a:fillRect/>
          </a:stretch>
        </p:blipFill>
        <p:spPr>
          <a:xfrm>
            <a:off x="5285756" y="4053116"/>
            <a:ext cx="25536" cy="401669"/>
          </a:xfrm>
          <a:prstGeom prst="rect">
            <a:avLst/>
          </a:prstGeom>
          <a:noFill/>
        </p:spPr>
      </p:pic>
      <p:pic>
        <p:nvPicPr>
          <p:cNvPr id="30" name="Picture 29"/>
          <p:cNvPicPr>
            <a:picLocks noChangeAspect="1"/>
          </p:cNvPicPr>
          <p:nvPr/>
        </p:nvPicPr>
        <p:blipFill>
          <a:blip r:embed="rId2" cstate="print"/>
          <a:srcRect l="45690" r="47950"/>
          <a:stretch>
            <a:fillRect/>
          </a:stretch>
        </p:blipFill>
        <p:spPr>
          <a:xfrm>
            <a:off x="6111811" y="4053116"/>
            <a:ext cx="25536" cy="401669"/>
          </a:xfrm>
          <a:prstGeom prst="rect">
            <a:avLst/>
          </a:prstGeom>
          <a:noFill/>
        </p:spPr>
      </p:pic>
      <p:pic>
        <p:nvPicPr>
          <p:cNvPr id="31" name="Picture 30"/>
          <p:cNvPicPr>
            <a:picLocks noChangeAspect="1"/>
          </p:cNvPicPr>
          <p:nvPr/>
        </p:nvPicPr>
        <p:blipFill>
          <a:blip r:embed="rId2" cstate="print"/>
          <a:srcRect l="45690" r="47950"/>
          <a:stretch>
            <a:fillRect/>
          </a:stretch>
        </p:blipFill>
        <p:spPr>
          <a:xfrm>
            <a:off x="6911911" y="4053116"/>
            <a:ext cx="25536" cy="401669"/>
          </a:xfrm>
          <a:prstGeom prst="rect">
            <a:avLst/>
          </a:prstGeom>
          <a:noFill/>
        </p:spPr>
      </p:pic>
      <p:sp>
        <p:nvSpPr>
          <p:cNvPr id="32" name="TextBox 31"/>
          <p:cNvSpPr txBox="1"/>
          <p:nvPr/>
        </p:nvSpPr>
        <p:spPr>
          <a:xfrm>
            <a:off x="5019446" y="4457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b[1]</a:t>
            </a:r>
          </a:p>
        </p:txBody>
      </p:sp>
      <p:sp>
        <p:nvSpPr>
          <p:cNvPr id="33" name="TextBox 32"/>
          <p:cNvSpPr txBox="1"/>
          <p:nvPr/>
        </p:nvSpPr>
        <p:spPr>
          <a:xfrm>
            <a:off x="5883249" y="4457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b[2]</a:t>
            </a:r>
          </a:p>
        </p:txBody>
      </p:sp>
      <p:sp>
        <p:nvSpPr>
          <p:cNvPr id="34" name="TextBox 33"/>
          <p:cNvSpPr txBox="1"/>
          <p:nvPr/>
        </p:nvSpPr>
        <p:spPr>
          <a:xfrm>
            <a:off x="7419746" y="44481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b[4]</a:t>
            </a:r>
          </a:p>
        </p:txBody>
      </p:sp>
      <p:sp>
        <p:nvSpPr>
          <p:cNvPr id="35" name="TextBox 34"/>
          <p:cNvSpPr txBox="1"/>
          <p:nvPr/>
        </p:nvSpPr>
        <p:spPr>
          <a:xfrm>
            <a:off x="6670348" y="4457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b[3]</a:t>
            </a:r>
          </a:p>
        </p:txBody>
      </p:sp>
      <p:sp>
        <p:nvSpPr>
          <p:cNvPr id="36" name="TextBox 35"/>
          <p:cNvSpPr txBox="1"/>
          <p:nvPr/>
        </p:nvSpPr>
        <p:spPr>
          <a:xfrm>
            <a:off x="4270543" y="44481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b[0]</a:t>
            </a:r>
          </a:p>
        </p:txBody>
      </p:sp>
      <p:pic>
        <p:nvPicPr>
          <p:cNvPr id="37" name="Picture 36"/>
          <p:cNvPicPr>
            <a:picLocks noChangeAspect="1"/>
          </p:cNvPicPr>
          <p:nvPr/>
        </p:nvPicPr>
        <p:blipFill>
          <a:blip r:embed="rId2" cstate="print"/>
          <a:srcRect l="45690" r="47950"/>
          <a:stretch>
            <a:fillRect/>
          </a:stretch>
        </p:blipFill>
        <p:spPr>
          <a:xfrm>
            <a:off x="4701682" y="4057650"/>
            <a:ext cx="25536" cy="401669"/>
          </a:xfrm>
          <a:prstGeom prst="rect">
            <a:avLst/>
          </a:prstGeom>
          <a:noFill/>
        </p:spPr>
      </p:pic>
      <p:pic>
        <p:nvPicPr>
          <p:cNvPr id="38" name="Picture 37"/>
          <p:cNvPicPr>
            <a:picLocks noChangeAspect="1"/>
          </p:cNvPicPr>
          <p:nvPr/>
        </p:nvPicPr>
        <p:blipFill>
          <a:blip r:embed="rId2" cstate="print"/>
          <a:srcRect l="45690" r="47950"/>
          <a:stretch>
            <a:fillRect/>
          </a:stretch>
        </p:blipFill>
        <p:spPr>
          <a:xfrm>
            <a:off x="4320682" y="4057650"/>
            <a:ext cx="25536" cy="401669"/>
          </a:xfrm>
          <a:prstGeom prst="rect">
            <a:avLst/>
          </a:prstGeom>
          <a:noFill/>
        </p:spPr>
      </p:pic>
      <p:pic>
        <p:nvPicPr>
          <p:cNvPr id="39" name="Picture 38"/>
          <p:cNvPicPr>
            <a:picLocks noChangeAspect="1"/>
          </p:cNvPicPr>
          <p:nvPr/>
        </p:nvPicPr>
        <p:blipFill>
          <a:blip r:embed="rId2" cstate="print"/>
          <a:srcRect l="45690" r="47950"/>
          <a:stretch>
            <a:fillRect/>
          </a:stretch>
        </p:blipFill>
        <p:spPr>
          <a:xfrm>
            <a:off x="5501782" y="4057650"/>
            <a:ext cx="25536" cy="401669"/>
          </a:xfrm>
          <a:prstGeom prst="rect">
            <a:avLst/>
          </a:prstGeom>
          <a:noFill/>
        </p:spPr>
      </p:pic>
      <p:pic>
        <p:nvPicPr>
          <p:cNvPr id="40" name="Picture 39"/>
          <p:cNvPicPr>
            <a:picLocks noChangeAspect="1"/>
          </p:cNvPicPr>
          <p:nvPr/>
        </p:nvPicPr>
        <p:blipFill>
          <a:blip r:embed="rId2" cstate="print"/>
          <a:srcRect l="45690" r="47950"/>
          <a:stretch>
            <a:fillRect/>
          </a:stretch>
        </p:blipFill>
        <p:spPr>
          <a:xfrm>
            <a:off x="5120782" y="4057650"/>
            <a:ext cx="25536" cy="401669"/>
          </a:xfrm>
          <a:prstGeom prst="rect">
            <a:avLst/>
          </a:prstGeom>
          <a:noFill/>
        </p:spPr>
      </p:pic>
      <p:pic>
        <p:nvPicPr>
          <p:cNvPr id="41" name="Picture 40"/>
          <p:cNvPicPr>
            <a:picLocks noChangeAspect="1"/>
          </p:cNvPicPr>
          <p:nvPr/>
        </p:nvPicPr>
        <p:blipFill>
          <a:blip r:embed="rId2" cstate="print"/>
          <a:srcRect l="45690" r="47950"/>
          <a:stretch>
            <a:fillRect/>
          </a:stretch>
        </p:blipFill>
        <p:spPr>
          <a:xfrm>
            <a:off x="6302311" y="4053116"/>
            <a:ext cx="25536" cy="401669"/>
          </a:xfrm>
          <a:prstGeom prst="rect">
            <a:avLst/>
          </a:prstGeom>
          <a:noFill/>
        </p:spPr>
      </p:pic>
      <p:pic>
        <p:nvPicPr>
          <p:cNvPr id="42" name="Picture 41"/>
          <p:cNvPicPr>
            <a:picLocks noChangeAspect="1"/>
          </p:cNvPicPr>
          <p:nvPr/>
        </p:nvPicPr>
        <p:blipFill>
          <a:blip r:embed="rId2" cstate="print"/>
          <a:srcRect l="45690" r="47950"/>
          <a:stretch>
            <a:fillRect/>
          </a:stretch>
        </p:blipFill>
        <p:spPr>
          <a:xfrm>
            <a:off x="5883211" y="4053116"/>
            <a:ext cx="25536" cy="401669"/>
          </a:xfrm>
          <a:prstGeom prst="rect">
            <a:avLst/>
          </a:prstGeom>
          <a:noFill/>
        </p:spPr>
      </p:pic>
      <p:pic>
        <p:nvPicPr>
          <p:cNvPr id="43" name="Picture 42"/>
          <p:cNvPicPr>
            <a:picLocks noChangeAspect="1"/>
          </p:cNvPicPr>
          <p:nvPr/>
        </p:nvPicPr>
        <p:blipFill>
          <a:blip r:embed="rId2" cstate="print"/>
          <a:srcRect l="45690" r="47950"/>
          <a:stretch>
            <a:fillRect/>
          </a:stretch>
        </p:blipFill>
        <p:spPr>
          <a:xfrm>
            <a:off x="6721411" y="4053116"/>
            <a:ext cx="25536" cy="401669"/>
          </a:xfrm>
          <a:prstGeom prst="rect">
            <a:avLst/>
          </a:prstGeom>
          <a:noFill/>
        </p:spPr>
      </p:pic>
      <p:pic>
        <p:nvPicPr>
          <p:cNvPr id="44" name="Picture 43"/>
          <p:cNvPicPr>
            <a:picLocks noChangeAspect="1"/>
          </p:cNvPicPr>
          <p:nvPr/>
        </p:nvPicPr>
        <p:blipFill>
          <a:blip r:embed="rId2" cstate="print"/>
          <a:srcRect l="45690" r="47950"/>
          <a:stretch>
            <a:fillRect/>
          </a:stretch>
        </p:blipFill>
        <p:spPr>
          <a:xfrm>
            <a:off x="7140511" y="4053116"/>
            <a:ext cx="25536" cy="401669"/>
          </a:xfrm>
          <a:prstGeom prst="rect">
            <a:avLst/>
          </a:prstGeom>
          <a:noFill/>
        </p:spPr>
      </p:pic>
      <p:pic>
        <p:nvPicPr>
          <p:cNvPr id="45" name="Picture 44"/>
          <p:cNvPicPr>
            <a:picLocks noChangeAspect="1"/>
          </p:cNvPicPr>
          <p:nvPr/>
        </p:nvPicPr>
        <p:blipFill>
          <a:blip r:embed="rId2" cstate="print"/>
          <a:srcRect l="45690" r="47950"/>
          <a:stretch>
            <a:fillRect/>
          </a:stretch>
        </p:blipFill>
        <p:spPr>
          <a:xfrm>
            <a:off x="7483411" y="4053116"/>
            <a:ext cx="25536" cy="401669"/>
          </a:xfrm>
          <a:prstGeom prst="rect">
            <a:avLst/>
          </a:prstGeom>
          <a:noFill/>
        </p:spPr>
      </p:pic>
      <p:pic>
        <p:nvPicPr>
          <p:cNvPr id="46" name="Picture 45"/>
          <p:cNvPicPr>
            <a:picLocks noChangeAspect="1"/>
          </p:cNvPicPr>
          <p:nvPr/>
        </p:nvPicPr>
        <p:blipFill>
          <a:blip r:embed="rId2" cstate="print"/>
          <a:srcRect l="45690" r="47950"/>
          <a:stretch>
            <a:fillRect/>
          </a:stretch>
        </p:blipFill>
        <p:spPr>
          <a:xfrm>
            <a:off x="7864411" y="4053116"/>
            <a:ext cx="25536" cy="401669"/>
          </a:xfrm>
          <a:prstGeom prst="rect">
            <a:avLst/>
          </a:prstGeom>
          <a:noFill/>
        </p:spPr>
      </p:pic>
      <p:sp>
        <p:nvSpPr>
          <p:cNvPr id="47" name="TextBox 46"/>
          <p:cNvSpPr txBox="1"/>
          <p:nvPr/>
        </p:nvSpPr>
        <p:spPr>
          <a:xfrm>
            <a:off x="205882" y="2044122"/>
            <a:ext cx="6311646" cy="310515"/>
          </a:xfrm>
          <a:prstGeom prst="rect">
            <a:avLst/>
          </a:prstGeom>
        </p:spPr>
        <p:txBody>
          <a:bodyPr vert="horz" lIns="95250" tIns="47625" rIns="95250" bIns="47625" rtlCol="0" anchor="t">
            <a:spAutoFit/>
          </a:bodyPr>
          <a:lstStyle/>
          <a:p>
            <a:pPr>
              <a:defRPr lang="en-US" sz="1400" dirty="0"/>
            </a:pPr>
            <a:r>
              <a:rPr lang="en-US" sz="1400" b="1" dirty="0">
                <a:solidFill>
                  <a:schemeClr val="accent5"/>
                </a:solidFill>
                <a:latin typeface="Times New Roman" panose="02020603050405020304" pitchFamily="18" charset="0"/>
                <a:cs typeface="Times New Roman" panose="02020603050405020304" pitchFamily="18" charset="0"/>
              </a:rPr>
              <a:t>1) Direct Initialization : </a:t>
            </a:r>
            <a:r>
              <a:rPr lang="en-US" sz="1400" b="1" dirty="0">
                <a:solidFill>
                  <a:srgbClr val="171C23"/>
                </a:solidFill>
                <a:latin typeface="Times New Roman" panose="02020603050405020304" pitchFamily="18" charset="0"/>
                <a:cs typeface="Times New Roman" panose="02020603050405020304" pitchFamily="18" charset="0"/>
              </a:rPr>
              <a:t>Mentioning array size is not compulsory.</a:t>
            </a:r>
          </a:p>
        </p:txBody>
      </p:sp>
      <p:sp>
        <p:nvSpPr>
          <p:cNvPr id="48" name="TextBox 47"/>
          <p:cNvSpPr txBox="1"/>
          <p:nvPr/>
        </p:nvSpPr>
        <p:spPr>
          <a:xfrm>
            <a:off x="304800" y="2403252"/>
            <a:ext cx="3402587" cy="310515"/>
          </a:xfrm>
          <a:prstGeom prst="rect">
            <a:avLst/>
          </a:prstGeom>
        </p:spPr>
        <p:txBody>
          <a:bodyPr vert="horz" lIns="95250" tIns="47625" rIns="95250" bIns="47625" rtlCol="0" anchor="t">
            <a:spAutoFit/>
          </a:bodyPr>
          <a:lstStyle/>
          <a:p>
            <a:pPr>
              <a:defRPr lang="en-US" sz="1400" dirty="0"/>
            </a:pPr>
            <a:r>
              <a:rPr lang="en-US" b="1" dirty="0">
                <a:solidFill>
                  <a:srgbClr val="00B050"/>
                </a:solidFill>
                <a:latin typeface="Times New Roman" panose="02020603050405020304" pitchFamily="18" charset="0"/>
                <a:cs typeface="Times New Roman" panose="02020603050405020304" pitchFamily="18" charset="0"/>
              </a:rPr>
              <a:t>Ex: int a[5] = {29, 47, 132, 229, 50 };</a:t>
            </a:r>
          </a:p>
        </p:txBody>
      </p:sp>
      <p:sp>
        <p:nvSpPr>
          <p:cNvPr id="49" name="TextBox 48"/>
          <p:cNvSpPr txBox="1"/>
          <p:nvPr/>
        </p:nvSpPr>
        <p:spPr>
          <a:xfrm>
            <a:off x="4343400" y="2762373"/>
            <a:ext cx="443693"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29</a:t>
            </a:r>
          </a:p>
        </p:txBody>
      </p:sp>
      <p:sp>
        <p:nvSpPr>
          <p:cNvPr id="50" name="TextBox 49"/>
          <p:cNvSpPr txBox="1"/>
          <p:nvPr/>
        </p:nvSpPr>
        <p:spPr>
          <a:xfrm>
            <a:off x="5105400" y="2762373"/>
            <a:ext cx="443693"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47</a:t>
            </a:r>
          </a:p>
        </p:txBody>
      </p:sp>
      <p:sp>
        <p:nvSpPr>
          <p:cNvPr id="51" name="TextBox 50"/>
          <p:cNvSpPr txBox="1"/>
          <p:nvPr/>
        </p:nvSpPr>
        <p:spPr>
          <a:xfrm>
            <a:off x="5867400" y="2762373"/>
            <a:ext cx="597065"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132</a:t>
            </a:r>
          </a:p>
        </p:txBody>
      </p:sp>
      <p:sp>
        <p:nvSpPr>
          <p:cNvPr id="52" name="TextBox 51"/>
          <p:cNvSpPr txBox="1"/>
          <p:nvPr/>
        </p:nvSpPr>
        <p:spPr>
          <a:xfrm>
            <a:off x="6705600" y="2762373"/>
            <a:ext cx="597065"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229</a:t>
            </a:r>
          </a:p>
        </p:txBody>
      </p:sp>
      <p:sp>
        <p:nvSpPr>
          <p:cNvPr id="53" name="TextBox 52"/>
          <p:cNvSpPr txBox="1"/>
          <p:nvPr/>
        </p:nvSpPr>
        <p:spPr>
          <a:xfrm>
            <a:off x="7429500" y="2762373"/>
            <a:ext cx="597065"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 50</a:t>
            </a:r>
          </a:p>
        </p:txBody>
      </p:sp>
      <p:sp>
        <p:nvSpPr>
          <p:cNvPr id="54" name="TextBox 53"/>
          <p:cNvSpPr txBox="1"/>
          <p:nvPr/>
        </p:nvSpPr>
        <p:spPr>
          <a:xfrm>
            <a:off x="295046" y="3590925"/>
            <a:ext cx="4332865" cy="310515"/>
          </a:xfrm>
          <a:prstGeom prst="rect">
            <a:avLst/>
          </a:prstGeom>
        </p:spPr>
        <p:txBody>
          <a:bodyPr vert="horz" lIns="95250" tIns="47625" rIns="95250" bIns="47625" rtlCol="0" anchor="t">
            <a:spAutoFit/>
          </a:bodyPr>
          <a:lstStyle/>
          <a:p>
            <a:pPr>
              <a:defRPr lang="en-US" sz="1400" dirty="0"/>
            </a:pPr>
            <a:r>
              <a:rPr lang="en-US" b="1" dirty="0">
                <a:solidFill>
                  <a:srgbClr val="00B050"/>
                </a:solidFill>
                <a:latin typeface="Times New Roman" panose="02020603050405020304" pitchFamily="18" charset="0"/>
                <a:cs typeface="Times New Roman" panose="02020603050405020304" pitchFamily="18" charset="0"/>
              </a:rPr>
              <a:t>Ex: float b[5] = {29.3, 47.1, 132.4, 229.6, 50.3 };</a:t>
            </a:r>
          </a:p>
        </p:txBody>
      </p:sp>
      <p:sp>
        <p:nvSpPr>
          <p:cNvPr id="55" name="TextBox 54"/>
          <p:cNvSpPr txBox="1"/>
          <p:nvPr/>
        </p:nvSpPr>
        <p:spPr>
          <a:xfrm>
            <a:off x="5029200" y="4095873"/>
            <a:ext cx="529990"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47.1</a:t>
            </a:r>
          </a:p>
        </p:txBody>
      </p:sp>
      <p:sp>
        <p:nvSpPr>
          <p:cNvPr id="56" name="TextBox 55"/>
          <p:cNvSpPr txBox="1"/>
          <p:nvPr/>
        </p:nvSpPr>
        <p:spPr>
          <a:xfrm>
            <a:off x="4267200" y="4095873"/>
            <a:ext cx="650128"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29.3</a:t>
            </a:r>
          </a:p>
        </p:txBody>
      </p:sp>
      <p:sp>
        <p:nvSpPr>
          <p:cNvPr id="57" name="TextBox 56"/>
          <p:cNvSpPr txBox="1"/>
          <p:nvPr/>
        </p:nvSpPr>
        <p:spPr>
          <a:xfrm>
            <a:off x="5791200" y="4095873"/>
            <a:ext cx="726328"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132.4</a:t>
            </a:r>
          </a:p>
        </p:txBody>
      </p:sp>
      <p:sp>
        <p:nvSpPr>
          <p:cNvPr id="58" name="TextBox 57"/>
          <p:cNvSpPr txBox="1"/>
          <p:nvPr/>
        </p:nvSpPr>
        <p:spPr>
          <a:xfrm>
            <a:off x="6521129" y="4095873"/>
            <a:ext cx="705335"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229.6</a:t>
            </a:r>
          </a:p>
        </p:txBody>
      </p:sp>
      <p:sp>
        <p:nvSpPr>
          <p:cNvPr id="59" name="TextBox 58"/>
          <p:cNvSpPr txBox="1"/>
          <p:nvPr/>
        </p:nvSpPr>
        <p:spPr>
          <a:xfrm>
            <a:off x="7353300" y="4095873"/>
            <a:ext cx="597065"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 50.3</a:t>
            </a:r>
          </a:p>
        </p:txBody>
      </p:sp>
      <p:sp>
        <p:nvSpPr>
          <p:cNvPr id="2" name="TextBox 48"/>
          <p:cNvSpPr txBox="1"/>
          <p:nvPr/>
        </p:nvSpPr>
        <p:spPr>
          <a:xfrm>
            <a:off x="4359275" y="2763008"/>
            <a:ext cx="443693"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29</a:t>
            </a:r>
          </a:p>
        </p:txBody>
      </p:sp>
      <p:sp>
        <p:nvSpPr>
          <p:cNvPr id="60" name="TextBox 49"/>
          <p:cNvSpPr txBox="1"/>
          <p:nvPr/>
        </p:nvSpPr>
        <p:spPr>
          <a:xfrm>
            <a:off x="5121275" y="2763008"/>
            <a:ext cx="443693"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47</a:t>
            </a:r>
          </a:p>
        </p:txBody>
      </p:sp>
      <p:sp>
        <p:nvSpPr>
          <p:cNvPr id="61" name="TextBox 50"/>
          <p:cNvSpPr txBox="1"/>
          <p:nvPr/>
        </p:nvSpPr>
        <p:spPr>
          <a:xfrm>
            <a:off x="5883275" y="2763008"/>
            <a:ext cx="597065"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132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2198" y="745607"/>
            <a:ext cx="5378777" cy="1018540"/>
          </a:xfrm>
          <a:prstGeom prst="rect">
            <a:avLst/>
          </a:prstGeom>
        </p:spPr>
        <p:txBody>
          <a:bodyPr vert="horz" lIns="95250" tIns="47625" rIns="95250" bIns="47625" rtlCol="0" anchor="t">
            <a:spAutoFit/>
          </a:bodyPr>
          <a:lstStyle/>
          <a:p>
            <a:pPr>
              <a:lnSpc>
                <a:spcPct val="125000"/>
              </a:lnSpc>
              <a:defRPr lang="en-US" sz="1400" dirty="0"/>
            </a:pPr>
            <a:r>
              <a:rPr lang="en-US" sz="1600" b="1" dirty="0">
                <a:solidFill>
                  <a:schemeClr val="accent5"/>
                </a:solidFill>
                <a:latin typeface="Times New Roman" panose="02020603050405020304" pitchFamily="18" charset="0"/>
                <a:cs typeface="Times New Roman" panose="02020603050405020304" pitchFamily="18" charset="0"/>
              </a:rPr>
              <a:t>2) Initialization using a for loop: </a:t>
            </a:r>
          </a:p>
          <a:p>
            <a:pPr>
              <a:lnSpc>
                <a:spcPct val="125000"/>
              </a:lnSpc>
              <a:defRPr lang="en-US" sz="1400" dirty="0"/>
            </a:pPr>
            <a:r>
              <a:rPr lang="en-US" sz="1600" b="0" dirty="0">
                <a:solidFill>
                  <a:srgbClr val="00B050"/>
                </a:solidFill>
                <a:latin typeface="Times New Roman" panose="02020603050405020304" pitchFamily="18" charset="0"/>
                <a:cs typeface="Times New Roman" panose="02020603050405020304" pitchFamily="18" charset="0"/>
              </a:rPr>
              <a:t>-&gt;Using a for loop to initialize the array blocks</a:t>
            </a:r>
          </a:p>
          <a:p>
            <a:pPr>
              <a:lnSpc>
                <a:spcPct val="125000"/>
              </a:lnSpc>
              <a:defRPr lang="en-US" sz="1400" dirty="0"/>
            </a:pPr>
            <a:r>
              <a:rPr lang="en-US" sz="1600" b="0" dirty="0">
                <a:solidFill>
                  <a:srgbClr val="00B050"/>
                </a:solidFill>
                <a:latin typeface="Times New Roman" panose="02020603050405020304" pitchFamily="18" charset="0"/>
                <a:cs typeface="Times New Roman" panose="02020603050405020304" pitchFamily="18" charset="0"/>
              </a:rPr>
              <a:t>-&gt;Mentioning array size is compulsory</a:t>
            </a:r>
          </a:p>
        </p:txBody>
      </p:sp>
      <p:sp>
        <p:nvSpPr>
          <p:cNvPr id="4" name="TextBox 3"/>
          <p:cNvSpPr txBox="1"/>
          <p:nvPr/>
        </p:nvSpPr>
        <p:spPr>
          <a:xfrm>
            <a:off x="990561" y="1904247"/>
            <a:ext cx="3611918" cy="1588369"/>
          </a:xfrm>
          <a:prstGeom prst="rect">
            <a:avLst/>
          </a:prstGeom>
          <a:solidFill>
            <a:schemeClr val="accent2"/>
          </a:solidFill>
          <a:ln w="9525" cap="flat">
            <a:noFill/>
            <a:prstDash val="solid"/>
            <a:miter lim="800000"/>
          </a:ln>
        </p:spPr>
        <p:txBody>
          <a:bodyPr vert="horz" lIns="95250" tIns="47625" rIns="95250" bIns="47625" rtlCol="0" anchor="t">
            <a:spAutoFit/>
          </a:bodyPr>
          <a:lstStyle/>
          <a:p>
            <a:pPr>
              <a:defRPr lang="en-US" sz="1400" dirty="0"/>
            </a:pPr>
            <a:r>
              <a:rPr lang="en-US" b="1" dirty="0">
                <a:solidFill>
                  <a:schemeClr val="bg1"/>
                </a:solidFill>
                <a:latin typeface="+mj-lt"/>
              </a:rPr>
              <a:t>int a[5];</a:t>
            </a:r>
          </a:p>
          <a:p>
            <a:pPr>
              <a:defRPr lang="en-US" sz="1400" dirty="0"/>
            </a:pPr>
            <a:r>
              <a:rPr lang="en-US" b="1" dirty="0">
                <a:solidFill>
                  <a:schemeClr val="bg1"/>
                </a:solidFill>
                <a:latin typeface="+mj-lt"/>
              </a:rPr>
              <a:t>int i;</a:t>
            </a:r>
          </a:p>
          <a:p>
            <a:pPr>
              <a:defRPr lang="en-US" sz="1400" dirty="0"/>
            </a:pPr>
            <a:r>
              <a:rPr lang="en-US" b="1" dirty="0" err="1">
                <a:solidFill>
                  <a:schemeClr val="bg1"/>
                </a:solidFill>
                <a:latin typeface="+mj-lt"/>
              </a:rPr>
              <a:t>printf</a:t>
            </a:r>
            <a:r>
              <a:rPr lang="en-US" b="1" dirty="0">
                <a:solidFill>
                  <a:schemeClr val="bg1"/>
                </a:solidFill>
                <a:latin typeface="+mj-lt"/>
              </a:rPr>
              <a:t>(" Enter an integer");</a:t>
            </a:r>
          </a:p>
          <a:p>
            <a:pPr>
              <a:defRPr lang="en-US" sz="1400" dirty="0"/>
            </a:pPr>
            <a:r>
              <a:rPr lang="en-US" b="1" dirty="0">
                <a:solidFill>
                  <a:schemeClr val="bg1"/>
                </a:solidFill>
                <a:latin typeface="+mj-lt"/>
              </a:rPr>
              <a:t>for(i=0; i&lt;=4; i++)</a:t>
            </a:r>
          </a:p>
          <a:p>
            <a:pPr>
              <a:defRPr lang="en-US" sz="1400" dirty="0"/>
            </a:pPr>
            <a:r>
              <a:rPr lang="en-US" b="1" dirty="0">
                <a:solidFill>
                  <a:schemeClr val="bg1"/>
                </a:solidFill>
                <a:latin typeface="+mj-lt"/>
              </a:rPr>
              <a:t>{</a:t>
            </a:r>
          </a:p>
          <a:p>
            <a:pPr>
              <a:defRPr lang="en-US" sz="1400" dirty="0"/>
            </a:pPr>
            <a:r>
              <a:rPr lang="en-US" b="1" dirty="0">
                <a:solidFill>
                  <a:schemeClr val="bg1"/>
                </a:solidFill>
                <a:latin typeface="+mj-lt"/>
              </a:rPr>
              <a:t>         </a:t>
            </a:r>
            <a:r>
              <a:rPr lang="en-US" b="1" dirty="0" err="1">
                <a:solidFill>
                  <a:schemeClr val="bg1"/>
                </a:solidFill>
                <a:latin typeface="+mj-lt"/>
              </a:rPr>
              <a:t>scanf</a:t>
            </a:r>
            <a:r>
              <a:rPr lang="en-US" b="1" dirty="0">
                <a:solidFill>
                  <a:schemeClr val="bg1"/>
                </a:solidFill>
                <a:latin typeface="+mj-lt"/>
              </a:rPr>
              <a:t>("%d", &amp;a[i]);</a:t>
            </a:r>
          </a:p>
          <a:p>
            <a:pPr>
              <a:defRPr lang="en-US" sz="1400" dirty="0"/>
            </a:pPr>
            <a:r>
              <a:rPr lang="en-US" b="1" dirty="0">
                <a:solidFill>
                  <a:schemeClr val="bg1"/>
                </a:solidFill>
                <a:latin typeface="+mj-lt"/>
              </a:rPr>
              <a:t>}</a:t>
            </a:r>
          </a:p>
        </p:txBody>
      </p:sp>
      <p:sp>
        <p:nvSpPr>
          <p:cNvPr id="5" name="Rectangle 4"/>
          <p:cNvSpPr/>
          <p:nvPr/>
        </p:nvSpPr>
        <p:spPr>
          <a:xfrm>
            <a:off x="4901155" y="1915525"/>
            <a:ext cx="4032161" cy="38952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6" name="Straight Connector 5"/>
          <p:cNvCxnSpPr/>
          <p:nvPr/>
        </p:nvCxnSpPr>
        <p:spPr>
          <a:xfrm rot="10800000" flipH="1" flipV="1">
            <a:off x="5745880" y="190438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p:cNvCxnSpPr/>
          <p:nvPr/>
        </p:nvCxnSpPr>
        <p:spPr>
          <a:xfrm rot="10800000" flipH="1" flipV="1">
            <a:off x="6545980" y="190438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0800000" flipH="1" flipV="1">
            <a:off x="7346080" y="190438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rot="10800000" flipH="1" flipV="1">
            <a:off x="8146180" y="190438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0" name="Picture 9"/>
          <p:cNvPicPr>
            <a:picLocks noChangeAspect="1"/>
          </p:cNvPicPr>
          <p:nvPr/>
        </p:nvPicPr>
        <p:blipFill>
          <a:blip r:embed="rId2" cstate="print"/>
          <a:srcRect l="45690" r="47950"/>
          <a:stretch>
            <a:fillRect/>
          </a:stretch>
        </p:blipFill>
        <p:spPr>
          <a:xfrm>
            <a:off x="5339734" y="1895836"/>
            <a:ext cx="25536" cy="401669"/>
          </a:xfrm>
          <a:prstGeom prst="rect">
            <a:avLst/>
          </a:prstGeom>
          <a:noFill/>
        </p:spPr>
      </p:pic>
      <p:cxnSp>
        <p:nvCxnSpPr>
          <p:cNvPr id="11" name="Straight Connector 10"/>
          <p:cNvCxnSpPr/>
          <p:nvPr/>
        </p:nvCxnSpPr>
        <p:spPr>
          <a:xfrm rot="10800000" flipH="1" flipV="1">
            <a:off x="8933317" y="1895836"/>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12" name="Picture 11"/>
          <p:cNvPicPr>
            <a:picLocks noChangeAspect="1"/>
          </p:cNvPicPr>
          <p:nvPr/>
        </p:nvPicPr>
        <p:blipFill>
          <a:blip r:embed="rId2" cstate="print"/>
          <a:srcRect l="45690" r="47950"/>
          <a:stretch>
            <a:fillRect/>
          </a:stretch>
        </p:blipFill>
        <p:spPr>
          <a:xfrm>
            <a:off x="8514607" y="1895836"/>
            <a:ext cx="25536" cy="401669"/>
          </a:xfrm>
          <a:prstGeom prst="rect">
            <a:avLst/>
          </a:prstGeom>
          <a:noFill/>
        </p:spPr>
      </p:pic>
      <p:pic>
        <p:nvPicPr>
          <p:cNvPr id="13" name="Picture 12"/>
          <p:cNvPicPr>
            <a:picLocks noChangeAspect="1"/>
          </p:cNvPicPr>
          <p:nvPr/>
        </p:nvPicPr>
        <p:blipFill>
          <a:blip r:embed="rId2" cstate="print"/>
          <a:srcRect l="45690" r="47950"/>
          <a:stretch>
            <a:fillRect/>
          </a:stretch>
        </p:blipFill>
        <p:spPr>
          <a:xfrm>
            <a:off x="6114307" y="1891303"/>
            <a:ext cx="25536" cy="401669"/>
          </a:xfrm>
          <a:prstGeom prst="rect">
            <a:avLst/>
          </a:prstGeom>
          <a:noFill/>
        </p:spPr>
      </p:pic>
      <p:pic>
        <p:nvPicPr>
          <p:cNvPr id="14" name="Picture 13"/>
          <p:cNvPicPr>
            <a:picLocks noChangeAspect="1"/>
          </p:cNvPicPr>
          <p:nvPr/>
        </p:nvPicPr>
        <p:blipFill>
          <a:blip r:embed="rId2" cstate="print"/>
          <a:srcRect l="45690" r="47950"/>
          <a:stretch>
            <a:fillRect/>
          </a:stretch>
        </p:blipFill>
        <p:spPr>
          <a:xfrm>
            <a:off x="6940362" y="1891303"/>
            <a:ext cx="25536" cy="401669"/>
          </a:xfrm>
          <a:prstGeom prst="rect">
            <a:avLst/>
          </a:prstGeom>
          <a:noFill/>
        </p:spPr>
      </p:pic>
      <p:pic>
        <p:nvPicPr>
          <p:cNvPr id="15" name="Picture 14"/>
          <p:cNvPicPr>
            <a:picLocks noChangeAspect="1"/>
          </p:cNvPicPr>
          <p:nvPr/>
        </p:nvPicPr>
        <p:blipFill>
          <a:blip r:embed="rId2" cstate="print"/>
          <a:srcRect l="45690" r="47950"/>
          <a:stretch>
            <a:fillRect/>
          </a:stretch>
        </p:blipFill>
        <p:spPr>
          <a:xfrm>
            <a:off x="7740462" y="1891303"/>
            <a:ext cx="25536" cy="401669"/>
          </a:xfrm>
          <a:prstGeom prst="rect">
            <a:avLst/>
          </a:prstGeom>
          <a:noFill/>
        </p:spPr>
      </p:pic>
      <p:sp>
        <p:nvSpPr>
          <p:cNvPr id="16" name="TextBox 15"/>
          <p:cNvSpPr txBox="1"/>
          <p:nvPr/>
        </p:nvSpPr>
        <p:spPr>
          <a:xfrm>
            <a:off x="5847998" y="2295886"/>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a[1]</a:t>
            </a:r>
          </a:p>
        </p:txBody>
      </p:sp>
      <p:sp>
        <p:nvSpPr>
          <p:cNvPr id="17" name="TextBox 16"/>
          <p:cNvSpPr txBox="1"/>
          <p:nvPr/>
        </p:nvSpPr>
        <p:spPr>
          <a:xfrm>
            <a:off x="6711800" y="2295886"/>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a[2]</a:t>
            </a:r>
          </a:p>
        </p:txBody>
      </p:sp>
      <p:sp>
        <p:nvSpPr>
          <p:cNvPr id="18" name="TextBox 17"/>
          <p:cNvSpPr txBox="1"/>
          <p:nvPr/>
        </p:nvSpPr>
        <p:spPr>
          <a:xfrm>
            <a:off x="8248298" y="2286361"/>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a[4]</a:t>
            </a:r>
          </a:p>
        </p:txBody>
      </p:sp>
      <p:sp>
        <p:nvSpPr>
          <p:cNvPr id="19" name="TextBox 18"/>
          <p:cNvSpPr txBox="1"/>
          <p:nvPr/>
        </p:nvSpPr>
        <p:spPr>
          <a:xfrm>
            <a:off x="7498899" y="2295886"/>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a[3]</a:t>
            </a:r>
          </a:p>
        </p:txBody>
      </p:sp>
      <p:sp>
        <p:nvSpPr>
          <p:cNvPr id="20" name="TextBox 19"/>
          <p:cNvSpPr txBox="1"/>
          <p:nvPr/>
        </p:nvSpPr>
        <p:spPr>
          <a:xfrm>
            <a:off x="5099094" y="2286361"/>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a[0]</a:t>
            </a:r>
          </a:p>
        </p:txBody>
      </p:sp>
      <p:sp>
        <p:nvSpPr>
          <p:cNvPr id="21" name="TextBox 20"/>
          <p:cNvSpPr txBox="1"/>
          <p:nvPr/>
        </p:nvSpPr>
        <p:spPr>
          <a:xfrm>
            <a:off x="6695951" y="1934060"/>
            <a:ext cx="597065" cy="308552"/>
          </a:xfrm>
          <a:prstGeom prst="rect">
            <a:avLst/>
          </a:prstGeom>
        </p:spPr>
        <p:txBody>
          <a:bodyPr vert="horz" lIns="95250" tIns="47625" rIns="95250" bIns="47625" rtlCol="0" anchor="t">
            <a:spAutoFit/>
          </a:bodyPr>
          <a:lstStyle/>
          <a:p>
            <a:pPr>
              <a:defRPr lang="en-US" sz="1400" dirty="0"/>
            </a:pPr>
            <a:endParaRPr lang="en-US" dirty="0">
              <a:solidFill>
                <a:schemeClr val="accent2"/>
              </a:solidFill>
            </a:endParaRPr>
          </a:p>
        </p:txBody>
      </p:sp>
      <p:sp>
        <p:nvSpPr>
          <p:cNvPr id="22" name="TextBox 21"/>
          <p:cNvSpPr txBox="1"/>
          <p:nvPr/>
        </p:nvSpPr>
        <p:spPr>
          <a:xfrm>
            <a:off x="7534151" y="1934060"/>
            <a:ext cx="597065" cy="308552"/>
          </a:xfrm>
          <a:prstGeom prst="rect">
            <a:avLst/>
          </a:prstGeom>
        </p:spPr>
        <p:txBody>
          <a:bodyPr vert="horz" lIns="95250" tIns="47625" rIns="95250" bIns="47625" rtlCol="0" anchor="t">
            <a:spAutoFit/>
          </a:bodyPr>
          <a:lstStyle/>
          <a:p>
            <a:pPr>
              <a:defRPr lang="en-US" sz="1400" dirty="0"/>
            </a:pPr>
            <a:endParaRPr lang="en-US" dirty="0">
              <a:solidFill>
                <a:schemeClr val="accent2"/>
              </a:solidFill>
            </a:endParaRPr>
          </a:p>
        </p:txBody>
      </p:sp>
      <p:sp>
        <p:nvSpPr>
          <p:cNvPr id="23" name="TextBox 22"/>
          <p:cNvSpPr txBox="1"/>
          <p:nvPr/>
        </p:nvSpPr>
        <p:spPr>
          <a:xfrm>
            <a:off x="8258051" y="1934060"/>
            <a:ext cx="597065"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 </a:t>
            </a:r>
          </a:p>
        </p:txBody>
      </p:sp>
      <p:sp>
        <p:nvSpPr>
          <p:cNvPr id="24" name="Arrow: Right 23"/>
          <p:cNvSpPr/>
          <p:nvPr/>
        </p:nvSpPr>
        <p:spPr>
          <a:xfrm>
            <a:off x="1828800" y="1962150"/>
            <a:ext cx="3072355" cy="280577"/>
          </a:xfrm>
          <a:prstGeom prst="right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9525" cap="flat">
            <a:solidFill>
              <a:schemeClr val="accent5">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25" name="Rectangle 24"/>
          <p:cNvSpPr/>
          <p:nvPr/>
        </p:nvSpPr>
        <p:spPr>
          <a:xfrm>
            <a:off x="4898298" y="2910116"/>
            <a:ext cx="4032161" cy="389524"/>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6" name="Straight Connector 25"/>
          <p:cNvCxnSpPr/>
          <p:nvPr/>
        </p:nvCxnSpPr>
        <p:spPr>
          <a:xfrm rot="10800000" flipH="1" flipV="1">
            <a:off x="5743032" y="2923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7" name="Straight Connector 26"/>
          <p:cNvCxnSpPr/>
          <p:nvPr/>
        </p:nvCxnSpPr>
        <p:spPr>
          <a:xfrm rot="10800000" flipH="1" flipV="1">
            <a:off x="6543132" y="2923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8" name="Straight Connector 27"/>
          <p:cNvCxnSpPr/>
          <p:nvPr/>
        </p:nvCxnSpPr>
        <p:spPr>
          <a:xfrm rot="10800000" flipH="1" flipV="1">
            <a:off x="7343232" y="2923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29" name="Straight Connector 28"/>
          <p:cNvCxnSpPr/>
          <p:nvPr/>
        </p:nvCxnSpPr>
        <p:spPr>
          <a:xfrm rot="10800000" flipH="1" flipV="1">
            <a:off x="8143332" y="2923194"/>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30" name="Picture 29"/>
          <p:cNvPicPr>
            <a:picLocks noChangeAspect="1"/>
          </p:cNvPicPr>
          <p:nvPr/>
        </p:nvPicPr>
        <p:blipFill>
          <a:blip r:embed="rId2" cstate="print"/>
          <a:srcRect l="45690" r="47950"/>
          <a:stretch>
            <a:fillRect/>
          </a:stretch>
        </p:blipFill>
        <p:spPr>
          <a:xfrm>
            <a:off x="5336886" y="2914650"/>
            <a:ext cx="25536" cy="401669"/>
          </a:xfrm>
          <a:prstGeom prst="rect">
            <a:avLst/>
          </a:prstGeom>
          <a:noFill/>
        </p:spPr>
      </p:pic>
      <p:cxnSp>
        <p:nvCxnSpPr>
          <p:cNvPr id="31" name="Straight Connector 30"/>
          <p:cNvCxnSpPr/>
          <p:nvPr/>
        </p:nvCxnSpPr>
        <p:spPr>
          <a:xfrm rot="10800000" flipH="1" flipV="1">
            <a:off x="8930468" y="2914650"/>
            <a:ext cx="0" cy="376447"/>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pic>
        <p:nvPicPr>
          <p:cNvPr id="32" name="Picture 31"/>
          <p:cNvPicPr>
            <a:picLocks noChangeAspect="1"/>
          </p:cNvPicPr>
          <p:nvPr/>
        </p:nvPicPr>
        <p:blipFill>
          <a:blip r:embed="rId2" cstate="print"/>
          <a:srcRect l="45690" r="47950"/>
          <a:stretch>
            <a:fillRect/>
          </a:stretch>
        </p:blipFill>
        <p:spPr>
          <a:xfrm>
            <a:off x="8511759" y="2914650"/>
            <a:ext cx="25536" cy="401669"/>
          </a:xfrm>
          <a:prstGeom prst="rect">
            <a:avLst/>
          </a:prstGeom>
          <a:noFill/>
        </p:spPr>
      </p:pic>
      <p:pic>
        <p:nvPicPr>
          <p:cNvPr id="33" name="Picture 32"/>
          <p:cNvPicPr>
            <a:picLocks noChangeAspect="1"/>
          </p:cNvPicPr>
          <p:nvPr/>
        </p:nvPicPr>
        <p:blipFill>
          <a:blip r:embed="rId2" cstate="print"/>
          <a:srcRect l="45690" r="47950"/>
          <a:stretch>
            <a:fillRect/>
          </a:stretch>
        </p:blipFill>
        <p:spPr>
          <a:xfrm>
            <a:off x="6111458" y="2910116"/>
            <a:ext cx="25536" cy="401669"/>
          </a:xfrm>
          <a:prstGeom prst="rect">
            <a:avLst/>
          </a:prstGeom>
          <a:noFill/>
        </p:spPr>
      </p:pic>
      <p:pic>
        <p:nvPicPr>
          <p:cNvPr id="34" name="Picture 33"/>
          <p:cNvPicPr>
            <a:picLocks noChangeAspect="1"/>
          </p:cNvPicPr>
          <p:nvPr/>
        </p:nvPicPr>
        <p:blipFill>
          <a:blip r:embed="rId2" cstate="print"/>
          <a:srcRect l="45690" r="47950"/>
          <a:stretch>
            <a:fillRect/>
          </a:stretch>
        </p:blipFill>
        <p:spPr>
          <a:xfrm>
            <a:off x="6937514" y="2910116"/>
            <a:ext cx="25536" cy="401669"/>
          </a:xfrm>
          <a:prstGeom prst="rect">
            <a:avLst/>
          </a:prstGeom>
          <a:noFill/>
        </p:spPr>
      </p:pic>
      <p:pic>
        <p:nvPicPr>
          <p:cNvPr id="35" name="Picture 34"/>
          <p:cNvPicPr>
            <a:picLocks noChangeAspect="1"/>
          </p:cNvPicPr>
          <p:nvPr/>
        </p:nvPicPr>
        <p:blipFill>
          <a:blip r:embed="rId2" cstate="print"/>
          <a:srcRect l="45690" r="47950"/>
          <a:stretch>
            <a:fillRect/>
          </a:stretch>
        </p:blipFill>
        <p:spPr>
          <a:xfrm>
            <a:off x="7737614" y="2910116"/>
            <a:ext cx="25536" cy="401669"/>
          </a:xfrm>
          <a:prstGeom prst="rect">
            <a:avLst/>
          </a:prstGeom>
          <a:noFill/>
        </p:spPr>
      </p:pic>
      <p:sp>
        <p:nvSpPr>
          <p:cNvPr id="36" name="TextBox 35"/>
          <p:cNvSpPr txBox="1"/>
          <p:nvPr/>
        </p:nvSpPr>
        <p:spPr>
          <a:xfrm>
            <a:off x="5845149" y="3314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a[1]</a:t>
            </a:r>
          </a:p>
        </p:txBody>
      </p:sp>
      <p:sp>
        <p:nvSpPr>
          <p:cNvPr id="37" name="TextBox 36"/>
          <p:cNvSpPr txBox="1"/>
          <p:nvPr/>
        </p:nvSpPr>
        <p:spPr>
          <a:xfrm>
            <a:off x="6708952" y="3314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a[2]</a:t>
            </a:r>
          </a:p>
        </p:txBody>
      </p:sp>
      <p:sp>
        <p:nvSpPr>
          <p:cNvPr id="38" name="TextBox 37"/>
          <p:cNvSpPr txBox="1"/>
          <p:nvPr/>
        </p:nvSpPr>
        <p:spPr>
          <a:xfrm>
            <a:off x="8245449" y="33051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a[4]</a:t>
            </a:r>
          </a:p>
        </p:txBody>
      </p:sp>
      <p:sp>
        <p:nvSpPr>
          <p:cNvPr id="39" name="TextBox 38"/>
          <p:cNvSpPr txBox="1"/>
          <p:nvPr/>
        </p:nvSpPr>
        <p:spPr>
          <a:xfrm>
            <a:off x="7496051" y="3314700"/>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a[3]</a:t>
            </a:r>
          </a:p>
        </p:txBody>
      </p:sp>
      <p:sp>
        <p:nvSpPr>
          <p:cNvPr id="40" name="TextBox 39"/>
          <p:cNvSpPr txBox="1"/>
          <p:nvPr/>
        </p:nvSpPr>
        <p:spPr>
          <a:xfrm>
            <a:off x="5096246" y="3305175"/>
            <a:ext cx="570585" cy="308552"/>
          </a:xfrm>
          <a:prstGeom prst="rect">
            <a:avLst/>
          </a:prstGeom>
        </p:spPr>
        <p:txBody>
          <a:bodyPr vert="horz" lIns="95250" tIns="47625" rIns="95250" bIns="47625" rtlCol="0" anchor="t">
            <a:spAutoFit/>
          </a:bodyPr>
          <a:lstStyle/>
          <a:p>
            <a:pPr>
              <a:defRPr lang="en-US" sz="1400" dirty="0"/>
            </a:pPr>
            <a:r>
              <a:rPr lang="en-US" sz="1400" dirty="0">
                <a:solidFill>
                  <a:schemeClr val="tx1"/>
                </a:solidFill>
                <a:latin typeface="Open Sans" panose="020B0606030504020204"/>
              </a:rPr>
              <a:t>a[0]</a:t>
            </a:r>
          </a:p>
        </p:txBody>
      </p:sp>
      <p:sp>
        <p:nvSpPr>
          <p:cNvPr id="41" name="TextBox 40"/>
          <p:cNvSpPr txBox="1"/>
          <p:nvPr/>
        </p:nvSpPr>
        <p:spPr>
          <a:xfrm>
            <a:off x="5169103" y="2952873"/>
            <a:ext cx="443693"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29</a:t>
            </a:r>
          </a:p>
        </p:txBody>
      </p:sp>
      <p:sp>
        <p:nvSpPr>
          <p:cNvPr id="42" name="TextBox 41"/>
          <p:cNvSpPr txBox="1"/>
          <p:nvPr/>
        </p:nvSpPr>
        <p:spPr>
          <a:xfrm>
            <a:off x="5931103" y="2952873"/>
            <a:ext cx="443693"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47</a:t>
            </a:r>
          </a:p>
        </p:txBody>
      </p:sp>
      <p:sp>
        <p:nvSpPr>
          <p:cNvPr id="43" name="TextBox 42"/>
          <p:cNvSpPr txBox="1"/>
          <p:nvPr/>
        </p:nvSpPr>
        <p:spPr>
          <a:xfrm>
            <a:off x="6693103" y="2952873"/>
            <a:ext cx="597065"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132</a:t>
            </a:r>
          </a:p>
        </p:txBody>
      </p:sp>
      <p:sp>
        <p:nvSpPr>
          <p:cNvPr id="44" name="TextBox 43"/>
          <p:cNvSpPr txBox="1"/>
          <p:nvPr/>
        </p:nvSpPr>
        <p:spPr>
          <a:xfrm>
            <a:off x="7531303" y="2952873"/>
            <a:ext cx="597065"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229</a:t>
            </a:r>
          </a:p>
        </p:txBody>
      </p:sp>
      <p:sp>
        <p:nvSpPr>
          <p:cNvPr id="45" name="TextBox 44"/>
          <p:cNvSpPr txBox="1"/>
          <p:nvPr/>
        </p:nvSpPr>
        <p:spPr>
          <a:xfrm>
            <a:off x="8255203" y="2952873"/>
            <a:ext cx="597065" cy="308552"/>
          </a:xfrm>
          <a:prstGeom prst="rect">
            <a:avLst/>
          </a:prstGeom>
        </p:spPr>
        <p:txBody>
          <a:bodyPr vert="horz" lIns="95250" tIns="47625" rIns="95250" bIns="47625" rtlCol="0" anchor="t">
            <a:spAutoFit/>
          </a:bodyPr>
          <a:lstStyle/>
          <a:p>
            <a:pPr>
              <a:defRPr lang="en-US" sz="1400" dirty="0"/>
            </a:pPr>
            <a:r>
              <a:rPr lang="en-US" dirty="0">
                <a:solidFill>
                  <a:schemeClr val="accent2"/>
                </a:solidFill>
              </a:rPr>
              <a:t> 50</a:t>
            </a:r>
          </a:p>
        </p:txBody>
      </p:sp>
      <p:sp>
        <p:nvSpPr>
          <p:cNvPr id="46" name="Arrow: Right 45"/>
          <p:cNvSpPr/>
          <p:nvPr/>
        </p:nvSpPr>
        <p:spPr>
          <a:xfrm>
            <a:off x="3094691" y="3000375"/>
            <a:ext cx="1788642" cy="280577"/>
          </a:xfrm>
          <a:prstGeom prst="rightArrow">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0"/>
          </a:gradFill>
          <a:ln w="9525" cap="flat">
            <a:solidFill>
              <a:schemeClr val="accent5">
                <a:shade val="95000"/>
                <a:satMod val="104999"/>
              </a:schemeClr>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2" name="TextBox 40"/>
          <p:cNvSpPr txBox="1"/>
          <p:nvPr/>
        </p:nvSpPr>
        <p:spPr>
          <a:xfrm>
            <a:off x="5169738" y="2962398"/>
            <a:ext cx="443693"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29</a:t>
            </a:r>
          </a:p>
        </p:txBody>
      </p:sp>
      <p:sp>
        <p:nvSpPr>
          <p:cNvPr id="47" name="TextBox 41"/>
          <p:cNvSpPr txBox="1"/>
          <p:nvPr/>
        </p:nvSpPr>
        <p:spPr>
          <a:xfrm>
            <a:off x="5931738" y="2962398"/>
            <a:ext cx="443693"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47</a:t>
            </a:r>
          </a:p>
        </p:txBody>
      </p:sp>
      <p:sp>
        <p:nvSpPr>
          <p:cNvPr id="48" name="TextBox 42"/>
          <p:cNvSpPr txBox="1"/>
          <p:nvPr/>
        </p:nvSpPr>
        <p:spPr>
          <a:xfrm>
            <a:off x="6693738" y="2962398"/>
            <a:ext cx="597065"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132</a:t>
            </a:r>
          </a:p>
        </p:txBody>
      </p:sp>
      <p:sp>
        <p:nvSpPr>
          <p:cNvPr id="49" name="TextBox 43"/>
          <p:cNvSpPr txBox="1"/>
          <p:nvPr/>
        </p:nvSpPr>
        <p:spPr>
          <a:xfrm>
            <a:off x="7531938" y="2962398"/>
            <a:ext cx="597065"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229</a:t>
            </a:r>
          </a:p>
        </p:txBody>
      </p:sp>
      <p:sp>
        <p:nvSpPr>
          <p:cNvPr id="50" name="TextBox 44"/>
          <p:cNvSpPr txBox="1"/>
          <p:nvPr/>
        </p:nvSpPr>
        <p:spPr>
          <a:xfrm>
            <a:off x="8255838" y="2962398"/>
            <a:ext cx="597065" cy="308552"/>
          </a:xfrm>
          <a:prstGeom prst="rect">
            <a:avLst/>
          </a:prstGeom>
        </p:spPr>
        <p:txBody>
          <a:bodyPr vert="horz" lIns="95250" tIns="47625" rIns="95250" bIns="47625" rtlCol="0" anchor="t">
            <a:spAutoFit/>
          </a:bodyPr>
          <a:lstStyle/>
          <a:p>
            <a:pPr>
              <a:defRPr lang="en-US" sz="1400" dirty="0"/>
            </a:pPr>
            <a:r>
              <a:rPr lang="en-US" dirty="0">
                <a:solidFill>
                  <a:schemeClr val="bg1"/>
                </a:solidFill>
              </a:rPr>
              <a:t> 50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2696" y="745607"/>
            <a:ext cx="8518617" cy="710565"/>
          </a:xfrm>
          <a:prstGeom prst="rect">
            <a:avLst/>
          </a:prstGeom>
        </p:spPr>
        <p:txBody>
          <a:bodyPr vert="horz" lIns="95250" tIns="47625" rIns="95250" bIns="47625" rtlCol="0" anchor="t">
            <a:spAutoFit/>
          </a:bodyPr>
          <a:lstStyle/>
          <a:p>
            <a:pPr>
              <a:defRPr lang="en-US" sz="1400" dirty="0"/>
            </a:pPr>
            <a:r>
              <a:rPr lang="en-US" sz="2000" b="1" dirty="0">
                <a:solidFill>
                  <a:schemeClr val="accent3"/>
                </a:solidFill>
                <a:latin typeface="Times New Roman" panose="02020603050405020304" pitchFamily="18" charset="0"/>
                <a:cs typeface="Times New Roman" panose="02020603050405020304" pitchFamily="18" charset="0"/>
              </a:rPr>
              <a:t>How do we store single integer in memory and how do we store array of integers in memory?</a:t>
            </a:r>
          </a:p>
        </p:txBody>
      </p:sp>
      <p:sp>
        <p:nvSpPr>
          <p:cNvPr id="4" name="TextBox 3"/>
          <p:cNvSpPr txBox="1"/>
          <p:nvPr/>
        </p:nvSpPr>
        <p:spPr>
          <a:xfrm>
            <a:off x="685165" y="1431925"/>
            <a:ext cx="2751455" cy="1997075"/>
          </a:xfrm>
          <a:prstGeom prst="rect">
            <a:avLst/>
          </a:prstGeom>
        </p:spPr>
        <p:txBody>
          <a:bodyPr vert="horz" lIns="95250" tIns="47625" rIns="95250" bIns="47625" rtlCol="0" anchor="t">
            <a:noAutofit/>
          </a:bodyPr>
          <a:lstStyle/>
          <a:p>
            <a:pPr>
              <a:defRPr lang="en-US" sz="1400" dirty="0"/>
            </a:pPr>
            <a:r>
              <a:rPr lang="en-US" sz="1800" dirty="0">
                <a:latin typeface="Times New Roman" panose="02020603050405020304" pitchFamily="18" charset="0"/>
                <a:cs typeface="Times New Roman" panose="02020603050405020304" pitchFamily="18" charset="0"/>
              </a:rPr>
              <a:t>To store single integer,</a:t>
            </a:r>
          </a:p>
          <a:p>
            <a:pPr>
              <a:defRPr lang="en-US" sz="1400" dirty="0"/>
            </a:pPr>
            <a:endParaRPr lang="en-US" sz="1800" dirty="0">
              <a:latin typeface="Times New Roman" panose="02020603050405020304" pitchFamily="18" charset="0"/>
              <a:cs typeface="Times New Roman" panose="02020603050405020304" pitchFamily="18" charset="0"/>
            </a:endParaRPr>
          </a:p>
          <a:p>
            <a:pPr>
              <a:defRPr lang="en-US" sz="1400" dirty="0"/>
            </a:pPr>
            <a:r>
              <a:rPr lang="en-US" sz="1800" dirty="0">
                <a:latin typeface="Times New Roman" panose="02020603050405020304" pitchFamily="18" charset="0"/>
                <a:cs typeface="Times New Roman" panose="02020603050405020304" pitchFamily="18" charset="0"/>
              </a:rPr>
              <a:t>int a = 35;</a:t>
            </a:r>
          </a:p>
          <a:p>
            <a:pPr>
              <a:defRPr lang="en-US" sz="1400" dirty="0"/>
            </a:pPr>
            <a:endParaRPr lang="en-US" sz="1800" dirty="0"/>
          </a:p>
          <a:p>
            <a:pPr>
              <a:defRPr lang="en-US" sz="1400" dirty="0"/>
            </a:pPr>
            <a:endParaRPr lang="en-US" sz="1800" dirty="0"/>
          </a:p>
          <a:p>
            <a:pPr>
              <a:defRPr lang="en-US" sz="1400" dirty="0"/>
            </a:pPr>
            <a:endParaRPr lang="en-US" sz="1800" dirty="0"/>
          </a:p>
          <a:p>
            <a:pPr>
              <a:defRPr lang="en-US" sz="1400" dirty="0"/>
            </a:pPr>
            <a:r>
              <a:rPr lang="en-US" dirty="0"/>
              <a:t>       </a:t>
            </a:r>
          </a:p>
          <a:p>
            <a:pPr>
              <a:defRPr lang="en-US" sz="1400" dirty="0"/>
            </a:pPr>
            <a:endParaRPr lang="en-US" dirty="0"/>
          </a:p>
        </p:txBody>
      </p:sp>
      <p:sp>
        <p:nvSpPr>
          <p:cNvPr id="5" name="Rectangle 4"/>
          <p:cNvSpPr/>
          <p:nvPr/>
        </p:nvSpPr>
        <p:spPr>
          <a:xfrm>
            <a:off x="969187" y="2505075"/>
            <a:ext cx="494233" cy="358730"/>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r>
              <a:rPr lang="en-US" dirty="0"/>
              <a:t>35</a:t>
            </a:r>
          </a:p>
        </p:txBody>
      </p:sp>
      <p:sp>
        <p:nvSpPr>
          <p:cNvPr id="6" name="TextBox 5"/>
          <p:cNvSpPr txBox="1"/>
          <p:nvPr/>
        </p:nvSpPr>
        <p:spPr>
          <a:xfrm>
            <a:off x="4495800" y="1428750"/>
            <a:ext cx="3809365" cy="1997710"/>
          </a:xfrm>
          <a:prstGeom prst="rect">
            <a:avLst/>
          </a:prstGeom>
        </p:spPr>
        <p:txBody>
          <a:bodyPr vert="horz" lIns="95250" tIns="47625" rIns="95250" bIns="47625" rtlCol="0" anchor="t">
            <a:noAutofit/>
          </a:bodyPr>
          <a:lstStyle/>
          <a:p>
            <a:pPr>
              <a:defRPr lang="en-US" sz="1400" dirty="0"/>
            </a:pPr>
            <a:r>
              <a:rPr lang="en-US" sz="1800" dirty="0">
                <a:latin typeface="Times New Roman" panose="02020603050405020304" pitchFamily="18" charset="0"/>
                <a:cs typeface="Times New Roman" panose="02020603050405020304" pitchFamily="18" charset="0"/>
              </a:rPr>
              <a:t>To store array of integers,</a:t>
            </a:r>
          </a:p>
          <a:p>
            <a:pPr>
              <a:defRPr lang="en-US" sz="1400" dirty="0"/>
            </a:pPr>
            <a:endParaRPr lang="en-US" sz="1800" dirty="0">
              <a:latin typeface="Times New Roman" panose="02020603050405020304" pitchFamily="18" charset="0"/>
              <a:cs typeface="Times New Roman" panose="02020603050405020304" pitchFamily="18" charset="0"/>
            </a:endParaRPr>
          </a:p>
          <a:p>
            <a:pPr>
              <a:defRPr lang="en-US" sz="1400" dirty="0"/>
            </a:pPr>
            <a:r>
              <a:rPr lang="en-US" sz="1800" dirty="0">
                <a:latin typeface="Times New Roman" panose="02020603050405020304" pitchFamily="18" charset="0"/>
                <a:cs typeface="Times New Roman" panose="02020603050405020304" pitchFamily="18" charset="0"/>
              </a:rPr>
              <a:t>int a[5] = {35,39,87,53,28};</a:t>
            </a:r>
          </a:p>
          <a:p>
            <a:pPr>
              <a:defRPr lang="en-US" sz="1400" dirty="0"/>
            </a:pPr>
            <a:endParaRPr lang="en-US" sz="1800" dirty="0">
              <a:latin typeface="Times New Roman" panose="02020603050405020304" pitchFamily="18" charset="0"/>
              <a:cs typeface="Times New Roman" panose="02020603050405020304" pitchFamily="18" charset="0"/>
            </a:endParaRPr>
          </a:p>
          <a:p>
            <a:pPr>
              <a:defRPr lang="en-US" sz="1400" dirty="0"/>
            </a:pPr>
            <a:endParaRPr lang="en-US" sz="1800" dirty="0">
              <a:latin typeface="Times New Roman" panose="02020603050405020304" pitchFamily="18" charset="0"/>
              <a:cs typeface="Times New Roman" panose="02020603050405020304" pitchFamily="18" charset="0"/>
            </a:endParaRPr>
          </a:p>
          <a:p>
            <a:pPr>
              <a:defRPr lang="en-US" sz="1400" dirty="0"/>
            </a:pPr>
            <a:endParaRPr lang="en-US" sz="1800" dirty="0"/>
          </a:p>
          <a:p>
            <a:pPr>
              <a:defRPr lang="en-US" sz="1400" dirty="0"/>
            </a:pPr>
            <a:endParaRPr lang="en-US" sz="1800" dirty="0"/>
          </a:p>
          <a:p>
            <a:pPr>
              <a:defRPr lang="en-US" sz="1400" dirty="0"/>
            </a:pPr>
            <a:endParaRPr lang="en-US" sz="1800" dirty="0"/>
          </a:p>
          <a:p>
            <a:pPr>
              <a:defRPr lang="en-US" sz="1400" dirty="0"/>
            </a:pPr>
            <a:r>
              <a:rPr lang="en-US" sz="1800" dirty="0"/>
              <a:t>     </a:t>
            </a:r>
          </a:p>
        </p:txBody>
      </p:sp>
      <p:graphicFrame>
        <p:nvGraphicFramePr>
          <p:cNvPr id="7" name="Table 6"/>
          <p:cNvGraphicFramePr/>
          <p:nvPr/>
        </p:nvGraphicFramePr>
        <p:xfrm>
          <a:off x="4549082" y="2404891"/>
          <a:ext cx="2392250" cy="365760"/>
        </p:xfrm>
        <a:graphic>
          <a:graphicData uri="http://schemas.openxmlformats.org/drawingml/2006/table">
            <a:tbl>
              <a:tblPr firstRow="1">
                <a:tableStyleId>{A885654A-1A42-44E3-9138-42FB5C9F0DB7}</a:tableStyleId>
              </a:tblPr>
              <a:tblGrid>
                <a:gridCol w="478450">
                  <a:extLst>
                    <a:ext uri="{9D8B030D-6E8A-4147-A177-3AD203B41FA5}">
                      <a16:colId xmlns:a16="http://schemas.microsoft.com/office/drawing/2014/main" val="20000"/>
                    </a:ext>
                  </a:extLst>
                </a:gridCol>
                <a:gridCol w="478450">
                  <a:extLst>
                    <a:ext uri="{9D8B030D-6E8A-4147-A177-3AD203B41FA5}">
                      <a16:colId xmlns:a16="http://schemas.microsoft.com/office/drawing/2014/main" val="20001"/>
                    </a:ext>
                  </a:extLst>
                </a:gridCol>
                <a:gridCol w="478450">
                  <a:extLst>
                    <a:ext uri="{9D8B030D-6E8A-4147-A177-3AD203B41FA5}">
                      <a16:colId xmlns:a16="http://schemas.microsoft.com/office/drawing/2014/main" val="20002"/>
                    </a:ext>
                  </a:extLst>
                </a:gridCol>
                <a:gridCol w="478450">
                  <a:extLst>
                    <a:ext uri="{9D8B030D-6E8A-4147-A177-3AD203B41FA5}">
                      <a16:colId xmlns:a16="http://schemas.microsoft.com/office/drawing/2014/main" val="20003"/>
                    </a:ext>
                  </a:extLst>
                </a:gridCol>
                <a:gridCol w="478450">
                  <a:extLst>
                    <a:ext uri="{9D8B030D-6E8A-4147-A177-3AD203B41FA5}">
                      <a16:colId xmlns:a16="http://schemas.microsoft.com/office/drawing/2014/main" val="20004"/>
                    </a:ext>
                  </a:extLst>
                </a:gridCol>
              </a:tblGrid>
              <a:tr h="365760">
                <a:tc>
                  <a:txBody>
                    <a:bodyPr/>
                    <a:lstStyle/>
                    <a:p>
                      <a:r>
                        <a:rPr lang="en-US" sz="1800" dirty="0"/>
                        <a:t>35</a:t>
                      </a:r>
                    </a:p>
                  </a:txBody>
                  <a:tcPr/>
                </a:tc>
                <a:tc>
                  <a:txBody>
                    <a:bodyPr/>
                    <a:lstStyle/>
                    <a:p>
                      <a:r>
                        <a:rPr lang="en-US" sz="1800" dirty="0"/>
                        <a:t>39</a:t>
                      </a:r>
                    </a:p>
                  </a:txBody>
                  <a:tcPr/>
                </a:tc>
                <a:tc>
                  <a:txBody>
                    <a:bodyPr/>
                    <a:lstStyle/>
                    <a:p>
                      <a:r>
                        <a:rPr lang="en-US" sz="1800" dirty="0"/>
                        <a:t>87</a:t>
                      </a:r>
                    </a:p>
                  </a:txBody>
                  <a:tcPr/>
                </a:tc>
                <a:tc>
                  <a:txBody>
                    <a:bodyPr/>
                    <a:lstStyle/>
                    <a:p>
                      <a:r>
                        <a:rPr lang="en-US" sz="1800" dirty="0"/>
                        <a:t>53</a:t>
                      </a:r>
                    </a:p>
                  </a:txBody>
                  <a:tcPr/>
                </a:tc>
                <a:tc>
                  <a:txBody>
                    <a:bodyPr/>
                    <a:lstStyle/>
                    <a:p>
                      <a:r>
                        <a:rPr lang="en-US" sz="1800" dirty="0"/>
                        <a:t>28</a:t>
                      </a:r>
                    </a:p>
                  </a:txBody>
                  <a:tcPr/>
                </a:tc>
                <a:extLst>
                  <a:ext uri="{0D108BD9-81ED-4DB2-BD59-A6C34878D82A}">
                    <a16:rowId xmlns:a16="http://schemas.microsoft.com/office/drawing/2014/main" val="10000"/>
                  </a:ext>
                </a:extLst>
              </a:tr>
            </a:tbl>
          </a:graphicData>
        </a:graphic>
      </p:graphicFrame>
      <p:sp>
        <p:nvSpPr>
          <p:cNvPr id="8" name="TextBox 7"/>
          <p:cNvSpPr txBox="1"/>
          <p:nvPr/>
        </p:nvSpPr>
        <p:spPr>
          <a:xfrm>
            <a:off x="4510982" y="2781300"/>
            <a:ext cx="570585" cy="339032"/>
          </a:xfrm>
          <a:prstGeom prst="rect">
            <a:avLst/>
          </a:prstGeom>
        </p:spPr>
        <p:txBody>
          <a:bodyPr vert="horz" lIns="95250" tIns="47625" rIns="95250" bIns="47625" rtlCol="0" anchor="t">
            <a:spAutoFit/>
          </a:bodyPr>
          <a:lstStyle/>
          <a:p>
            <a:pPr>
              <a:defRPr lang="en-US" sz="1400" dirty="0"/>
            </a:pPr>
            <a:r>
              <a:rPr lang="en-US" sz="1600" dirty="0">
                <a:solidFill>
                  <a:schemeClr val="tx1"/>
                </a:solidFill>
                <a:latin typeface="Open Sans" panose="020B0606030504020204"/>
              </a:rPr>
              <a:t>a[0]</a:t>
            </a:r>
          </a:p>
        </p:txBody>
      </p:sp>
      <p:sp>
        <p:nvSpPr>
          <p:cNvPr id="9" name="TextBox 8"/>
          <p:cNvSpPr txBox="1"/>
          <p:nvPr/>
        </p:nvSpPr>
        <p:spPr>
          <a:xfrm>
            <a:off x="4968182" y="2781300"/>
            <a:ext cx="570585" cy="339032"/>
          </a:xfrm>
          <a:prstGeom prst="rect">
            <a:avLst/>
          </a:prstGeom>
        </p:spPr>
        <p:txBody>
          <a:bodyPr vert="horz" lIns="95250" tIns="47625" rIns="95250" bIns="47625" rtlCol="0" anchor="t">
            <a:spAutoFit/>
          </a:bodyPr>
          <a:lstStyle/>
          <a:p>
            <a:pPr>
              <a:defRPr lang="en-US" sz="1400" dirty="0"/>
            </a:pPr>
            <a:r>
              <a:rPr lang="en-US" sz="1600" dirty="0">
                <a:solidFill>
                  <a:schemeClr val="tx1"/>
                </a:solidFill>
                <a:latin typeface="Open Sans" panose="020B0606030504020204"/>
              </a:rPr>
              <a:t>a[1]</a:t>
            </a:r>
          </a:p>
        </p:txBody>
      </p:sp>
      <p:sp>
        <p:nvSpPr>
          <p:cNvPr id="10" name="TextBox 9"/>
          <p:cNvSpPr txBox="1"/>
          <p:nvPr/>
        </p:nvSpPr>
        <p:spPr>
          <a:xfrm>
            <a:off x="5463482" y="2781300"/>
            <a:ext cx="570585" cy="339032"/>
          </a:xfrm>
          <a:prstGeom prst="rect">
            <a:avLst/>
          </a:prstGeom>
        </p:spPr>
        <p:txBody>
          <a:bodyPr vert="horz" lIns="95250" tIns="47625" rIns="95250" bIns="47625" rtlCol="0" anchor="t">
            <a:spAutoFit/>
          </a:bodyPr>
          <a:lstStyle/>
          <a:p>
            <a:pPr>
              <a:defRPr lang="en-US" sz="1400" dirty="0"/>
            </a:pPr>
            <a:r>
              <a:rPr lang="en-US" sz="1600" dirty="0">
                <a:solidFill>
                  <a:schemeClr val="tx1"/>
                </a:solidFill>
                <a:latin typeface="Open Sans" panose="020B0606030504020204"/>
              </a:rPr>
              <a:t>a[2]</a:t>
            </a:r>
          </a:p>
        </p:txBody>
      </p:sp>
      <p:sp>
        <p:nvSpPr>
          <p:cNvPr id="11" name="TextBox 10"/>
          <p:cNvSpPr txBox="1"/>
          <p:nvPr/>
        </p:nvSpPr>
        <p:spPr>
          <a:xfrm>
            <a:off x="5920682" y="2781300"/>
            <a:ext cx="570585" cy="339032"/>
          </a:xfrm>
          <a:prstGeom prst="rect">
            <a:avLst/>
          </a:prstGeom>
        </p:spPr>
        <p:txBody>
          <a:bodyPr vert="horz" lIns="95250" tIns="47625" rIns="95250" bIns="47625" rtlCol="0" anchor="t">
            <a:spAutoFit/>
          </a:bodyPr>
          <a:lstStyle/>
          <a:p>
            <a:pPr>
              <a:defRPr lang="en-US" sz="1400" dirty="0"/>
            </a:pPr>
            <a:r>
              <a:rPr lang="en-US" sz="1600" dirty="0">
                <a:solidFill>
                  <a:schemeClr val="tx1"/>
                </a:solidFill>
                <a:latin typeface="Open Sans" panose="020B0606030504020204"/>
              </a:rPr>
              <a:t>a[3]</a:t>
            </a:r>
          </a:p>
        </p:txBody>
      </p:sp>
      <p:sp>
        <p:nvSpPr>
          <p:cNvPr id="12" name="TextBox 11"/>
          <p:cNvSpPr txBox="1"/>
          <p:nvPr/>
        </p:nvSpPr>
        <p:spPr>
          <a:xfrm>
            <a:off x="6415982" y="2781300"/>
            <a:ext cx="570585" cy="339032"/>
          </a:xfrm>
          <a:prstGeom prst="rect">
            <a:avLst/>
          </a:prstGeom>
        </p:spPr>
        <p:txBody>
          <a:bodyPr vert="horz" lIns="95250" tIns="47625" rIns="95250" bIns="47625" rtlCol="0" anchor="t">
            <a:spAutoFit/>
          </a:bodyPr>
          <a:lstStyle/>
          <a:p>
            <a:pPr>
              <a:defRPr lang="en-US" sz="1400" dirty="0"/>
            </a:pPr>
            <a:r>
              <a:rPr lang="en-US" sz="1600" dirty="0">
                <a:solidFill>
                  <a:schemeClr val="tx1"/>
                </a:solidFill>
                <a:latin typeface="Open Sans" panose="020B0606030504020204"/>
              </a:rPr>
              <a:t>a[4]</a:t>
            </a:r>
          </a:p>
        </p:txBody>
      </p:sp>
      <p:sp>
        <p:nvSpPr>
          <p:cNvPr id="13" name="TextBox 12"/>
          <p:cNvSpPr txBox="1"/>
          <p:nvPr/>
        </p:nvSpPr>
        <p:spPr>
          <a:xfrm>
            <a:off x="404495" y="3387725"/>
            <a:ext cx="7698105" cy="1464310"/>
          </a:xfrm>
          <a:prstGeom prst="rect">
            <a:avLst/>
          </a:prstGeom>
        </p:spPr>
        <p:txBody>
          <a:bodyPr vert="horz" lIns="95250" tIns="47625" rIns="95250" bIns="47625" rtlCol="0" anchor="t">
            <a:noAutofit/>
          </a:bodyPr>
          <a:lstStyle/>
          <a:p>
            <a:pPr>
              <a:defRPr lang="en-US" sz="1400" dirty="0"/>
            </a:pPr>
            <a:r>
              <a:rPr lang="en-US" sz="1600" b="1" dirty="0">
                <a:solidFill>
                  <a:schemeClr val="accent5"/>
                </a:solidFill>
                <a:latin typeface="Times New Roman" panose="02020603050405020304" pitchFamily="18" charset="0"/>
                <a:cs typeface="Times New Roman" panose="02020603050405020304" pitchFamily="18" charset="0"/>
              </a:rPr>
              <a:t>Note: Array is a Indexed Data Structure</a:t>
            </a:r>
          </a:p>
          <a:p>
            <a:pPr>
              <a:defRPr lang="en-US" sz="1400" dirty="0"/>
            </a:pPr>
            <a:r>
              <a:rPr lang="en-US" sz="1600" b="1" dirty="0">
                <a:solidFill>
                  <a:schemeClr val="accent6"/>
                </a:solidFill>
                <a:latin typeface="Times New Roman" panose="02020603050405020304" pitchFamily="18" charset="0"/>
                <a:cs typeface="Times New Roman" panose="02020603050405020304" pitchFamily="18" charset="0"/>
              </a:rPr>
              <a:t>Total size of the array=size of the array * number of bytes per block</a:t>
            </a:r>
          </a:p>
          <a:p>
            <a:pPr>
              <a:defRPr lang="en-US" sz="1400" dirty="0"/>
            </a:pPr>
            <a:r>
              <a:rPr lang="en-US" sz="1600" b="1" dirty="0">
                <a:solidFill>
                  <a:schemeClr val="accent6"/>
                </a:solidFill>
                <a:latin typeface="Times New Roman" panose="02020603050405020304" pitchFamily="18" charset="0"/>
                <a:cs typeface="Times New Roman" panose="02020603050405020304" pitchFamily="18" charset="0"/>
              </a:rPr>
              <a:t>                                         =5*2</a:t>
            </a:r>
          </a:p>
          <a:p>
            <a:pPr>
              <a:defRPr lang="en-US" sz="1400" dirty="0"/>
            </a:pPr>
            <a:r>
              <a:rPr lang="en-US" sz="1600" b="1" dirty="0">
                <a:solidFill>
                  <a:schemeClr val="accent6"/>
                </a:solidFill>
                <a:latin typeface="Times New Roman" panose="02020603050405020304" pitchFamily="18" charset="0"/>
                <a:cs typeface="Times New Roman" panose="02020603050405020304" pitchFamily="18" charset="0"/>
              </a:rPr>
              <a:t>                                         =10 bytes </a:t>
            </a:r>
          </a:p>
        </p:txBody>
      </p:sp>
      <p:sp>
        <p:nvSpPr>
          <p:cNvPr id="14" name="TextBox 13"/>
          <p:cNvSpPr txBox="1"/>
          <p:nvPr/>
        </p:nvSpPr>
        <p:spPr>
          <a:xfrm>
            <a:off x="4001414" y="2356151"/>
            <a:ext cx="570585" cy="369503"/>
          </a:xfrm>
          <a:prstGeom prst="rect">
            <a:avLst/>
          </a:prstGeom>
        </p:spPr>
        <p:txBody>
          <a:bodyPr vert="horz" lIns="95250" tIns="47625" rIns="95250" bIns="47625" rtlCol="0" anchor="t">
            <a:spAutoFit/>
          </a:bodyPr>
          <a:lstStyle/>
          <a:p>
            <a:pPr>
              <a:defRPr lang="en-US" sz="1400" dirty="0"/>
            </a:pPr>
            <a:r>
              <a:rPr lang="en-US" sz="1800" dirty="0">
                <a:solidFill>
                  <a:schemeClr val="tx1"/>
                </a:solidFill>
                <a:latin typeface="Open Sans" panose="020B0606030504020204"/>
              </a:rPr>
              <a:t>   a</a:t>
            </a:r>
          </a:p>
        </p:txBody>
      </p:sp>
      <p:sp>
        <p:nvSpPr>
          <p:cNvPr id="15" name="TextBox 14"/>
          <p:cNvSpPr txBox="1"/>
          <p:nvPr/>
        </p:nvSpPr>
        <p:spPr>
          <a:xfrm>
            <a:off x="404374" y="2461117"/>
            <a:ext cx="570585" cy="369503"/>
          </a:xfrm>
          <a:prstGeom prst="rect">
            <a:avLst/>
          </a:prstGeom>
        </p:spPr>
        <p:txBody>
          <a:bodyPr vert="horz" lIns="95250" tIns="47625" rIns="95250" bIns="47625" rtlCol="0" anchor="t">
            <a:spAutoFit/>
          </a:bodyPr>
          <a:lstStyle/>
          <a:p>
            <a:pPr>
              <a:defRPr lang="en-US" sz="1400" dirty="0"/>
            </a:pPr>
            <a:r>
              <a:rPr lang="en-US" sz="1800" dirty="0">
                <a:solidFill>
                  <a:schemeClr val="tx1"/>
                </a:solidFill>
                <a:latin typeface="Open Sans" panose="020B0606030504020204"/>
              </a:rPr>
              <a:t>   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p:nvPr/>
        </p:nvSpPr>
        <p:spPr>
          <a:xfrm>
            <a:off x="304800" y="590550"/>
            <a:ext cx="4572000" cy="4523105"/>
          </a:xfrm>
          <a:prstGeom prst="rect">
            <a:avLst/>
          </a:prstGeom>
          <a:noFill/>
        </p:spPr>
        <p:txBody>
          <a:bodyPr wrap="square" rtlCol="0" anchor="t">
            <a:spAutoFit/>
          </a:bodyPr>
          <a:lstStyle/>
          <a:p>
            <a:r>
              <a:rPr lang="en-US"/>
              <a:t>#define N	20</a:t>
            </a:r>
          </a:p>
          <a:p>
            <a:r>
              <a:rPr lang="en-US"/>
              <a:t>#define M 10</a:t>
            </a:r>
          </a:p>
          <a:p>
            <a:r>
              <a:rPr lang="en-US"/>
              <a:t>int main()</a:t>
            </a:r>
          </a:p>
          <a:p>
            <a:r>
              <a:rPr lang="en-US"/>
              <a:t>{</a:t>
            </a:r>
          </a:p>
          <a:p>
            <a:r>
              <a:rPr lang="en-US"/>
              <a:t>char word[N], *w[M];  </a:t>
            </a:r>
          </a:p>
          <a:p>
            <a:r>
              <a:rPr lang="en-US"/>
              <a:t>int i, n;</a:t>
            </a:r>
          </a:p>
          <a:p>
            <a:r>
              <a:rPr lang="en-US"/>
              <a:t>  scanf("%d",&amp;n);</a:t>
            </a:r>
          </a:p>
          <a:p>
            <a:r>
              <a:rPr lang="en-US"/>
              <a:t>for (i=0; i&lt;n; ++i) {  scanf("%s", word);</a:t>
            </a:r>
          </a:p>
          <a:p>
            <a:r>
              <a:rPr lang="en-US"/>
              <a:t>w[i] = (char *) malloc ((strlen(word)+1)*sizeof(char));  </a:t>
            </a:r>
          </a:p>
          <a:p>
            <a:r>
              <a:rPr lang="en-US"/>
              <a:t>strcpy (w[i], word) ;</a:t>
            </a:r>
          </a:p>
          <a:p>
            <a:r>
              <a:rPr lang="en-US"/>
              <a:t>}</a:t>
            </a:r>
          </a:p>
          <a:p>
            <a:r>
              <a:rPr lang="en-US"/>
              <a:t>for (i=0; i&lt;n; i++) </a:t>
            </a:r>
            <a:r>
              <a:rPr lang="en-IN" altLang="en-US"/>
              <a:t>{</a:t>
            </a:r>
          </a:p>
          <a:p>
            <a:r>
              <a:rPr lang="en-US"/>
              <a:t>printf("w[%d] = %s \n",i,w[i]);  </a:t>
            </a:r>
          </a:p>
          <a:p>
            <a:r>
              <a:rPr lang="en-US"/>
              <a:t>return 0;</a:t>
            </a:r>
          </a:p>
          <a:p>
            <a:r>
              <a:rPr lang="en-US"/>
              <a:t>}</a:t>
            </a:r>
          </a:p>
        </p:txBody>
      </p:sp>
      <p:grpSp>
        <p:nvGrpSpPr>
          <p:cNvPr id="9" name="object 9"/>
          <p:cNvGrpSpPr/>
          <p:nvPr/>
        </p:nvGrpSpPr>
        <p:grpSpPr>
          <a:xfrm>
            <a:off x="5708650" y="889000"/>
            <a:ext cx="2146300" cy="3441700"/>
            <a:chOff x="6775450" y="1441450"/>
            <a:chExt cx="2146300" cy="3441700"/>
          </a:xfrm>
        </p:grpSpPr>
        <p:sp>
          <p:nvSpPr>
            <p:cNvPr id="10" name="object 10"/>
            <p:cNvSpPr/>
            <p:nvPr/>
          </p:nvSpPr>
          <p:spPr>
            <a:xfrm>
              <a:off x="6781800" y="1447800"/>
              <a:ext cx="2133600" cy="3429000"/>
            </a:xfrm>
            <a:custGeom>
              <a:avLst/>
              <a:gdLst/>
              <a:ahLst/>
              <a:cxnLst/>
              <a:rect l="l" t="t" r="r" b="b"/>
              <a:pathLst>
                <a:path w="2133600" h="3429000">
                  <a:moveTo>
                    <a:pt x="2133600" y="0"/>
                  </a:moveTo>
                  <a:lnTo>
                    <a:pt x="0" y="0"/>
                  </a:lnTo>
                  <a:lnTo>
                    <a:pt x="0" y="3429000"/>
                  </a:lnTo>
                  <a:lnTo>
                    <a:pt x="2133600" y="3429000"/>
                  </a:lnTo>
                  <a:lnTo>
                    <a:pt x="2133600" y="0"/>
                  </a:lnTo>
                  <a:close/>
                </a:path>
              </a:pathLst>
            </a:custGeom>
            <a:solidFill>
              <a:srgbClr val="CCFFCC"/>
            </a:solidFill>
          </p:spPr>
          <p:txBody>
            <a:bodyPr wrap="square" lIns="0" tIns="0" rIns="0" bIns="0" rtlCol="0"/>
            <a:lstStyle/>
            <a:p>
              <a:pPr marL="15240" marR="680720" indent="-3175">
                <a:lnSpc>
                  <a:spcPct val="120000"/>
                </a:lnSpc>
                <a:spcBef>
                  <a:spcPts val="105"/>
                </a:spcBef>
              </a:pPr>
              <a:r>
                <a:rPr lang="en-IN" altLang="en-US" b="1" spc="-170">
                  <a:latin typeface="Times New Roman" panose="02020603050405020304"/>
                  <a:cs typeface="Times New Roman" panose="02020603050405020304"/>
                  <a:sym typeface="+mn-ea"/>
                </a:rPr>
                <a:t>4</a:t>
              </a:r>
              <a:endParaRPr b="1" spc="-170">
                <a:latin typeface="Times New Roman" panose="02020603050405020304"/>
                <a:cs typeface="Times New Roman" panose="02020603050405020304"/>
                <a:sym typeface="+mn-ea"/>
              </a:endParaRPr>
            </a:p>
            <a:p>
              <a:pPr marL="15240" marR="680720" indent="-3175">
                <a:lnSpc>
                  <a:spcPct val="120000"/>
                </a:lnSpc>
                <a:spcBef>
                  <a:spcPts val="105"/>
                </a:spcBef>
              </a:pPr>
              <a:r>
                <a:rPr b="1" spc="-170">
                  <a:latin typeface="Times New Roman" panose="02020603050405020304"/>
                  <a:cs typeface="Times New Roman" panose="02020603050405020304"/>
                  <a:sym typeface="+mn-ea"/>
                </a:rPr>
                <a:t>T</a:t>
              </a:r>
              <a:r>
                <a:rPr b="1">
                  <a:latin typeface="Times New Roman" panose="02020603050405020304"/>
                  <a:cs typeface="Times New Roman" panose="02020603050405020304"/>
                  <a:sym typeface="+mn-ea"/>
                </a:rPr>
                <a:t>en</a:t>
              </a:r>
              <a:r>
                <a:rPr b="1" spc="-10">
                  <a:latin typeface="Times New Roman" panose="02020603050405020304"/>
                  <a:cs typeface="Times New Roman" panose="02020603050405020304"/>
                  <a:sym typeface="+mn-ea"/>
                </a:rPr>
                <a:t>du</a:t>
              </a:r>
              <a:r>
                <a:rPr b="1">
                  <a:latin typeface="Times New Roman" panose="02020603050405020304"/>
                  <a:cs typeface="Times New Roman" panose="02020603050405020304"/>
                  <a:sym typeface="+mn-ea"/>
                </a:rPr>
                <a:t>lkar  </a:t>
              </a:r>
              <a:r>
                <a:rPr b="1" spc="-5">
                  <a:latin typeface="Times New Roman" panose="02020603050405020304"/>
                  <a:cs typeface="Times New Roman" panose="02020603050405020304"/>
                  <a:sym typeface="+mn-ea"/>
                </a:rPr>
                <a:t>Sourav </a:t>
              </a:r>
              <a:r>
                <a:rPr b="1">
                  <a:latin typeface="Times New Roman" panose="02020603050405020304"/>
                  <a:cs typeface="Times New Roman" panose="02020603050405020304"/>
                  <a:sym typeface="+mn-ea"/>
                </a:rPr>
                <a:t> </a:t>
              </a:r>
              <a:r>
                <a:rPr b="1" spc="-5">
                  <a:latin typeface="Times New Roman" panose="02020603050405020304"/>
                  <a:cs typeface="Times New Roman" panose="02020603050405020304"/>
                  <a:sym typeface="+mn-ea"/>
                </a:rPr>
                <a:t>Khan </a:t>
              </a:r>
            </a:p>
            <a:p>
              <a:pPr marL="15240" marR="680720" indent="-3175">
                <a:lnSpc>
                  <a:spcPct val="120000"/>
                </a:lnSpc>
                <a:spcBef>
                  <a:spcPts val="105"/>
                </a:spcBef>
              </a:pPr>
              <a:r>
                <a:rPr lang="en-IN" altLang="en-US" b="1" spc="-5">
                  <a:latin typeface="Times New Roman" panose="02020603050405020304"/>
                  <a:cs typeface="Times New Roman" panose="02020603050405020304"/>
                  <a:sym typeface="+mn-ea"/>
                </a:rPr>
                <a:t>Khan</a:t>
              </a:r>
            </a:p>
            <a:p>
              <a:pPr marL="15240" marR="680720" indent="-3175">
                <a:lnSpc>
                  <a:spcPct val="120000"/>
                </a:lnSpc>
                <a:spcBef>
                  <a:spcPts val="105"/>
                </a:spcBef>
              </a:pPr>
              <a:r>
                <a:rPr b="1">
                  <a:latin typeface="Times New Roman" panose="02020603050405020304"/>
                  <a:cs typeface="Times New Roman" panose="02020603050405020304"/>
                  <a:sym typeface="+mn-ea"/>
                </a:rPr>
                <a:t> </a:t>
              </a:r>
              <a:r>
                <a:rPr b="1" spc="-5">
                  <a:latin typeface="Times New Roman" panose="02020603050405020304"/>
                  <a:cs typeface="Times New Roman" panose="02020603050405020304"/>
                  <a:sym typeface="+mn-ea"/>
                </a:rPr>
                <a:t>India</a:t>
              </a:r>
              <a:endParaRPr>
                <a:latin typeface="Times New Roman" panose="02020603050405020304"/>
                <a:cs typeface="Times New Roman" panose="02020603050405020304"/>
              </a:endParaRPr>
            </a:p>
            <a:p>
              <a:pPr marL="15240" marR="5080">
                <a:lnSpc>
                  <a:spcPts val="2590"/>
                </a:lnSpc>
                <a:spcBef>
                  <a:spcPts val="105"/>
                </a:spcBef>
              </a:pPr>
              <a:r>
                <a:rPr b="1">
                  <a:latin typeface="Times New Roman" panose="02020603050405020304"/>
                  <a:cs typeface="Times New Roman" panose="02020603050405020304"/>
                  <a:sym typeface="+mn-ea"/>
                </a:rPr>
                <a:t>w[0]</a:t>
              </a:r>
              <a:r>
                <a:rPr b="1" spc="-45">
                  <a:latin typeface="Times New Roman" panose="02020603050405020304"/>
                  <a:cs typeface="Times New Roman" panose="02020603050405020304"/>
                  <a:sym typeface="+mn-ea"/>
                </a:rPr>
                <a:t> </a:t>
              </a:r>
              <a:r>
                <a:rPr b="1">
                  <a:latin typeface="Times New Roman" panose="02020603050405020304"/>
                  <a:cs typeface="Times New Roman" panose="02020603050405020304"/>
                  <a:sym typeface="+mn-ea"/>
                </a:rPr>
                <a:t>=</a:t>
              </a:r>
              <a:r>
                <a:rPr b="1" spc="-45">
                  <a:latin typeface="Times New Roman" panose="02020603050405020304"/>
                  <a:cs typeface="Times New Roman" panose="02020603050405020304"/>
                  <a:sym typeface="+mn-ea"/>
                </a:rPr>
                <a:t> </a:t>
              </a:r>
              <a:r>
                <a:rPr b="1" spc="-25">
                  <a:latin typeface="Times New Roman" panose="02020603050405020304"/>
                  <a:cs typeface="Times New Roman" panose="02020603050405020304"/>
                  <a:sym typeface="+mn-ea"/>
                </a:rPr>
                <a:t>Tendulkar </a:t>
              </a:r>
              <a:r>
                <a:rPr b="1" spc="-434">
                  <a:latin typeface="Times New Roman" panose="02020603050405020304"/>
                  <a:cs typeface="Times New Roman" panose="02020603050405020304"/>
                  <a:sym typeface="+mn-ea"/>
                </a:rPr>
                <a:t> </a:t>
              </a:r>
              <a:r>
                <a:rPr b="1">
                  <a:latin typeface="Times New Roman" panose="02020603050405020304"/>
                  <a:cs typeface="Times New Roman" panose="02020603050405020304"/>
                  <a:sym typeface="+mn-ea"/>
                </a:rPr>
                <a:t>w[1]</a:t>
              </a:r>
              <a:r>
                <a:rPr b="1" spc="-30">
                  <a:latin typeface="Times New Roman" panose="02020603050405020304"/>
                  <a:cs typeface="Times New Roman" panose="02020603050405020304"/>
                  <a:sym typeface="+mn-ea"/>
                </a:rPr>
                <a:t> </a:t>
              </a:r>
              <a:r>
                <a:rPr b="1">
                  <a:latin typeface="Times New Roman" panose="02020603050405020304"/>
                  <a:cs typeface="Times New Roman" panose="02020603050405020304"/>
                  <a:sym typeface="+mn-ea"/>
                </a:rPr>
                <a:t>=</a:t>
              </a:r>
              <a:r>
                <a:rPr b="1" spc="-15">
                  <a:latin typeface="Times New Roman" panose="02020603050405020304"/>
                  <a:cs typeface="Times New Roman" panose="02020603050405020304"/>
                  <a:sym typeface="+mn-ea"/>
                </a:rPr>
                <a:t> </a:t>
              </a:r>
              <a:r>
                <a:rPr b="1" spc="-5">
                  <a:latin typeface="Times New Roman" panose="02020603050405020304"/>
                  <a:cs typeface="Times New Roman" panose="02020603050405020304"/>
                  <a:sym typeface="+mn-ea"/>
                </a:rPr>
                <a:t>Sourav</a:t>
              </a:r>
              <a:endParaRPr b="1" spc="-5" dirty="0">
                <a:latin typeface="Times New Roman" panose="02020603050405020304"/>
                <a:cs typeface="Times New Roman" panose="02020603050405020304"/>
              </a:endParaRPr>
            </a:p>
            <a:p>
              <a:pPr marL="15240" marR="5080">
                <a:lnSpc>
                  <a:spcPts val="2590"/>
                </a:lnSpc>
                <a:spcBef>
                  <a:spcPts val="105"/>
                </a:spcBef>
              </a:pPr>
              <a:r>
                <a:rPr b="1">
                  <a:latin typeface="Times New Roman" panose="02020603050405020304"/>
                  <a:cs typeface="Times New Roman" panose="02020603050405020304"/>
                  <a:sym typeface="+mn-ea"/>
                </a:rPr>
                <a:t>w[2]</a:t>
              </a:r>
              <a:r>
                <a:rPr b="1" spc="-50">
                  <a:latin typeface="Times New Roman" panose="02020603050405020304"/>
                  <a:cs typeface="Times New Roman" panose="02020603050405020304"/>
                  <a:sym typeface="+mn-ea"/>
                </a:rPr>
                <a:t> </a:t>
              </a:r>
              <a:r>
                <a:rPr b="1">
                  <a:latin typeface="Times New Roman" panose="02020603050405020304"/>
                  <a:cs typeface="Times New Roman" panose="02020603050405020304"/>
                  <a:sym typeface="+mn-ea"/>
                </a:rPr>
                <a:t>=</a:t>
              </a:r>
              <a:r>
                <a:rPr b="1" spc="-35">
                  <a:latin typeface="Times New Roman" panose="02020603050405020304"/>
                  <a:cs typeface="Times New Roman" panose="02020603050405020304"/>
                  <a:sym typeface="+mn-ea"/>
                </a:rPr>
                <a:t> </a:t>
              </a:r>
              <a:r>
                <a:rPr b="1" spc="-5">
                  <a:latin typeface="Times New Roman" panose="02020603050405020304"/>
                  <a:cs typeface="Times New Roman" panose="02020603050405020304"/>
                  <a:sym typeface="+mn-ea"/>
                </a:rPr>
                <a:t>Khan</a:t>
              </a:r>
            </a:p>
          </p:txBody>
        </p:sp>
        <p:sp>
          <p:nvSpPr>
            <p:cNvPr id="11" name="object 11"/>
            <p:cNvSpPr/>
            <p:nvPr/>
          </p:nvSpPr>
          <p:spPr>
            <a:xfrm>
              <a:off x="6781800" y="1447800"/>
              <a:ext cx="2133600" cy="3429000"/>
            </a:xfrm>
            <a:custGeom>
              <a:avLst/>
              <a:gdLst/>
              <a:ahLst/>
              <a:cxnLst/>
              <a:rect l="l" t="t" r="r" b="b"/>
              <a:pathLst>
                <a:path w="2133600" h="3429000">
                  <a:moveTo>
                    <a:pt x="0" y="3429000"/>
                  </a:moveTo>
                  <a:lnTo>
                    <a:pt x="2133600" y="3429000"/>
                  </a:lnTo>
                  <a:lnTo>
                    <a:pt x="2133600" y="0"/>
                  </a:lnTo>
                  <a:lnTo>
                    <a:pt x="0" y="0"/>
                  </a:lnTo>
                  <a:lnTo>
                    <a:pt x="0" y="3429000"/>
                  </a:lnTo>
                  <a:close/>
                </a:path>
              </a:pathLst>
            </a:custGeom>
            <a:ln w="12700">
              <a:solidFill>
                <a:srgbClr val="000000"/>
              </a:solidFill>
            </a:ln>
          </p:spPr>
          <p:txBody>
            <a:bodyPr wrap="square" lIns="0" tIns="0" rIns="0" bIns="0" rtlCol="0"/>
            <a:lstStyle/>
            <a:p>
              <a:endParaRPr/>
            </a:p>
          </p:txBody>
        </p:sp>
      </p:gr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object 3"/>
          <p:cNvGrpSpPr/>
          <p:nvPr/>
        </p:nvGrpSpPr>
        <p:grpSpPr>
          <a:xfrm>
            <a:off x="1524000" y="1403350"/>
            <a:ext cx="622300" cy="3746500"/>
            <a:chOff x="1746250" y="1974850"/>
            <a:chExt cx="622300" cy="3746500"/>
          </a:xfrm>
        </p:grpSpPr>
        <p:sp>
          <p:nvSpPr>
            <p:cNvPr id="5" name="object 4"/>
            <p:cNvSpPr/>
            <p:nvPr/>
          </p:nvSpPr>
          <p:spPr>
            <a:xfrm>
              <a:off x="1752600" y="1981200"/>
              <a:ext cx="609600" cy="457200"/>
            </a:xfrm>
            <a:custGeom>
              <a:avLst/>
              <a:gdLst/>
              <a:ahLst/>
              <a:cxnLst/>
              <a:rect l="l" t="t" r="r" b="b"/>
              <a:pathLst>
                <a:path w="609600" h="457200">
                  <a:moveTo>
                    <a:pt x="609600" y="0"/>
                  </a:moveTo>
                  <a:lnTo>
                    <a:pt x="0" y="0"/>
                  </a:lnTo>
                  <a:lnTo>
                    <a:pt x="0" y="457200"/>
                  </a:lnTo>
                  <a:lnTo>
                    <a:pt x="609600" y="457200"/>
                  </a:lnTo>
                  <a:lnTo>
                    <a:pt x="609600" y="0"/>
                  </a:lnTo>
                  <a:close/>
                </a:path>
              </a:pathLst>
            </a:custGeom>
            <a:solidFill>
              <a:srgbClr val="F8F8F8"/>
            </a:solidFill>
          </p:spPr>
          <p:txBody>
            <a:bodyPr wrap="square" lIns="0" tIns="0" rIns="0" bIns="0" rtlCol="0"/>
            <a:lstStyle/>
            <a:p>
              <a:endParaRPr/>
            </a:p>
          </p:txBody>
        </p:sp>
        <p:sp>
          <p:nvSpPr>
            <p:cNvPr id="6" name="object 5"/>
            <p:cNvSpPr/>
            <p:nvPr/>
          </p:nvSpPr>
          <p:spPr>
            <a:xfrm>
              <a:off x="1752600" y="1981200"/>
              <a:ext cx="609600" cy="457200"/>
            </a:xfrm>
            <a:custGeom>
              <a:avLst/>
              <a:gdLst/>
              <a:ahLst/>
              <a:cxnLst/>
              <a:rect l="l" t="t" r="r" b="b"/>
              <a:pathLst>
                <a:path w="609600" h="457200">
                  <a:moveTo>
                    <a:pt x="0" y="457200"/>
                  </a:moveTo>
                  <a:lnTo>
                    <a:pt x="609600" y="457200"/>
                  </a:lnTo>
                  <a:lnTo>
                    <a:pt x="609600" y="0"/>
                  </a:lnTo>
                  <a:lnTo>
                    <a:pt x="0" y="0"/>
                  </a:lnTo>
                  <a:lnTo>
                    <a:pt x="0" y="457200"/>
                  </a:lnTo>
                  <a:close/>
                </a:path>
              </a:pathLst>
            </a:custGeom>
            <a:ln w="12700">
              <a:solidFill>
                <a:srgbClr val="000000"/>
              </a:solidFill>
            </a:ln>
          </p:spPr>
          <p:txBody>
            <a:bodyPr wrap="square" lIns="0" tIns="0" rIns="0" bIns="0" rtlCol="0"/>
            <a:lstStyle/>
            <a:p>
              <a:endParaRPr/>
            </a:p>
          </p:txBody>
        </p:sp>
        <p:sp>
          <p:nvSpPr>
            <p:cNvPr id="7" name="object 6"/>
            <p:cNvSpPr/>
            <p:nvPr/>
          </p:nvSpPr>
          <p:spPr>
            <a:xfrm>
              <a:off x="1752600" y="2438400"/>
              <a:ext cx="609600" cy="457200"/>
            </a:xfrm>
            <a:custGeom>
              <a:avLst/>
              <a:gdLst/>
              <a:ahLst/>
              <a:cxnLst/>
              <a:rect l="l" t="t" r="r" b="b"/>
              <a:pathLst>
                <a:path w="609600" h="457200">
                  <a:moveTo>
                    <a:pt x="609600" y="0"/>
                  </a:moveTo>
                  <a:lnTo>
                    <a:pt x="0" y="0"/>
                  </a:lnTo>
                  <a:lnTo>
                    <a:pt x="0" y="457200"/>
                  </a:lnTo>
                  <a:lnTo>
                    <a:pt x="609600" y="457200"/>
                  </a:lnTo>
                  <a:lnTo>
                    <a:pt x="609600" y="0"/>
                  </a:lnTo>
                  <a:close/>
                </a:path>
              </a:pathLst>
            </a:custGeom>
            <a:solidFill>
              <a:srgbClr val="F8F8F8"/>
            </a:solidFill>
          </p:spPr>
          <p:txBody>
            <a:bodyPr wrap="square" lIns="0" tIns="0" rIns="0" bIns="0" rtlCol="0"/>
            <a:lstStyle/>
            <a:p>
              <a:endParaRPr/>
            </a:p>
          </p:txBody>
        </p:sp>
        <p:sp>
          <p:nvSpPr>
            <p:cNvPr id="8" name="object 7"/>
            <p:cNvSpPr/>
            <p:nvPr/>
          </p:nvSpPr>
          <p:spPr>
            <a:xfrm>
              <a:off x="1752600" y="2438400"/>
              <a:ext cx="609600" cy="457200"/>
            </a:xfrm>
            <a:custGeom>
              <a:avLst/>
              <a:gdLst/>
              <a:ahLst/>
              <a:cxnLst/>
              <a:rect l="l" t="t" r="r" b="b"/>
              <a:pathLst>
                <a:path w="609600" h="457200">
                  <a:moveTo>
                    <a:pt x="0" y="457200"/>
                  </a:moveTo>
                  <a:lnTo>
                    <a:pt x="609600" y="457200"/>
                  </a:lnTo>
                  <a:lnTo>
                    <a:pt x="609600" y="0"/>
                  </a:lnTo>
                  <a:lnTo>
                    <a:pt x="0" y="0"/>
                  </a:lnTo>
                  <a:lnTo>
                    <a:pt x="0" y="457200"/>
                  </a:lnTo>
                  <a:close/>
                </a:path>
              </a:pathLst>
            </a:custGeom>
            <a:ln w="12700">
              <a:solidFill>
                <a:srgbClr val="000000"/>
              </a:solidFill>
            </a:ln>
          </p:spPr>
          <p:txBody>
            <a:bodyPr wrap="square" lIns="0" tIns="0" rIns="0" bIns="0" rtlCol="0"/>
            <a:lstStyle/>
            <a:p>
              <a:endParaRPr/>
            </a:p>
          </p:txBody>
        </p:sp>
        <p:sp>
          <p:nvSpPr>
            <p:cNvPr id="9" name="object 8"/>
            <p:cNvSpPr/>
            <p:nvPr/>
          </p:nvSpPr>
          <p:spPr>
            <a:xfrm>
              <a:off x="1752600" y="2895600"/>
              <a:ext cx="609600" cy="457200"/>
            </a:xfrm>
            <a:custGeom>
              <a:avLst/>
              <a:gdLst/>
              <a:ahLst/>
              <a:cxnLst/>
              <a:rect l="l" t="t" r="r" b="b"/>
              <a:pathLst>
                <a:path w="609600" h="457200">
                  <a:moveTo>
                    <a:pt x="609600" y="0"/>
                  </a:moveTo>
                  <a:lnTo>
                    <a:pt x="0" y="0"/>
                  </a:lnTo>
                  <a:lnTo>
                    <a:pt x="0" y="457200"/>
                  </a:lnTo>
                  <a:lnTo>
                    <a:pt x="609600" y="457200"/>
                  </a:lnTo>
                  <a:lnTo>
                    <a:pt x="609600" y="0"/>
                  </a:lnTo>
                  <a:close/>
                </a:path>
              </a:pathLst>
            </a:custGeom>
            <a:solidFill>
              <a:srgbClr val="F8F8F8"/>
            </a:solidFill>
          </p:spPr>
          <p:txBody>
            <a:bodyPr wrap="square" lIns="0" tIns="0" rIns="0" bIns="0" rtlCol="0"/>
            <a:lstStyle/>
            <a:p>
              <a:endParaRPr/>
            </a:p>
          </p:txBody>
        </p:sp>
        <p:sp>
          <p:nvSpPr>
            <p:cNvPr id="10" name="object 9"/>
            <p:cNvSpPr/>
            <p:nvPr/>
          </p:nvSpPr>
          <p:spPr>
            <a:xfrm>
              <a:off x="1752600" y="2895600"/>
              <a:ext cx="609600" cy="457200"/>
            </a:xfrm>
            <a:custGeom>
              <a:avLst/>
              <a:gdLst/>
              <a:ahLst/>
              <a:cxnLst/>
              <a:rect l="l" t="t" r="r" b="b"/>
              <a:pathLst>
                <a:path w="609600" h="457200">
                  <a:moveTo>
                    <a:pt x="0" y="457200"/>
                  </a:moveTo>
                  <a:lnTo>
                    <a:pt x="609600" y="457200"/>
                  </a:lnTo>
                  <a:lnTo>
                    <a:pt x="609600" y="0"/>
                  </a:lnTo>
                  <a:lnTo>
                    <a:pt x="0" y="0"/>
                  </a:lnTo>
                  <a:lnTo>
                    <a:pt x="0" y="457200"/>
                  </a:lnTo>
                  <a:close/>
                </a:path>
              </a:pathLst>
            </a:custGeom>
            <a:ln w="12700">
              <a:solidFill>
                <a:srgbClr val="000000"/>
              </a:solidFill>
            </a:ln>
          </p:spPr>
          <p:txBody>
            <a:bodyPr wrap="square" lIns="0" tIns="0" rIns="0" bIns="0" rtlCol="0"/>
            <a:lstStyle/>
            <a:p>
              <a:endParaRPr/>
            </a:p>
          </p:txBody>
        </p:sp>
        <p:sp>
          <p:nvSpPr>
            <p:cNvPr id="11" name="object 10"/>
            <p:cNvSpPr/>
            <p:nvPr/>
          </p:nvSpPr>
          <p:spPr>
            <a:xfrm>
              <a:off x="1752600" y="3352800"/>
              <a:ext cx="609600" cy="457200"/>
            </a:xfrm>
            <a:custGeom>
              <a:avLst/>
              <a:gdLst/>
              <a:ahLst/>
              <a:cxnLst/>
              <a:rect l="l" t="t" r="r" b="b"/>
              <a:pathLst>
                <a:path w="609600" h="457200">
                  <a:moveTo>
                    <a:pt x="609600" y="0"/>
                  </a:moveTo>
                  <a:lnTo>
                    <a:pt x="0" y="0"/>
                  </a:lnTo>
                  <a:lnTo>
                    <a:pt x="0" y="457200"/>
                  </a:lnTo>
                  <a:lnTo>
                    <a:pt x="609600" y="457200"/>
                  </a:lnTo>
                  <a:lnTo>
                    <a:pt x="609600" y="0"/>
                  </a:lnTo>
                  <a:close/>
                </a:path>
              </a:pathLst>
            </a:custGeom>
            <a:solidFill>
              <a:srgbClr val="F8F8F8"/>
            </a:solidFill>
          </p:spPr>
          <p:txBody>
            <a:bodyPr wrap="square" lIns="0" tIns="0" rIns="0" bIns="0" rtlCol="0"/>
            <a:lstStyle/>
            <a:p>
              <a:endParaRPr/>
            </a:p>
          </p:txBody>
        </p:sp>
        <p:sp>
          <p:nvSpPr>
            <p:cNvPr id="12" name="object 11"/>
            <p:cNvSpPr/>
            <p:nvPr/>
          </p:nvSpPr>
          <p:spPr>
            <a:xfrm>
              <a:off x="1752600" y="3352800"/>
              <a:ext cx="609600" cy="457200"/>
            </a:xfrm>
            <a:custGeom>
              <a:avLst/>
              <a:gdLst/>
              <a:ahLst/>
              <a:cxnLst/>
              <a:rect l="l" t="t" r="r" b="b"/>
              <a:pathLst>
                <a:path w="609600" h="457200">
                  <a:moveTo>
                    <a:pt x="0" y="457200"/>
                  </a:moveTo>
                  <a:lnTo>
                    <a:pt x="609600" y="457200"/>
                  </a:lnTo>
                  <a:lnTo>
                    <a:pt x="609600" y="0"/>
                  </a:lnTo>
                  <a:lnTo>
                    <a:pt x="0" y="0"/>
                  </a:lnTo>
                  <a:lnTo>
                    <a:pt x="0" y="457200"/>
                  </a:lnTo>
                  <a:close/>
                </a:path>
              </a:pathLst>
            </a:custGeom>
            <a:ln w="12700">
              <a:solidFill>
                <a:srgbClr val="000000"/>
              </a:solidFill>
            </a:ln>
          </p:spPr>
          <p:txBody>
            <a:bodyPr wrap="square" lIns="0" tIns="0" rIns="0" bIns="0" rtlCol="0"/>
            <a:lstStyle/>
            <a:p>
              <a:endParaRPr/>
            </a:p>
          </p:txBody>
        </p:sp>
        <p:sp>
          <p:nvSpPr>
            <p:cNvPr id="13" name="object 12"/>
            <p:cNvSpPr/>
            <p:nvPr/>
          </p:nvSpPr>
          <p:spPr>
            <a:xfrm>
              <a:off x="1752600" y="5257800"/>
              <a:ext cx="609600" cy="457200"/>
            </a:xfrm>
            <a:custGeom>
              <a:avLst/>
              <a:gdLst/>
              <a:ahLst/>
              <a:cxnLst/>
              <a:rect l="l" t="t" r="r" b="b"/>
              <a:pathLst>
                <a:path w="609600" h="457200">
                  <a:moveTo>
                    <a:pt x="609600" y="0"/>
                  </a:moveTo>
                  <a:lnTo>
                    <a:pt x="0" y="0"/>
                  </a:lnTo>
                  <a:lnTo>
                    <a:pt x="0" y="457200"/>
                  </a:lnTo>
                  <a:lnTo>
                    <a:pt x="609600" y="457200"/>
                  </a:lnTo>
                  <a:lnTo>
                    <a:pt x="609600" y="0"/>
                  </a:lnTo>
                  <a:close/>
                </a:path>
              </a:pathLst>
            </a:custGeom>
            <a:solidFill>
              <a:srgbClr val="F8F8F8"/>
            </a:solidFill>
          </p:spPr>
          <p:txBody>
            <a:bodyPr wrap="square" lIns="0" tIns="0" rIns="0" bIns="0" rtlCol="0"/>
            <a:lstStyle/>
            <a:p>
              <a:endParaRPr/>
            </a:p>
          </p:txBody>
        </p:sp>
        <p:sp>
          <p:nvSpPr>
            <p:cNvPr id="14" name="object 13"/>
            <p:cNvSpPr/>
            <p:nvPr/>
          </p:nvSpPr>
          <p:spPr>
            <a:xfrm>
              <a:off x="1752600" y="5257800"/>
              <a:ext cx="609600" cy="457200"/>
            </a:xfrm>
            <a:custGeom>
              <a:avLst/>
              <a:gdLst/>
              <a:ahLst/>
              <a:cxnLst/>
              <a:rect l="l" t="t" r="r" b="b"/>
              <a:pathLst>
                <a:path w="609600" h="457200">
                  <a:moveTo>
                    <a:pt x="0" y="457200"/>
                  </a:moveTo>
                  <a:lnTo>
                    <a:pt x="609600" y="457200"/>
                  </a:lnTo>
                  <a:lnTo>
                    <a:pt x="609600" y="0"/>
                  </a:lnTo>
                  <a:lnTo>
                    <a:pt x="0" y="0"/>
                  </a:lnTo>
                  <a:lnTo>
                    <a:pt x="0" y="457200"/>
                  </a:lnTo>
                  <a:close/>
                </a:path>
              </a:pathLst>
            </a:custGeom>
            <a:ln w="12700">
              <a:solidFill>
                <a:srgbClr val="000000"/>
              </a:solidFill>
            </a:ln>
          </p:spPr>
          <p:txBody>
            <a:bodyPr wrap="square" lIns="0" tIns="0" rIns="0" bIns="0" rtlCol="0"/>
            <a:lstStyle/>
            <a:p>
              <a:endParaRPr/>
            </a:p>
          </p:txBody>
        </p:sp>
        <p:sp>
          <p:nvSpPr>
            <p:cNvPr id="15" name="object 14"/>
            <p:cNvSpPr/>
            <p:nvPr/>
          </p:nvSpPr>
          <p:spPr>
            <a:xfrm>
              <a:off x="1752600" y="3810000"/>
              <a:ext cx="609600" cy="1447800"/>
            </a:xfrm>
            <a:custGeom>
              <a:avLst/>
              <a:gdLst/>
              <a:ahLst/>
              <a:cxnLst/>
              <a:rect l="l" t="t" r="r" b="b"/>
              <a:pathLst>
                <a:path w="609600" h="1447800">
                  <a:moveTo>
                    <a:pt x="609600" y="0"/>
                  </a:moveTo>
                  <a:lnTo>
                    <a:pt x="0" y="0"/>
                  </a:lnTo>
                  <a:lnTo>
                    <a:pt x="0" y="1447800"/>
                  </a:lnTo>
                  <a:lnTo>
                    <a:pt x="609600" y="1447800"/>
                  </a:lnTo>
                  <a:lnTo>
                    <a:pt x="609600" y="0"/>
                  </a:lnTo>
                  <a:close/>
                </a:path>
              </a:pathLst>
            </a:custGeom>
            <a:solidFill>
              <a:srgbClr val="F8F8F8"/>
            </a:solidFill>
          </p:spPr>
          <p:txBody>
            <a:bodyPr wrap="square" lIns="0" tIns="0" rIns="0" bIns="0" rtlCol="0"/>
            <a:lstStyle/>
            <a:p>
              <a:endParaRPr/>
            </a:p>
          </p:txBody>
        </p:sp>
        <p:sp>
          <p:nvSpPr>
            <p:cNvPr id="16" name="object 15"/>
            <p:cNvSpPr/>
            <p:nvPr/>
          </p:nvSpPr>
          <p:spPr>
            <a:xfrm>
              <a:off x="1752600" y="3810000"/>
              <a:ext cx="609600" cy="1447800"/>
            </a:xfrm>
            <a:custGeom>
              <a:avLst/>
              <a:gdLst/>
              <a:ahLst/>
              <a:cxnLst/>
              <a:rect l="l" t="t" r="r" b="b"/>
              <a:pathLst>
                <a:path w="609600" h="1447800">
                  <a:moveTo>
                    <a:pt x="0" y="1447800"/>
                  </a:moveTo>
                  <a:lnTo>
                    <a:pt x="609600" y="1447800"/>
                  </a:lnTo>
                  <a:lnTo>
                    <a:pt x="609600" y="0"/>
                  </a:lnTo>
                  <a:lnTo>
                    <a:pt x="0" y="0"/>
                  </a:lnTo>
                  <a:lnTo>
                    <a:pt x="0" y="1447800"/>
                  </a:lnTo>
                  <a:close/>
                </a:path>
              </a:pathLst>
            </a:custGeom>
            <a:ln w="12700">
              <a:solidFill>
                <a:srgbClr val="000000"/>
              </a:solidFill>
            </a:ln>
          </p:spPr>
          <p:txBody>
            <a:bodyPr wrap="square" lIns="0" tIns="0" rIns="0" bIns="0" rtlCol="0"/>
            <a:lstStyle/>
            <a:p>
              <a:endParaRPr/>
            </a:p>
          </p:txBody>
        </p:sp>
      </p:grpSp>
      <p:sp>
        <p:nvSpPr>
          <p:cNvPr id="17" name="object 16"/>
          <p:cNvSpPr txBox="1"/>
          <p:nvPr/>
        </p:nvSpPr>
        <p:spPr>
          <a:xfrm>
            <a:off x="1136396" y="925194"/>
            <a:ext cx="779145" cy="2346960"/>
          </a:xfrm>
          <a:prstGeom prst="rect">
            <a:avLst/>
          </a:prstGeom>
        </p:spPr>
        <p:txBody>
          <a:bodyPr vert="horz" wrap="square" lIns="0" tIns="104140" rIns="0" bIns="0" rtlCol="0">
            <a:spAutoFit/>
          </a:bodyPr>
          <a:lstStyle/>
          <a:p>
            <a:pPr marL="545465">
              <a:lnSpc>
                <a:spcPct val="100000"/>
              </a:lnSpc>
              <a:spcBef>
                <a:spcPts val="820"/>
              </a:spcBef>
            </a:pPr>
            <a:r>
              <a:rPr sz="2400" spc="-5" dirty="0">
                <a:latin typeface="Times New Roman" panose="02020603050405020304"/>
                <a:cs typeface="Times New Roman" panose="02020603050405020304"/>
              </a:rPr>
              <a:t>w</a:t>
            </a:r>
            <a:endParaRPr sz="2400">
              <a:latin typeface="Times New Roman" panose="02020603050405020304"/>
              <a:cs typeface="Times New Roman" panose="02020603050405020304"/>
            </a:endParaRPr>
          </a:p>
          <a:p>
            <a:pPr marL="12700">
              <a:lnSpc>
                <a:spcPct val="100000"/>
              </a:lnSpc>
              <a:spcBef>
                <a:spcPts val="720"/>
              </a:spcBef>
            </a:pPr>
            <a:r>
              <a:rPr sz="2400" dirty="0">
                <a:latin typeface="Times New Roman" panose="02020603050405020304"/>
                <a:cs typeface="Times New Roman" panose="02020603050405020304"/>
              </a:rPr>
              <a:t>0</a:t>
            </a:r>
            <a:endParaRPr sz="2400">
              <a:latin typeface="Times New Roman" panose="02020603050405020304"/>
              <a:cs typeface="Times New Roman" panose="02020603050405020304"/>
            </a:endParaRPr>
          </a:p>
          <a:p>
            <a:pPr marL="12700">
              <a:lnSpc>
                <a:spcPct val="100000"/>
              </a:lnSpc>
              <a:spcBef>
                <a:spcPts val="720"/>
              </a:spcBef>
            </a:pPr>
            <a:r>
              <a:rPr sz="2400" dirty="0">
                <a:latin typeface="Times New Roman" panose="02020603050405020304"/>
                <a:cs typeface="Times New Roman" panose="02020603050405020304"/>
              </a:rPr>
              <a:t>1</a:t>
            </a:r>
            <a:endParaRPr sz="2400">
              <a:latin typeface="Times New Roman" panose="02020603050405020304"/>
              <a:cs typeface="Times New Roman" panose="02020603050405020304"/>
            </a:endParaRPr>
          </a:p>
          <a:p>
            <a:pPr marL="12700">
              <a:lnSpc>
                <a:spcPct val="100000"/>
              </a:lnSpc>
              <a:spcBef>
                <a:spcPts val="720"/>
              </a:spcBef>
            </a:pPr>
            <a:r>
              <a:rPr sz="2400" dirty="0">
                <a:latin typeface="Times New Roman" panose="02020603050405020304"/>
                <a:cs typeface="Times New Roman" panose="02020603050405020304"/>
              </a:rPr>
              <a:t>2</a:t>
            </a:r>
            <a:endParaRPr sz="2400">
              <a:latin typeface="Times New Roman" panose="02020603050405020304"/>
              <a:cs typeface="Times New Roman" panose="02020603050405020304"/>
            </a:endParaRPr>
          </a:p>
          <a:p>
            <a:pPr marL="27940">
              <a:lnSpc>
                <a:spcPct val="100000"/>
              </a:lnSpc>
              <a:spcBef>
                <a:spcPts val="995"/>
              </a:spcBef>
            </a:pPr>
            <a:r>
              <a:rPr sz="2400" dirty="0">
                <a:latin typeface="Times New Roman" panose="02020603050405020304"/>
                <a:cs typeface="Times New Roman" panose="02020603050405020304"/>
              </a:rPr>
              <a:t>3</a:t>
            </a:r>
            <a:endParaRPr sz="2400">
              <a:latin typeface="Times New Roman" panose="02020603050405020304"/>
              <a:cs typeface="Times New Roman" panose="02020603050405020304"/>
            </a:endParaRPr>
          </a:p>
        </p:txBody>
      </p:sp>
      <p:graphicFrame>
        <p:nvGraphicFramePr>
          <p:cNvPr id="20" name="object 20"/>
          <p:cNvGraphicFramePr>
            <a:graphicFrameLocks noGrp="1"/>
          </p:cNvGraphicFramePr>
          <p:nvPr/>
        </p:nvGraphicFramePr>
        <p:xfrm>
          <a:off x="3924363" y="1792287"/>
          <a:ext cx="3844925" cy="333375"/>
        </p:xfrm>
        <a:graphic>
          <a:graphicData uri="http://schemas.openxmlformats.org/drawingml/2006/table">
            <a:tbl>
              <a:tblPr firstRow="1" bandRow="1">
                <a:tableStyleId>{2D5ABB26-0587-4C30-8999-92F81FD0307C}</a:tableStyleId>
              </a:tblPr>
              <a:tblGrid>
                <a:gridCol w="381000">
                  <a:extLst>
                    <a:ext uri="{9D8B030D-6E8A-4147-A177-3AD203B41FA5}">
                      <a16:colId xmlns:a16="http://schemas.microsoft.com/office/drawing/2014/main" val="20000"/>
                    </a:ext>
                  </a:extLst>
                </a:gridCol>
                <a:gridCol w="379095">
                  <a:extLst>
                    <a:ext uri="{9D8B030D-6E8A-4147-A177-3AD203B41FA5}">
                      <a16:colId xmlns:a16="http://schemas.microsoft.com/office/drawing/2014/main" val="20001"/>
                    </a:ext>
                  </a:extLst>
                </a:gridCol>
                <a:gridCol w="380999">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gridCol w="379094">
                  <a:extLst>
                    <a:ext uri="{9D8B030D-6E8A-4147-A177-3AD203B41FA5}">
                      <a16:colId xmlns:a16="http://schemas.microsoft.com/office/drawing/2014/main" val="20005"/>
                    </a:ext>
                  </a:extLst>
                </a:gridCol>
                <a:gridCol w="381000">
                  <a:extLst>
                    <a:ext uri="{9D8B030D-6E8A-4147-A177-3AD203B41FA5}">
                      <a16:colId xmlns:a16="http://schemas.microsoft.com/office/drawing/2014/main" val="20006"/>
                    </a:ext>
                  </a:extLst>
                </a:gridCol>
                <a:gridCol w="379730">
                  <a:extLst>
                    <a:ext uri="{9D8B030D-6E8A-4147-A177-3AD203B41FA5}">
                      <a16:colId xmlns:a16="http://schemas.microsoft.com/office/drawing/2014/main" val="20007"/>
                    </a:ext>
                  </a:extLst>
                </a:gridCol>
                <a:gridCol w="381000">
                  <a:extLst>
                    <a:ext uri="{9D8B030D-6E8A-4147-A177-3AD203B41FA5}">
                      <a16:colId xmlns:a16="http://schemas.microsoft.com/office/drawing/2014/main" val="20008"/>
                    </a:ext>
                  </a:extLst>
                </a:gridCol>
                <a:gridCol w="379095">
                  <a:extLst>
                    <a:ext uri="{9D8B030D-6E8A-4147-A177-3AD203B41FA5}">
                      <a16:colId xmlns:a16="http://schemas.microsoft.com/office/drawing/2014/main" val="20009"/>
                    </a:ext>
                  </a:extLst>
                </a:gridCol>
              </a:tblGrid>
              <a:tr h="304800">
                <a:tc>
                  <a:txBody>
                    <a:bodyPr/>
                    <a:lstStyle/>
                    <a:p>
                      <a:pPr marL="120650">
                        <a:lnSpc>
                          <a:spcPts val="2115"/>
                        </a:lnSpc>
                      </a:pPr>
                      <a:r>
                        <a:rPr sz="1800" b="1" dirty="0">
                          <a:latin typeface="Arial" panose="020B0604020202020204"/>
                          <a:cs typeface="Arial" panose="020B0604020202020204"/>
                        </a:rPr>
                        <a:t>T</a:t>
                      </a:r>
                      <a:endParaRPr sz="1800">
                        <a:latin typeface="Arial" panose="020B0604020202020204"/>
                        <a:cs typeface="Arial" panose="020B0604020202020204"/>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5730">
                        <a:lnSpc>
                          <a:spcPts val="2115"/>
                        </a:lnSpc>
                      </a:pPr>
                      <a:r>
                        <a:rPr sz="1800" b="1" dirty="0">
                          <a:latin typeface="Arial" panose="020B0604020202020204"/>
                          <a:cs typeface="Arial" panose="020B0604020202020204"/>
                        </a:rPr>
                        <a:t>e</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0650">
                        <a:lnSpc>
                          <a:spcPts val="2115"/>
                        </a:lnSpc>
                      </a:pPr>
                      <a:r>
                        <a:rPr sz="1800" b="1" dirty="0">
                          <a:latin typeface="Arial" panose="020B0604020202020204"/>
                          <a:cs typeface="Arial" panose="020B0604020202020204"/>
                        </a:rPr>
                        <a:t>n</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19380">
                        <a:lnSpc>
                          <a:spcPts val="2115"/>
                        </a:lnSpc>
                      </a:pPr>
                      <a:r>
                        <a:rPr sz="1800" b="1" dirty="0">
                          <a:latin typeface="Arial" panose="020B0604020202020204"/>
                          <a:cs typeface="Arial" panose="020B0604020202020204"/>
                        </a:rPr>
                        <a:t>d</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0650">
                        <a:lnSpc>
                          <a:spcPts val="2115"/>
                        </a:lnSpc>
                      </a:pPr>
                      <a:r>
                        <a:rPr sz="1800" b="1" dirty="0">
                          <a:latin typeface="Arial" panose="020B0604020202020204"/>
                          <a:cs typeface="Arial" panose="020B0604020202020204"/>
                        </a:rPr>
                        <a:t>u</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635" algn="ctr">
                        <a:lnSpc>
                          <a:spcPts val="2115"/>
                        </a:lnSpc>
                      </a:pPr>
                      <a:r>
                        <a:rPr sz="1800" b="1" dirty="0">
                          <a:latin typeface="Arial" panose="020B0604020202020204"/>
                          <a:cs typeface="Arial" panose="020B0604020202020204"/>
                        </a:rPr>
                        <a:t>l</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7635">
                        <a:lnSpc>
                          <a:spcPts val="2115"/>
                        </a:lnSpc>
                      </a:pPr>
                      <a:r>
                        <a:rPr sz="1800" b="1" dirty="0">
                          <a:latin typeface="Arial" panose="020B0604020202020204"/>
                          <a:cs typeface="Arial" panose="020B0604020202020204"/>
                        </a:rPr>
                        <a:t>k</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7000">
                        <a:lnSpc>
                          <a:spcPts val="2115"/>
                        </a:lnSpc>
                      </a:pPr>
                      <a:r>
                        <a:rPr sz="1800" b="1" dirty="0">
                          <a:latin typeface="Arial" panose="020B0604020202020204"/>
                          <a:cs typeface="Arial" panose="020B0604020202020204"/>
                        </a:rPr>
                        <a:t>a</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2540" algn="ctr">
                        <a:lnSpc>
                          <a:spcPts val="2115"/>
                        </a:lnSpc>
                      </a:pPr>
                      <a:r>
                        <a:rPr sz="1800" b="1" dirty="0">
                          <a:latin typeface="Arial" panose="020B0604020202020204"/>
                          <a:cs typeface="Arial" panose="020B0604020202020204"/>
                        </a:rPr>
                        <a:t>r</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94615">
                        <a:lnSpc>
                          <a:spcPts val="2115"/>
                        </a:lnSpc>
                      </a:pPr>
                      <a:r>
                        <a:rPr sz="1800" b="1" dirty="0">
                          <a:latin typeface="Arial" panose="020B0604020202020204"/>
                          <a:cs typeface="Arial" panose="020B0604020202020204"/>
                        </a:rPr>
                        <a:t>\0</a:t>
                      </a:r>
                      <a:endParaRPr sz="1800">
                        <a:latin typeface="Arial" panose="020B0604020202020204"/>
                        <a:cs typeface="Arial" panose="020B0604020202020204"/>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CFFCC"/>
                    </a:solidFill>
                  </a:tcPr>
                </a:tc>
                <a:extLst>
                  <a:ext uri="{0D108BD9-81ED-4DB2-BD59-A6C34878D82A}">
                    <a16:rowId xmlns:a16="http://schemas.microsoft.com/office/drawing/2014/main" val="10000"/>
                  </a:ext>
                </a:extLst>
              </a:tr>
            </a:tbl>
          </a:graphicData>
        </a:graphic>
      </p:graphicFrame>
      <p:graphicFrame>
        <p:nvGraphicFramePr>
          <p:cNvPr id="21" name="object 21"/>
          <p:cNvGraphicFramePr>
            <a:graphicFrameLocks noGrp="1"/>
          </p:cNvGraphicFramePr>
          <p:nvPr/>
        </p:nvGraphicFramePr>
        <p:xfrm>
          <a:off x="3924363" y="2208212"/>
          <a:ext cx="2705100" cy="333375"/>
        </p:xfrm>
        <a:graphic>
          <a:graphicData uri="http://schemas.openxmlformats.org/drawingml/2006/table">
            <a:tbl>
              <a:tblPr firstRow="1" bandRow="1">
                <a:tableStyleId>{2D5ABB26-0587-4C30-8999-92F81FD0307C}</a:tableStyleId>
              </a:tblPr>
              <a:tblGrid>
                <a:gridCol w="381000">
                  <a:extLst>
                    <a:ext uri="{9D8B030D-6E8A-4147-A177-3AD203B41FA5}">
                      <a16:colId xmlns:a16="http://schemas.microsoft.com/office/drawing/2014/main" val="20000"/>
                    </a:ext>
                  </a:extLst>
                </a:gridCol>
                <a:gridCol w="379095">
                  <a:extLst>
                    <a:ext uri="{9D8B030D-6E8A-4147-A177-3AD203B41FA5}">
                      <a16:colId xmlns:a16="http://schemas.microsoft.com/office/drawing/2014/main" val="20001"/>
                    </a:ext>
                  </a:extLst>
                </a:gridCol>
                <a:gridCol w="380999">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gridCol w="379094">
                  <a:extLst>
                    <a:ext uri="{9D8B030D-6E8A-4147-A177-3AD203B41FA5}">
                      <a16:colId xmlns:a16="http://schemas.microsoft.com/office/drawing/2014/main" val="20005"/>
                    </a:ext>
                  </a:extLst>
                </a:gridCol>
                <a:gridCol w="381000">
                  <a:extLst>
                    <a:ext uri="{9D8B030D-6E8A-4147-A177-3AD203B41FA5}">
                      <a16:colId xmlns:a16="http://schemas.microsoft.com/office/drawing/2014/main" val="20006"/>
                    </a:ext>
                  </a:extLst>
                </a:gridCol>
              </a:tblGrid>
              <a:tr h="304800">
                <a:tc>
                  <a:txBody>
                    <a:bodyPr/>
                    <a:lstStyle/>
                    <a:p>
                      <a:pPr marL="114300">
                        <a:lnSpc>
                          <a:spcPts val="2115"/>
                        </a:lnSpc>
                      </a:pPr>
                      <a:r>
                        <a:rPr sz="1800" b="1" dirty="0">
                          <a:latin typeface="Arial" panose="020B0604020202020204"/>
                          <a:cs typeface="Arial" panose="020B0604020202020204"/>
                        </a:rPr>
                        <a:t>S</a:t>
                      </a:r>
                      <a:endParaRPr sz="1800">
                        <a:latin typeface="Arial" panose="020B0604020202020204"/>
                        <a:cs typeface="Arial" panose="020B0604020202020204"/>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0015">
                        <a:lnSpc>
                          <a:spcPts val="2115"/>
                        </a:lnSpc>
                      </a:pPr>
                      <a:r>
                        <a:rPr sz="1800" b="1" dirty="0">
                          <a:latin typeface="Arial" panose="020B0604020202020204"/>
                          <a:cs typeface="Arial" panose="020B0604020202020204"/>
                        </a:rPr>
                        <a:t>o</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0650">
                        <a:lnSpc>
                          <a:spcPts val="2115"/>
                        </a:lnSpc>
                      </a:pPr>
                      <a:r>
                        <a:rPr sz="1800" b="1" dirty="0">
                          <a:latin typeface="Arial" panose="020B0604020202020204"/>
                          <a:cs typeface="Arial" panose="020B0604020202020204"/>
                        </a:rPr>
                        <a:t>u</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635" algn="ctr">
                        <a:lnSpc>
                          <a:spcPts val="2115"/>
                        </a:lnSpc>
                      </a:pPr>
                      <a:r>
                        <a:rPr sz="1800" b="1" dirty="0">
                          <a:latin typeface="Arial" panose="020B0604020202020204"/>
                          <a:cs typeface="Arial" panose="020B0604020202020204"/>
                        </a:rPr>
                        <a:t>r</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7000">
                        <a:lnSpc>
                          <a:spcPts val="2115"/>
                        </a:lnSpc>
                      </a:pPr>
                      <a:r>
                        <a:rPr sz="1800" b="1" dirty="0">
                          <a:latin typeface="Arial" panose="020B0604020202020204"/>
                          <a:cs typeface="Arial" panose="020B0604020202020204"/>
                        </a:rPr>
                        <a:t>a</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8905">
                        <a:lnSpc>
                          <a:spcPts val="2115"/>
                        </a:lnSpc>
                      </a:pPr>
                      <a:r>
                        <a:rPr sz="1800" b="1" dirty="0">
                          <a:latin typeface="Arial" panose="020B0604020202020204"/>
                          <a:cs typeface="Arial" panose="020B0604020202020204"/>
                        </a:rPr>
                        <a:t>v</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95250">
                        <a:lnSpc>
                          <a:spcPts val="2115"/>
                        </a:lnSpc>
                      </a:pPr>
                      <a:r>
                        <a:rPr sz="1800" b="1" dirty="0">
                          <a:latin typeface="Arial" panose="020B0604020202020204"/>
                          <a:cs typeface="Arial" panose="020B0604020202020204"/>
                        </a:rPr>
                        <a:t>\0</a:t>
                      </a:r>
                      <a:endParaRPr sz="1800">
                        <a:latin typeface="Arial" panose="020B0604020202020204"/>
                        <a:cs typeface="Arial" panose="020B0604020202020204"/>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CFFCC"/>
                    </a:solidFill>
                  </a:tcPr>
                </a:tc>
                <a:extLst>
                  <a:ext uri="{0D108BD9-81ED-4DB2-BD59-A6C34878D82A}">
                    <a16:rowId xmlns:a16="http://schemas.microsoft.com/office/drawing/2014/main" val="10000"/>
                  </a:ext>
                </a:extLst>
              </a:tr>
            </a:tbl>
          </a:graphicData>
        </a:graphic>
      </p:graphicFrame>
      <p:graphicFrame>
        <p:nvGraphicFramePr>
          <p:cNvPr id="22" name="object 22"/>
          <p:cNvGraphicFramePr>
            <a:graphicFrameLocks noGrp="1"/>
          </p:cNvGraphicFramePr>
          <p:nvPr/>
        </p:nvGraphicFramePr>
        <p:xfrm>
          <a:off x="3924363" y="2690812"/>
          <a:ext cx="1945005" cy="333375"/>
        </p:xfrm>
        <a:graphic>
          <a:graphicData uri="http://schemas.openxmlformats.org/drawingml/2006/table">
            <a:tbl>
              <a:tblPr firstRow="1" bandRow="1">
                <a:tableStyleId>{2D5ABB26-0587-4C30-8999-92F81FD0307C}</a:tableStyleId>
              </a:tblPr>
              <a:tblGrid>
                <a:gridCol w="381000">
                  <a:extLst>
                    <a:ext uri="{9D8B030D-6E8A-4147-A177-3AD203B41FA5}">
                      <a16:colId xmlns:a16="http://schemas.microsoft.com/office/drawing/2014/main" val="20000"/>
                    </a:ext>
                  </a:extLst>
                </a:gridCol>
                <a:gridCol w="379095">
                  <a:extLst>
                    <a:ext uri="{9D8B030D-6E8A-4147-A177-3AD203B41FA5}">
                      <a16:colId xmlns:a16="http://schemas.microsoft.com/office/drawing/2014/main" val="20001"/>
                    </a:ext>
                  </a:extLst>
                </a:gridCol>
                <a:gridCol w="380999">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tblGrid>
              <a:tr h="304800">
                <a:tc>
                  <a:txBody>
                    <a:bodyPr/>
                    <a:lstStyle/>
                    <a:p>
                      <a:pPr marL="108585">
                        <a:lnSpc>
                          <a:spcPts val="2115"/>
                        </a:lnSpc>
                      </a:pPr>
                      <a:r>
                        <a:rPr sz="1800" b="1" dirty="0">
                          <a:latin typeface="Arial" panose="020B0604020202020204"/>
                          <a:cs typeface="Arial" panose="020B0604020202020204"/>
                        </a:rPr>
                        <a:t>K</a:t>
                      </a:r>
                      <a:endParaRPr sz="1800">
                        <a:latin typeface="Arial" panose="020B0604020202020204"/>
                        <a:cs typeface="Arial" panose="020B0604020202020204"/>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0015">
                        <a:lnSpc>
                          <a:spcPts val="2115"/>
                        </a:lnSpc>
                      </a:pPr>
                      <a:r>
                        <a:rPr sz="1800" b="1" dirty="0">
                          <a:latin typeface="Arial" panose="020B0604020202020204"/>
                          <a:cs typeface="Arial" panose="020B0604020202020204"/>
                        </a:rPr>
                        <a:t>h</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7000">
                        <a:lnSpc>
                          <a:spcPts val="2115"/>
                        </a:lnSpc>
                      </a:pPr>
                      <a:r>
                        <a:rPr sz="1800" b="1" dirty="0">
                          <a:latin typeface="Arial" panose="020B0604020202020204"/>
                          <a:cs typeface="Arial" panose="020B0604020202020204"/>
                        </a:rPr>
                        <a:t>a</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19380">
                        <a:lnSpc>
                          <a:spcPts val="2115"/>
                        </a:lnSpc>
                      </a:pPr>
                      <a:r>
                        <a:rPr sz="1800" b="1" dirty="0">
                          <a:latin typeface="Arial" panose="020B0604020202020204"/>
                          <a:cs typeface="Arial" panose="020B0604020202020204"/>
                        </a:rPr>
                        <a:t>n</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94615">
                        <a:lnSpc>
                          <a:spcPts val="2115"/>
                        </a:lnSpc>
                      </a:pPr>
                      <a:r>
                        <a:rPr sz="1800" b="1" dirty="0">
                          <a:latin typeface="Arial" panose="020B0604020202020204"/>
                          <a:cs typeface="Arial" panose="020B0604020202020204"/>
                        </a:rPr>
                        <a:t>\0</a:t>
                      </a:r>
                      <a:endParaRPr sz="1800">
                        <a:latin typeface="Arial" panose="020B0604020202020204"/>
                        <a:cs typeface="Arial" panose="020B0604020202020204"/>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CFFCC"/>
                    </a:solidFill>
                  </a:tcPr>
                </a:tc>
                <a:extLst>
                  <a:ext uri="{0D108BD9-81ED-4DB2-BD59-A6C34878D82A}">
                    <a16:rowId xmlns:a16="http://schemas.microsoft.com/office/drawing/2014/main" val="10000"/>
                  </a:ext>
                </a:extLst>
              </a:tr>
            </a:tbl>
          </a:graphicData>
        </a:graphic>
      </p:graphicFrame>
      <p:graphicFrame>
        <p:nvGraphicFramePr>
          <p:cNvPr id="23" name="object 23"/>
          <p:cNvGraphicFramePr>
            <a:graphicFrameLocks noGrp="1"/>
          </p:cNvGraphicFramePr>
          <p:nvPr/>
        </p:nvGraphicFramePr>
        <p:xfrm>
          <a:off x="3924363" y="3175063"/>
          <a:ext cx="2324100" cy="333375"/>
        </p:xfrm>
        <a:graphic>
          <a:graphicData uri="http://schemas.openxmlformats.org/drawingml/2006/table">
            <a:tbl>
              <a:tblPr firstRow="1" bandRow="1">
                <a:tableStyleId>{2D5ABB26-0587-4C30-8999-92F81FD0307C}</a:tableStyleId>
              </a:tblPr>
              <a:tblGrid>
                <a:gridCol w="381000">
                  <a:extLst>
                    <a:ext uri="{9D8B030D-6E8A-4147-A177-3AD203B41FA5}">
                      <a16:colId xmlns:a16="http://schemas.microsoft.com/office/drawing/2014/main" val="20000"/>
                    </a:ext>
                  </a:extLst>
                </a:gridCol>
                <a:gridCol w="379095">
                  <a:extLst>
                    <a:ext uri="{9D8B030D-6E8A-4147-A177-3AD203B41FA5}">
                      <a16:colId xmlns:a16="http://schemas.microsoft.com/office/drawing/2014/main" val="20001"/>
                    </a:ext>
                  </a:extLst>
                </a:gridCol>
                <a:gridCol w="380999">
                  <a:extLst>
                    <a:ext uri="{9D8B030D-6E8A-4147-A177-3AD203B41FA5}">
                      <a16:colId xmlns:a16="http://schemas.microsoft.com/office/drawing/2014/main" val="20002"/>
                    </a:ext>
                  </a:extLst>
                </a:gridCol>
                <a:gridCol w="379730">
                  <a:extLst>
                    <a:ext uri="{9D8B030D-6E8A-4147-A177-3AD203B41FA5}">
                      <a16:colId xmlns:a16="http://schemas.microsoft.com/office/drawing/2014/main" val="20003"/>
                    </a:ext>
                  </a:extLst>
                </a:gridCol>
                <a:gridCol w="381000">
                  <a:extLst>
                    <a:ext uri="{9D8B030D-6E8A-4147-A177-3AD203B41FA5}">
                      <a16:colId xmlns:a16="http://schemas.microsoft.com/office/drawing/2014/main" val="20004"/>
                    </a:ext>
                  </a:extLst>
                </a:gridCol>
                <a:gridCol w="379094">
                  <a:extLst>
                    <a:ext uri="{9D8B030D-6E8A-4147-A177-3AD203B41FA5}">
                      <a16:colId xmlns:a16="http://schemas.microsoft.com/office/drawing/2014/main" val="20005"/>
                    </a:ext>
                  </a:extLst>
                </a:gridCol>
              </a:tblGrid>
              <a:tr h="304800">
                <a:tc>
                  <a:txBody>
                    <a:bodyPr/>
                    <a:lstStyle/>
                    <a:p>
                      <a:pPr algn="ctr">
                        <a:lnSpc>
                          <a:spcPts val="2115"/>
                        </a:lnSpc>
                      </a:pPr>
                      <a:r>
                        <a:rPr sz="1800" b="1" dirty="0">
                          <a:latin typeface="Arial" panose="020B0604020202020204"/>
                          <a:cs typeface="Arial" panose="020B0604020202020204"/>
                        </a:rPr>
                        <a:t>I</a:t>
                      </a:r>
                      <a:endParaRPr sz="1800">
                        <a:latin typeface="Arial" panose="020B0604020202020204"/>
                        <a:cs typeface="Arial" panose="020B0604020202020204"/>
                      </a:endParaRPr>
                    </a:p>
                  </a:txBody>
                  <a:tcPr marL="0" marR="0" marT="0" marB="0">
                    <a:lnL w="28575">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0015">
                        <a:lnSpc>
                          <a:spcPts val="2115"/>
                        </a:lnSpc>
                      </a:pPr>
                      <a:r>
                        <a:rPr sz="1800" b="1" dirty="0">
                          <a:latin typeface="Arial" panose="020B0604020202020204"/>
                          <a:cs typeface="Arial" panose="020B0604020202020204"/>
                        </a:rPr>
                        <a:t>n</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0650">
                        <a:lnSpc>
                          <a:spcPts val="2115"/>
                        </a:lnSpc>
                      </a:pPr>
                      <a:r>
                        <a:rPr sz="1800" b="1" dirty="0">
                          <a:latin typeface="Arial" panose="020B0604020202020204"/>
                          <a:cs typeface="Arial" panose="020B0604020202020204"/>
                        </a:rPr>
                        <a:t>d</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algn="ctr">
                        <a:lnSpc>
                          <a:spcPts val="2115"/>
                        </a:lnSpc>
                      </a:pPr>
                      <a:r>
                        <a:rPr sz="1800" b="1" dirty="0">
                          <a:latin typeface="Arial" panose="020B0604020202020204"/>
                          <a:cs typeface="Arial" panose="020B0604020202020204"/>
                        </a:rPr>
                        <a:t>i</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127000">
                        <a:lnSpc>
                          <a:spcPts val="2115"/>
                        </a:lnSpc>
                      </a:pPr>
                      <a:r>
                        <a:rPr sz="1800" b="1" dirty="0">
                          <a:latin typeface="Arial" panose="020B0604020202020204"/>
                          <a:cs typeface="Arial" panose="020B0604020202020204"/>
                        </a:rPr>
                        <a:t>a</a:t>
                      </a:r>
                      <a:endParaRPr sz="1800">
                        <a:latin typeface="Arial" panose="020B0604020202020204"/>
                        <a:cs typeface="Arial" panose="020B0604020202020204"/>
                      </a:endParaRPr>
                    </a:p>
                  </a:txBody>
                  <a:tcPr marL="0" marR="0" marT="0" marB="0">
                    <a:lnL w="12700">
                      <a:solidFill>
                        <a:srgbClr val="000000"/>
                      </a:solidFill>
                      <a:prstDash val="solid"/>
                    </a:lnL>
                    <a:lnR w="12700">
                      <a:solidFill>
                        <a:srgbClr val="000000"/>
                      </a:solidFill>
                      <a:prstDash val="solid"/>
                    </a:lnR>
                    <a:lnT w="28575">
                      <a:solidFill>
                        <a:srgbClr val="000000"/>
                      </a:solidFill>
                      <a:prstDash val="solid"/>
                    </a:lnT>
                    <a:lnB w="28575">
                      <a:solidFill>
                        <a:srgbClr val="000000"/>
                      </a:solidFill>
                      <a:prstDash val="solid"/>
                    </a:lnB>
                    <a:solidFill>
                      <a:srgbClr val="CCFFCC"/>
                    </a:solidFill>
                  </a:tcPr>
                </a:tc>
                <a:tc>
                  <a:txBody>
                    <a:bodyPr/>
                    <a:lstStyle/>
                    <a:p>
                      <a:pPr marL="93980">
                        <a:lnSpc>
                          <a:spcPts val="2115"/>
                        </a:lnSpc>
                      </a:pPr>
                      <a:r>
                        <a:rPr sz="1800" b="1" dirty="0">
                          <a:latin typeface="Arial" panose="020B0604020202020204"/>
                          <a:cs typeface="Arial" panose="020B0604020202020204"/>
                        </a:rPr>
                        <a:t>\0</a:t>
                      </a:r>
                      <a:endParaRPr sz="1800">
                        <a:latin typeface="Arial" panose="020B0604020202020204"/>
                        <a:cs typeface="Arial" panose="020B0604020202020204"/>
                      </a:endParaRPr>
                    </a:p>
                  </a:txBody>
                  <a:tcPr marL="0" marR="0" marT="0" marB="0">
                    <a:lnL w="12700">
                      <a:solidFill>
                        <a:srgbClr val="000000"/>
                      </a:solidFill>
                      <a:prstDash val="solid"/>
                    </a:lnL>
                    <a:lnR w="28575">
                      <a:solidFill>
                        <a:srgbClr val="000000"/>
                      </a:solidFill>
                      <a:prstDash val="solid"/>
                    </a:lnR>
                    <a:lnT w="28575">
                      <a:solidFill>
                        <a:srgbClr val="000000"/>
                      </a:solidFill>
                      <a:prstDash val="solid"/>
                    </a:lnT>
                    <a:lnB w="28575">
                      <a:solidFill>
                        <a:srgbClr val="000000"/>
                      </a:solidFill>
                      <a:prstDash val="solid"/>
                    </a:lnB>
                    <a:solidFill>
                      <a:srgbClr val="CCFFCC"/>
                    </a:solidFill>
                  </a:tcPr>
                </a:tc>
                <a:extLst>
                  <a:ext uri="{0D108BD9-81ED-4DB2-BD59-A6C34878D82A}">
                    <a16:rowId xmlns:a16="http://schemas.microsoft.com/office/drawing/2014/main" val="10000"/>
                  </a:ext>
                </a:extLst>
              </a:tr>
            </a:tbl>
          </a:graphicData>
        </a:graphic>
      </p:graphicFrame>
      <p:sp>
        <p:nvSpPr>
          <p:cNvPr id="24" name="object 24"/>
          <p:cNvSpPr/>
          <p:nvPr/>
        </p:nvSpPr>
        <p:spPr>
          <a:xfrm>
            <a:off x="3897121" y="1028700"/>
            <a:ext cx="3957954" cy="685800"/>
          </a:xfrm>
          <a:custGeom>
            <a:avLst/>
            <a:gdLst/>
            <a:ahLst/>
            <a:cxnLst/>
            <a:rect l="l" t="t" r="r" b="b"/>
            <a:pathLst>
              <a:path w="3957954" h="685800">
                <a:moveTo>
                  <a:pt x="0" y="685800"/>
                </a:moveTo>
                <a:lnTo>
                  <a:pt x="1506" y="607182"/>
                </a:lnTo>
                <a:lnTo>
                  <a:pt x="5798" y="535010"/>
                </a:lnTo>
                <a:lnTo>
                  <a:pt x="12536" y="471342"/>
                </a:lnTo>
                <a:lnTo>
                  <a:pt x="21380" y="418238"/>
                </a:lnTo>
                <a:lnTo>
                  <a:pt x="31990" y="377756"/>
                </a:lnTo>
                <a:lnTo>
                  <a:pt x="57150" y="342900"/>
                </a:lnTo>
                <a:lnTo>
                  <a:pt x="1934590" y="342900"/>
                </a:lnTo>
                <a:lnTo>
                  <a:pt x="1947713" y="333842"/>
                </a:lnTo>
                <a:lnTo>
                  <a:pt x="1970360" y="267561"/>
                </a:lnTo>
                <a:lnTo>
                  <a:pt x="1979204" y="214457"/>
                </a:lnTo>
                <a:lnTo>
                  <a:pt x="1985942" y="150789"/>
                </a:lnTo>
                <a:lnTo>
                  <a:pt x="1990234" y="78617"/>
                </a:lnTo>
                <a:lnTo>
                  <a:pt x="1991740" y="0"/>
                </a:lnTo>
                <a:lnTo>
                  <a:pt x="1993253" y="78617"/>
                </a:lnTo>
                <a:lnTo>
                  <a:pt x="1997561" y="150789"/>
                </a:lnTo>
                <a:lnTo>
                  <a:pt x="2004317" y="214457"/>
                </a:lnTo>
                <a:lnTo>
                  <a:pt x="2013174" y="267561"/>
                </a:lnTo>
                <a:lnTo>
                  <a:pt x="2023787" y="308043"/>
                </a:lnTo>
                <a:lnTo>
                  <a:pt x="2048890" y="342900"/>
                </a:lnTo>
                <a:lnTo>
                  <a:pt x="3900678" y="342900"/>
                </a:lnTo>
                <a:lnTo>
                  <a:pt x="3913800" y="351957"/>
                </a:lnTo>
                <a:lnTo>
                  <a:pt x="3936447" y="418238"/>
                </a:lnTo>
                <a:lnTo>
                  <a:pt x="3945291" y="471342"/>
                </a:lnTo>
                <a:lnTo>
                  <a:pt x="3952029" y="535010"/>
                </a:lnTo>
                <a:lnTo>
                  <a:pt x="3956321" y="607182"/>
                </a:lnTo>
                <a:lnTo>
                  <a:pt x="3957828" y="685800"/>
                </a:lnTo>
              </a:path>
            </a:pathLst>
          </a:custGeom>
          <a:ln w="9525">
            <a:solidFill>
              <a:srgbClr val="000000"/>
            </a:solidFill>
          </a:ln>
        </p:spPr>
        <p:txBody>
          <a:bodyPr wrap="square" lIns="0" tIns="0" rIns="0" bIns="0" rtlCol="0"/>
          <a:lstStyle/>
          <a:p>
            <a:endParaRPr/>
          </a:p>
        </p:txBody>
      </p:sp>
      <p:sp>
        <p:nvSpPr>
          <p:cNvPr id="18" name="object 18"/>
          <p:cNvSpPr/>
          <p:nvPr/>
        </p:nvSpPr>
        <p:spPr>
          <a:xfrm>
            <a:off x="2133346" y="1714245"/>
            <a:ext cx="1843405" cy="1514475"/>
          </a:xfrm>
          <a:custGeom>
            <a:avLst/>
            <a:gdLst/>
            <a:ahLst/>
            <a:cxnLst/>
            <a:rect l="l" t="t" r="r" b="b"/>
            <a:pathLst>
              <a:path w="1843404" h="1514475">
                <a:moveTo>
                  <a:pt x="1843151" y="1443101"/>
                </a:moveTo>
                <a:lnTo>
                  <a:pt x="1814474" y="1428750"/>
                </a:lnTo>
                <a:lnTo>
                  <a:pt x="1700276" y="1371600"/>
                </a:lnTo>
                <a:lnTo>
                  <a:pt x="1700276" y="1428750"/>
                </a:lnTo>
                <a:lnTo>
                  <a:pt x="0" y="1428750"/>
                </a:lnTo>
                <a:lnTo>
                  <a:pt x="0" y="1457325"/>
                </a:lnTo>
                <a:lnTo>
                  <a:pt x="1700276" y="1457325"/>
                </a:lnTo>
                <a:lnTo>
                  <a:pt x="1700276" y="1514475"/>
                </a:lnTo>
                <a:lnTo>
                  <a:pt x="1814677" y="1457325"/>
                </a:lnTo>
                <a:lnTo>
                  <a:pt x="1843151" y="1443101"/>
                </a:lnTo>
                <a:close/>
              </a:path>
              <a:path w="1843404" h="1514475">
                <a:moveTo>
                  <a:pt x="1843151" y="985901"/>
                </a:moveTo>
                <a:lnTo>
                  <a:pt x="1814474" y="971550"/>
                </a:lnTo>
                <a:lnTo>
                  <a:pt x="1700276" y="914400"/>
                </a:lnTo>
                <a:lnTo>
                  <a:pt x="1700276" y="971550"/>
                </a:lnTo>
                <a:lnTo>
                  <a:pt x="0" y="971550"/>
                </a:lnTo>
                <a:lnTo>
                  <a:pt x="0" y="1000125"/>
                </a:lnTo>
                <a:lnTo>
                  <a:pt x="1700276" y="1000125"/>
                </a:lnTo>
                <a:lnTo>
                  <a:pt x="1700276" y="1057275"/>
                </a:lnTo>
                <a:lnTo>
                  <a:pt x="1814677" y="1000125"/>
                </a:lnTo>
                <a:lnTo>
                  <a:pt x="1843151" y="985901"/>
                </a:lnTo>
                <a:close/>
              </a:path>
              <a:path w="1843404" h="1514475">
                <a:moveTo>
                  <a:pt x="1843151" y="528701"/>
                </a:moveTo>
                <a:lnTo>
                  <a:pt x="1814474" y="514350"/>
                </a:lnTo>
                <a:lnTo>
                  <a:pt x="1700276" y="457200"/>
                </a:lnTo>
                <a:lnTo>
                  <a:pt x="1700276" y="514350"/>
                </a:lnTo>
                <a:lnTo>
                  <a:pt x="0" y="514350"/>
                </a:lnTo>
                <a:lnTo>
                  <a:pt x="0" y="542925"/>
                </a:lnTo>
                <a:lnTo>
                  <a:pt x="1700276" y="542925"/>
                </a:lnTo>
                <a:lnTo>
                  <a:pt x="1700276" y="600075"/>
                </a:lnTo>
                <a:lnTo>
                  <a:pt x="1814677" y="542925"/>
                </a:lnTo>
                <a:lnTo>
                  <a:pt x="1843151" y="528701"/>
                </a:lnTo>
                <a:close/>
              </a:path>
              <a:path w="1843404" h="1514475">
                <a:moveTo>
                  <a:pt x="1843151" y="71501"/>
                </a:moveTo>
                <a:lnTo>
                  <a:pt x="1814474" y="57150"/>
                </a:lnTo>
                <a:lnTo>
                  <a:pt x="1700276" y="0"/>
                </a:lnTo>
                <a:lnTo>
                  <a:pt x="1700276" y="57150"/>
                </a:lnTo>
                <a:lnTo>
                  <a:pt x="0" y="57150"/>
                </a:lnTo>
                <a:lnTo>
                  <a:pt x="0" y="85725"/>
                </a:lnTo>
                <a:lnTo>
                  <a:pt x="1700276" y="85725"/>
                </a:lnTo>
                <a:lnTo>
                  <a:pt x="1700276" y="142875"/>
                </a:lnTo>
                <a:lnTo>
                  <a:pt x="1814677" y="85725"/>
                </a:lnTo>
                <a:lnTo>
                  <a:pt x="1843151" y="71501"/>
                </a:lnTo>
                <a:close/>
              </a:path>
            </a:pathLst>
          </a:custGeom>
          <a:solidFill>
            <a:srgbClr val="000000"/>
          </a:solidFill>
        </p:spPr>
        <p:txBody>
          <a:bodyPr wrap="square" lIns="0" tIns="0" rIns="0" bIns="0" rtlCol="0"/>
          <a:lstStyle/>
          <a:p>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17030" y="874347"/>
            <a:ext cx="8509931" cy="2557145"/>
          </a:xfrm>
          <a:prstGeom prst="rect">
            <a:avLst/>
          </a:prstGeom>
        </p:spPr>
        <p:txBody>
          <a:bodyPr vert="horz" lIns="95250" tIns="47625" rIns="95250" bIns="47625" rtlCol="0" anchor="t">
            <a:spAutoFit/>
          </a:bodyPr>
          <a:lstStyle/>
          <a:p>
            <a:pPr>
              <a:defRPr lang="en-US" sz="1400" dirty="0"/>
            </a:pPr>
            <a:r>
              <a:rPr lang="en-US" sz="2000" b="0" dirty="0">
                <a:latin typeface="Alegreya" panose="00000500000000000000"/>
              </a:rPr>
              <a:t>1. A car manufacturing company uses an array car to record number of cars sold each year starting from 1965 to 2015</a:t>
            </a:r>
          </a:p>
          <a:p>
            <a:pPr>
              <a:defRPr lang="en-US" sz="1400" dirty="0"/>
            </a:pPr>
            <a:r>
              <a:rPr lang="en-US" sz="2000" b="0" dirty="0">
                <a:latin typeface="Alegreya" panose="00000500000000000000"/>
              </a:rPr>
              <a:t>i) Find the total number of years(elements)</a:t>
            </a:r>
          </a:p>
          <a:p>
            <a:pPr>
              <a:defRPr lang="en-US" sz="1400" dirty="0"/>
            </a:pPr>
            <a:r>
              <a:rPr lang="en-US" sz="2000" b="0" dirty="0">
                <a:latin typeface="Alegreya" panose="00000500000000000000"/>
              </a:rPr>
              <a:t>ii) Suppose base address = 500, word length (w) = 4, find address of car[1967], car[1969] and car[2015]</a:t>
            </a:r>
          </a:p>
          <a:p>
            <a:pPr>
              <a:defRPr lang="en-US" sz="1400" dirty="0"/>
            </a:pPr>
            <a:endParaRPr lang="en-US" sz="2000" b="0" dirty="0">
              <a:latin typeface="Alegreya" panose="00000500000000000000"/>
            </a:endParaRPr>
          </a:p>
          <a:p>
            <a:pPr>
              <a:defRPr lang="en-US" sz="1400" dirty="0"/>
            </a:pPr>
            <a:endParaRPr lang="en-US" sz="2000" b="0" dirty="0">
              <a:latin typeface="Alegreya" panose="00000500000000000000"/>
            </a:endParaRPr>
          </a:p>
          <a:p>
            <a:pPr>
              <a:defRPr lang="en-US" sz="1400" dirty="0"/>
            </a:pPr>
            <a:endParaRPr lang="en-US" sz="2000" b="0" dirty="0">
              <a:latin typeface="Alegreya" panose="0000050000000000000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pic>
        <p:nvPicPr>
          <p:cNvPr id="4" name="Picture 3"/>
          <p:cNvPicPr>
            <a:picLocks noChangeAspect="1"/>
          </p:cNvPicPr>
          <p:nvPr/>
        </p:nvPicPr>
        <p:blipFill>
          <a:blip r:embed="rId3"/>
          <a:stretch>
            <a:fillRect/>
          </a:stretch>
        </p:blipFill>
        <p:spPr>
          <a:xfrm>
            <a:off x="5486400" y="690810"/>
            <a:ext cx="3255235" cy="1781937"/>
          </a:xfrm>
          <a:prstGeom prst="rect">
            <a:avLst/>
          </a:prstGeom>
          <a:noFill/>
        </p:spPr>
      </p:pic>
      <p:pic>
        <p:nvPicPr>
          <p:cNvPr id="5" name="Picture 4"/>
          <p:cNvPicPr>
            <a:picLocks noChangeAspect="1"/>
          </p:cNvPicPr>
          <p:nvPr/>
        </p:nvPicPr>
        <p:blipFill>
          <a:blip r:embed="rId3"/>
          <a:stretch>
            <a:fillRect/>
          </a:stretch>
        </p:blipFill>
        <p:spPr>
          <a:xfrm>
            <a:off x="5486400" y="2519610"/>
            <a:ext cx="3255235" cy="1781937"/>
          </a:xfrm>
          <a:prstGeom prst="rect">
            <a:avLst/>
          </a:prstGeom>
          <a:noFill/>
        </p:spPr>
      </p:pic>
      <p:pic>
        <p:nvPicPr>
          <p:cNvPr id="6" name="Picture 5"/>
          <p:cNvPicPr>
            <a:picLocks noChangeAspect="1"/>
          </p:cNvPicPr>
          <p:nvPr/>
        </p:nvPicPr>
        <p:blipFill>
          <a:blip r:embed="rId3"/>
          <a:srcRect l="-1490" b="50690"/>
          <a:stretch>
            <a:fillRect/>
          </a:stretch>
        </p:blipFill>
        <p:spPr>
          <a:xfrm>
            <a:off x="1590789" y="2010718"/>
            <a:ext cx="3312726" cy="881125"/>
          </a:xfrm>
          <a:prstGeom prst="rect">
            <a:avLst/>
          </a:prstGeom>
          <a:noFill/>
        </p:spPr>
      </p:pic>
      <p:pic>
        <p:nvPicPr>
          <p:cNvPr id="7" name="Picture 6"/>
          <p:cNvPicPr>
            <a:picLocks noChangeAspect="1"/>
          </p:cNvPicPr>
          <p:nvPr/>
        </p:nvPicPr>
        <p:blipFill>
          <a:blip r:embed="rId3"/>
          <a:srcRect l="-1490" r="80910" b="50690"/>
          <a:stretch>
            <a:fillRect/>
          </a:stretch>
        </p:blipFill>
        <p:spPr>
          <a:xfrm>
            <a:off x="97145" y="2010718"/>
            <a:ext cx="671681" cy="881125"/>
          </a:xfrm>
          <a:prstGeom prst="rect">
            <a:avLst/>
          </a:prstGeom>
          <a:noFill/>
        </p:spPr>
      </p:pic>
      <p:sp>
        <p:nvSpPr>
          <p:cNvPr id="8" name="TextBox 7"/>
          <p:cNvSpPr txBox="1"/>
          <p:nvPr/>
        </p:nvSpPr>
        <p:spPr>
          <a:xfrm>
            <a:off x="0" y="2891847"/>
            <a:ext cx="1207512" cy="308552"/>
          </a:xfrm>
          <a:prstGeom prst="rect">
            <a:avLst/>
          </a:prstGeom>
        </p:spPr>
        <p:txBody>
          <a:bodyPr vert="horz" lIns="95250" tIns="47625" rIns="95250" bIns="47625" rtlCol="0" anchor="t">
            <a:spAutoFit/>
          </a:bodyPr>
          <a:lstStyle/>
          <a:p>
            <a:pPr>
              <a:defRPr lang="en-US" sz="1400" dirty="0"/>
            </a:pPr>
            <a:r>
              <a:rPr lang="en-US" b="1" dirty="0">
                <a:latin typeface="+mj-lt"/>
              </a:rPr>
              <a:t>Student</a:t>
            </a:r>
          </a:p>
        </p:txBody>
      </p:sp>
      <p:sp>
        <p:nvSpPr>
          <p:cNvPr id="9" name="TextBox 8"/>
          <p:cNvSpPr txBox="1"/>
          <p:nvPr/>
        </p:nvSpPr>
        <p:spPr>
          <a:xfrm>
            <a:off x="2019300" y="2891847"/>
            <a:ext cx="2182329" cy="308552"/>
          </a:xfrm>
          <a:prstGeom prst="rect">
            <a:avLst/>
          </a:prstGeom>
        </p:spPr>
        <p:txBody>
          <a:bodyPr vert="horz" lIns="95250" tIns="47625" rIns="95250" bIns="47625" rtlCol="0" anchor="t">
            <a:spAutoFit/>
          </a:bodyPr>
          <a:lstStyle/>
          <a:p>
            <a:pPr>
              <a:defRPr lang="en-US" sz="1400" dirty="0"/>
            </a:pPr>
            <a:r>
              <a:rPr lang="en-US" b="1" dirty="0">
                <a:latin typeface="+mj-lt"/>
              </a:rPr>
              <a:t>1-D array of Students</a:t>
            </a:r>
          </a:p>
        </p:txBody>
      </p:sp>
      <p:sp>
        <p:nvSpPr>
          <p:cNvPr id="10" name="TextBox 9"/>
          <p:cNvSpPr txBox="1"/>
          <p:nvPr/>
        </p:nvSpPr>
        <p:spPr>
          <a:xfrm>
            <a:off x="6310884" y="4352925"/>
            <a:ext cx="2151811" cy="308552"/>
          </a:xfrm>
          <a:prstGeom prst="rect">
            <a:avLst/>
          </a:prstGeom>
        </p:spPr>
        <p:txBody>
          <a:bodyPr vert="horz" lIns="95250" tIns="47625" rIns="95250" bIns="47625" rtlCol="0" anchor="t">
            <a:spAutoFit/>
          </a:bodyPr>
          <a:lstStyle/>
          <a:p>
            <a:pPr>
              <a:defRPr lang="en-US" sz="1400" dirty="0"/>
            </a:pPr>
            <a:r>
              <a:rPr lang="en-US" b="1" dirty="0">
                <a:latin typeface="+mj-lt"/>
              </a:rPr>
              <a:t>2-D array of Student</a:t>
            </a:r>
          </a:p>
        </p:txBody>
      </p:sp>
      <p:sp>
        <p:nvSpPr>
          <p:cNvPr id="11" name="TextBox 10"/>
          <p:cNvSpPr txBox="1"/>
          <p:nvPr>
            <p:custDataLst>
              <p:tags r:id="rId1"/>
            </p:custDataLst>
          </p:nvPr>
        </p:nvSpPr>
        <p:spPr>
          <a:xfrm>
            <a:off x="2503217" y="745607"/>
            <a:ext cx="2400300" cy="355420"/>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b="1" dirty="0">
                <a:latin typeface="+mj-lt"/>
              </a:rPr>
              <a:t>Two Dimensional Array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577081"/>
            <a:ext cx="4047810" cy="369503"/>
          </a:xfrm>
          <a:prstGeom prst="rect">
            <a:avLst/>
          </a:prstGeom>
        </p:spPr>
        <p:txBody>
          <a:bodyPr vert="horz" lIns="95250" tIns="47625" rIns="95250" bIns="47625" rtlCol="0" anchor="t">
            <a:spAutoFit/>
          </a:bodyPr>
          <a:lstStyle/>
          <a:p>
            <a:pPr>
              <a:defRPr lang="en-US" sz="1400" dirty="0"/>
            </a:pPr>
            <a:r>
              <a:rPr lang="en-US" sz="1800" b="1" dirty="0" err="1">
                <a:solidFill>
                  <a:schemeClr val="accent3"/>
                </a:solidFill>
                <a:latin typeface="+mj-lt"/>
              </a:rPr>
              <a:t>Multidimensional</a:t>
            </a:r>
            <a:r>
              <a:rPr lang="en-US" sz="1800" b="1" dirty="0">
                <a:solidFill>
                  <a:schemeClr val="accent3"/>
                </a:solidFill>
                <a:latin typeface="+mj-lt"/>
              </a:rPr>
              <a:t> Arrays</a:t>
            </a:r>
          </a:p>
        </p:txBody>
      </p:sp>
      <p:sp>
        <p:nvSpPr>
          <p:cNvPr id="3" name="TextBox 2"/>
          <p:cNvSpPr txBox="1"/>
          <p:nvPr/>
        </p:nvSpPr>
        <p:spPr>
          <a:xfrm>
            <a:off x="679446" y="1022223"/>
            <a:ext cx="7805023" cy="1161783"/>
          </a:xfrm>
          <a:prstGeom prst="rect">
            <a:avLst/>
          </a:prstGeom>
        </p:spPr>
        <p:txBody>
          <a:bodyPr vert="horz" lIns="95250" tIns="47625" rIns="95250" bIns="47625" rtlCol="0" anchor="t">
            <a:spAutoFit/>
          </a:bodyPr>
          <a:lstStyle/>
          <a:p>
            <a:pPr algn="l">
              <a:lnSpc>
                <a:spcPct val="125000"/>
              </a:lnSpc>
              <a:defRPr lang="en-US" sz="1400" dirty="0"/>
            </a:pPr>
            <a:r>
              <a:rPr lang="en-US" dirty="0">
                <a:latin typeface="Lato" panose="020F0502020204030203"/>
              </a:rPr>
              <a:t>Two-dimensional arrays are called matrices in mathematics and tables in business applications. There is a standard way of drawing a two-dimensional m x n array A where the elements of a form a rectangular array with m rows and n columns and where the element A[J, K] appears in row J and column K.</a:t>
            </a:r>
          </a:p>
        </p:txBody>
      </p:sp>
      <p:pic>
        <p:nvPicPr>
          <p:cNvPr id="4" name="Picture 3"/>
          <p:cNvPicPr>
            <a:picLocks noChangeAspect="1"/>
          </p:cNvPicPr>
          <p:nvPr/>
        </p:nvPicPr>
        <p:blipFill>
          <a:blip r:embed="rId2"/>
          <a:stretch>
            <a:fillRect/>
          </a:stretch>
        </p:blipFill>
        <p:spPr>
          <a:xfrm>
            <a:off x="2111521" y="2259549"/>
            <a:ext cx="4920957" cy="2427998"/>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3486" y="587921"/>
            <a:ext cx="8377018" cy="1849120"/>
          </a:xfrm>
          <a:prstGeom prst="rect">
            <a:avLst/>
          </a:prstGeom>
        </p:spPr>
        <p:txBody>
          <a:bodyPr vert="horz" lIns="95250" tIns="47625" rIns="95250" bIns="47625" rtlCol="0" anchor="t">
            <a:spAutoFit/>
          </a:bodyPr>
          <a:lstStyle/>
          <a:p>
            <a:pPr>
              <a:defRPr lang="en-US" sz="1400" dirty="0"/>
            </a:pPr>
            <a:r>
              <a:rPr lang="en-US" sz="1600" b="1" dirty="0">
                <a:solidFill>
                  <a:srgbClr val="C00000"/>
                </a:solidFill>
                <a:latin typeface="Open Sans" panose="020B0606030504020204"/>
              </a:rPr>
              <a:t>Representation of Two-Dimensional Arrays in Memory</a:t>
            </a:r>
          </a:p>
          <a:p>
            <a:pPr>
              <a:defRPr lang="en-US" sz="1400" dirty="0"/>
            </a:pPr>
            <a:br>
              <a:rPr lang="en-US" sz="1400" dirty="0">
                <a:solidFill>
                  <a:schemeClr val="tx1"/>
                </a:solidFill>
                <a:latin typeface="Open Sans" panose="020B0606030504020204"/>
              </a:rPr>
            </a:br>
            <a:r>
              <a:rPr lang="en-US" sz="1400" dirty="0">
                <a:solidFill>
                  <a:schemeClr val="tx1"/>
                </a:solidFill>
                <a:latin typeface="Open Sans" panose="020B0606030504020204"/>
              </a:rPr>
              <a:t>Let A be a two-dimensional m x n array. Although A is pictured as a rectangular array of </a:t>
            </a:r>
            <a:br>
              <a:rPr lang="en-US" sz="1400" dirty="0">
                <a:solidFill>
                  <a:schemeClr val="tx1"/>
                </a:solidFill>
                <a:latin typeface="Open Sans" panose="020B0606030504020204"/>
              </a:rPr>
            </a:br>
            <a:r>
              <a:rPr lang="en-US" sz="1400" dirty="0">
                <a:solidFill>
                  <a:schemeClr val="tx1"/>
                </a:solidFill>
                <a:latin typeface="Open Sans" panose="020B0606030504020204"/>
              </a:rPr>
              <a:t>elements with m rows and n columns, the array will be represented in memory by a block of m . n sequential memory locations.</a:t>
            </a:r>
          </a:p>
          <a:p>
            <a:pPr>
              <a:defRPr lang="en-US" sz="1400" dirty="0"/>
            </a:pPr>
            <a:br>
              <a:rPr lang="en-US" sz="1400" dirty="0">
                <a:solidFill>
                  <a:schemeClr val="tx1"/>
                </a:solidFill>
                <a:latin typeface="Open Sans" panose="020B0606030504020204"/>
              </a:rPr>
            </a:br>
            <a:r>
              <a:rPr lang="en-US" sz="1400" dirty="0">
                <a:solidFill>
                  <a:schemeClr val="tx1"/>
                </a:solidFill>
                <a:latin typeface="Open Sans" panose="020B0606030504020204"/>
              </a:rPr>
              <a:t>The programming language will store the array A either (1) column by column, is called</a:t>
            </a:r>
            <a:br>
              <a:rPr lang="en-US" sz="1400" dirty="0">
                <a:solidFill>
                  <a:schemeClr val="tx1"/>
                </a:solidFill>
                <a:latin typeface="Open Sans" panose="020B0606030504020204"/>
              </a:rPr>
            </a:br>
            <a:r>
              <a:rPr lang="en-US" sz="1400" b="1" dirty="0">
                <a:solidFill>
                  <a:schemeClr val="accent4"/>
                </a:solidFill>
                <a:latin typeface="Open Sans" panose="020B0606030504020204"/>
              </a:rPr>
              <a:t>column-major order</a:t>
            </a:r>
            <a:r>
              <a:rPr lang="en-US" sz="1400" dirty="0">
                <a:solidFill>
                  <a:schemeClr val="tx1"/>
                </a:solidFill>
                <a:latin typeface="Open Sans" panose="020B0606030504020204"/>
              </a:rPr>
              <a:t>, or (2) row by row, in </a:t>
            </a:r>
            <a:r>
              <a:rPr lang="en-US" sz="1400" b="1" dirty="0">
                <a:solidFill>
                  <a:srgbClr val="FF7B43"/>
                </a:solidFill>
                <a:latin typeface="Open Sans" panose="020B0606030504020204"/>
              </a:rPr>
              <a:t>row-major order</a:t>
            </a:r>
            <a:r>
              <a:rPr lang="en-US" sz="1400" dirty="0">
                <a:solidFill>
                  <a:schemeClr val="tx1"/>
                </a:solidFill>
                <a:latin typeface="Open Sans" panose="020B0606030504020204"/>
              </a:rPr>
              <a:t>.</a:t>
            </a:r>
          </a:p>
        </p:txBody>
      </p:sp>
      <p:pic>
        <p:nvPicPr>
          <p:cNvPr id="3" name="Picture 2"/>
          <p:cNvPicPr>
            <a:picLocks noChangeAspect="1"/>
          </p:cNvPicPr>
          <p:nvPr/>
        </p:nvPicPr>
        <p:blipFill>
          <a:blip r:embed="rId2"/>
          <a:stretch>
            <a:fillRect/>
          </a:stretch>
        </p:blipFill>
        <p:spPr>
          <a:xfrm>
            <a:off x="231775" y="2435225"/>
            <a:ext cx="3340100" cy="2704465"/>
          </a:xfrm>
          <a:prstGeom prst="rect">
            <a:avLst/>
          </a:prstGeom>
          <a:noFill/>
        </p:spPr>
      </p:pic>
      <p:sp>
        <p:nvSpPr>
          <p:cNvPr id="4" name="TextBox 3"/>
          <p:cNvSpPr txBox="1"/>
          <p:nvPr/>
        </p:nvSpPr>
        <p:spPr>
          <a:xfrm>
            <a:off x="4011377" y="4219384"/>
            <a:ext cx="4995348" cy="552335"/>
          </a:xfrm>
          <a:prstGeom prst="rect">
            <a:avLst/>
          </a:prstGeom>
        </p:spPr>
        <p:txBody>
          <a:bodyPr vert="horz" lIns="95250" tIns="47625" rIns="95250" bIns="47625" rtlCol="0" anchor="t">
            <a:spAutoFit/>
          </a:bodyPr>
          <a:lstStyle/>
          <a:p>
            <a:pPr>
              <a:lnSpc>
                <a:spcPct val="125000"/>
              </a:lnSpc>
              <a:defRPr lang="en-US" sz="1400" dirty="0"/>
            </a:pPr>
            <a:r>
              <a:rPr lang="en-US" sz="1200" b="1" dirty="0">
                <a:solidFill>
                  <a:srgbClr val="00B050"/>
                </a:solidFill>
                <a:latin typeface="Open Sans" panose="020B0606030504020204"/>
              </a:rPr>
              <a:t>(Column-major order) LOC(A[J, K]) = Base(A) + w[M(K - 1)+ (J - 1)]</a:t>
            </a:r>
            <a:br>
              <a:rPr lang="en-US" sz="1200" b="1" dirty="0">
                <a:solidFill>
                  <a:srgbClr val="00B050"/>
                </a:solidFill>
                <a:latin typeface="Open Sans" panose="020B0606030504020204"/>
              </a:rPr>
            </a:br>
            <a:r>
              <a:rPr lang="en-US" sz="1200" b="1" dirty="0">
                <a:solidFill>
                  <a:srgbClr val="00B050"/>
                </a:solidFill>
                <a:latin typeface="Open Sans" panose="020B0606030504020204"/>
              </a:rPr>
              <a:t>(Row-major order) LOC(A[J, K]) = Base(A) + w[N(J - 1) + (K - 1)]</a:t>
            </a:r>
          </a:p>
        </p:txBody>
      </p:sp>
      <p:pic>
        <p:nvPicPr>
          <p:cNvPr id="5" name="Picture 4"/>
          <p:cNvPicPr>
            <a:picLocks noChangeAspect="1"/>
          </p:cNvPicPr>
          <p:nvPr/>
        </p:nvPicPr>
        <p:blipFill>
          <a:blip r:embed="rId3"/>
          <a:stretch>
            <a:fillRect/>
          </a:stretch>
        </p:blipFill>
        <p:spPr>
          <a:xfrm>
            <a:off x="4798276" y="2384488"/>
            <a:ext cx="3829773" cy="1889607"/>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66750"/>
            <a:ext cx="8860155" cy="4093210"/>
          </a:xfrm>
        </p:spPr>
        <p:txBody>
          <a:bodyPr/>
          <a:lstStyle/>
          <a:p>
            <a:r>
              <a:rPr lang="en-US" sz="2200">
                <a:latin typeface="Times New Roman" panose="02020603050405020304" pitchFamily="18" charset="0"/>
                <a:cs typeface="Times New Roman" panose="02020603050405020304" pitchFamily="18" charset="0"/>
              </a:rPr>
              <a:t>A two</a:t>
            </a:r>
            <a:r>
              <a:rPr lang="en-IN" altLang="en-US" sz="2200">
                <a:latin typeface="Times New Roman" panose="02020603050405020304" pitchFamily="18" charset="0"/>
                <a:cs typeface="Times New Roman" panose="02020603050405020304" pitchFamily="18" charset="0"/>
              </a:rPr>
              <a:t> </a:t>
            </a:r>
            <a:r>
              <a:rPr lang="en-US" sz="2200">
                <a:latin typeface="Times New Roman" panose="02020603050405020304" pitchFamily="18" charset="0"/>
                <a:cs typeface="Times New Roman" panose="02020603050405020304" pitchFamily="18" charset="0"/>
              </a:rPr>
              <a:t>dimensional</a:t>
            </a:r>
            <a:r>
              <a:rPr lang="en-IN" altLang="en-US" sz="2200">
                <a:latin typeface="Times New Roman" panose="02020603050405020304" pitchFamily="18" charset="0"/>
                <a:cs typeface="Times New Roman" panose="02020603050405020304" pitchFamily="18" charset="0"/>
              </a:rPr>
              <a:t> </a:t>
            </a:r>
            <a:r>
              <a:rPr lang="en-US" sz="2200">
                <a:latin typeface="Times New Roman" panose="02020603050405020304" pitchFamily="18" charset="0"/>
                <a:cs typeface="Times New Roman" panose="02020603050405020304" pitchFamily="18" charset="0"/>
              </a:rPr>
              <a:t>array is represented as one-dimensional array of pointers where each</a:t>
            </a:r>
            <a:r>
              <a:rPr lang="en-IN" altLang="en-US" sz="2200">
                <a:latin typeface="Times New Roman" panose="02020603050405020304" pitchFamily="18" charset="0"/>
                <a:cs typeface="Times New Roman" panose="02020603050405020304" pitchFamily="18" charset="0"/>
              </a:rPr>
              <a:t> </a:t>
            </a:r>
            <a:r>
              <a:rPr lang="en-US" sz="2200">
                <a:latin typeface="Times New Roman" panose="02020603050405020304" pitchFamily="18" charset="0"/>
                <a:cs typeface="Times New Roman" panose="02020603050405020304" pitchFamily="18" charset="0"/>
              </a:rPr>
              <a:t>pointer contains address of one-dimensional array.</a:t>
            </a:r>
          </a:p>
          <a:p>
            <a:r>
              <a:rPr lang="en-US" sz="2200">
                <a:latin typeface="Times New Roman" panose="02020603050405020304" pitchFamily="18" charset="0"/>
                <a:cs typeface="Times New Roman" panose="02020603050405020304" pitchFamily="18" charset="0"/>
              </a:rPr>
              <a:t>For example, consider the</a:t>
            </a:r>
            <a:r>
              <a:rPr lang="en-IN" altLang="en-US" sz="2200">
                <a:latin typeface="Times New Roman" panose="02020603050405020304" pitchFamily="18" charset="0"/>
                <a:cs typeface="Times New Roman" panose="02020603050405020304" pitchFamily="18" charset="0"/>
              </a:rPr>
              <a:t> </a:t>
            </a:r>
            <a:r>
              <a:rPr lang="en-US" sz="2200">
                <a:latin typeface="Times New Roman" panose="02020603050405020304" pitchFamily="18" charset="0"/>
                <a:cs typeface="Times New Roman" panose="02020603050405020304" pitchFamily="18" charset="0"/>
              </a:rPr>
              <a:t>following declaration:</a:t>
            </a:r>
            <a:r>
              <a:rPr lang="en-IN" altLang="en-US" sz="2200">
                <a:latin typeface="Times New Roman" panose="02020603050405020304" pitchFamily="18" charset="0"/>
                <a:cs typeface="Times New Roman" panose="02020603050405020304" pitchFamily="18" charset="0"/>
              </a:rPr>
              <a:t> </a:t>
            </a:r>
            <a:r>
              <a:rPr lang="en-US" sz="2200">
                <a:latin typeface="Times New Roman" panose="02020603050405020304" pitchFamily="18" charset="0"/>
                <a:cs typeface="Times New Roman" panose="02020603050405020304" pitchFamily="18" charset="0"/>
              </a:rPr>
              <a:t>int a[3][5];</a:t>
            </a:r>
          </a:p>
          <a:p>
            <a:pPr marL="268605" marR="114300" indent="-256540">
              <a:lnSpc>
                <a:spcPct val="150000"/>
              </a:lnSpc>
              <a:spcBef>
                <a:spcPts val="100"/>
              </a:spcBef>
              <a:buClr>
                <a:srgbClr val="9F4DA2"/>
              </a:buClr>
              <a:buChar char="•"/>
              <a:tabLst>
                <a:tab pos="268605" algn="l"/>
                <a:tab pos="269240" algn="l"/>
              </a:tabLst>
            </a:pPr>
            <a:r>
              <a:rPr sz="2200" dirty="0">
                <a:latin typeface="Times New Roman" panose="02020603050405020304" pitchFamily="18" charset="0"/>
                <a:cs typeface="Times New Roman" panose="02020603050405020304" pitchFamily="18" charset="0"/>
                <a:sym typeface="+mn-ea"/>
              </a:rPr>
              <a:t>Recall</a:t>
            </a:r>
            <a:r>
              <a:rPr sz="2200" spc="5" dirty="0">
                <a:latin typeface="Times New Roman" panose="02020603050405020304" pitchFamily="18" charset="0"/>
                <a:cs typeface="Times New Roman" panose="02020603050405020304" pitchFamily="18" charset="0"/>
                <a:sym typeface="+mn-ea"/>
              </a:rPr>
              <a:t> </a:t>
            </a:r>
            <a:r>
              <a:rPr sz="2200" dirty="0">
                <a:latin typeface="Times New Roman" panose="02020603050405020304" pitchFamily="18" charset="0"/>
                <a:cs typeface="Times New Roman" panose="02020603050405020304" pitchFamily="18" charset="0"/>
                <a:sym typeface="+mn-ea"/>
              </a:rPr>
              <a:t>that</a:t>
            </a:r>
            <a:r>
              <a:rPr sz="2200" spc="-5" dirty="0">
                <a:latin typeface="Times New Roman" panose="02020603050405020304" pitchFamily="18" charset="0"/>
                <a:cs typeface="Times New Roman" panose="02020603050405020304" pitchFamily="18" charset="0"/>
                <a:sym typeface="+mn-ea"/>
              </a:rPr>
              <a:t> </a:t>
            </a:r>
            <a:r>
              <a:rPr sz="2200" dirty="0">
                <a:latin typeface="Times New Roman" panose="02020603050405020304" pitchFamily="18" charset="0"/>
                <a:cs typeface="Times New Roman" panose="02020603050405020304" pitchFamily="18" charset="0"/>
                <a:sym typeface="+mn-ea"/>
              </a:rPr>
              <a:t>address</a:t>
            </a:r>
            <a:r>
              <a:rPr sz="2200" spc="15"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of</a:t>
            </a:r>
            <a:r>
              <a:rPr sz="2200" spc="5"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[i][j]-th</a:t>
            </a:r>
            <a:r>
              <a:rPr sz="2200" spc="-25"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element</a:t>
            </a:r>
            <a:r>
              <a:rPr sz="2200" spc="-30" dirty="0">
                <a:latin typeface="Times New Roman" panose="02020603050405020304" pitchFamily="18" charset="0"/>
                <a:cs typeface="Times New Roman" panose="02020603050405020304" pitchFamily="18" charset="0"/>
                <a:sym typeface="+mn-ea"/>
              </a:rPr>
              <a:t> </a:t>
            </a:r>
            <a:r>
              <a:rPr sz="2200" dirty="0">
                <a:latin typeface="Times New Roman" panose="02020603050405020304" pitchFamily="18" charset="0"/>
                <a:cs typeface="Times New Roman" panose="02020603050405020304" pitchFamily="18" charset="0"/>
                <a:sym typeface="+mn-ea"/>
              </a:rPr>
              <a:t>is</a:t>
            </a:r>
            <a:r>
              <a:rPr sz="2200" spc="10"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found</a:t>
            </a:r>
            <a:r>
              <a:rPr sz="2200"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by</a:t>
            </a:r>
            <a:r>
              <a:rPr sz="2200" spc="15"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first</a:t>
            </a:r>
            <a:r>
              <a:rPr sz="2200" spc="5"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finding</a:t>
            </a:r>
            <a:r>
              <a:rPr sz="2200"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the </a:t>
            </a:r>
            <a:r>
              <a:rPr sz="2200" spc="-465" dirty="0">
                <a:latin typeface="Times New Roman" panose="02020603050405020304" pitchFamily="18" charset="0"/>
                <a:cs typeface="Times New Roman" panose="02020603050405020304" pitchFamily="18" charset="0"/>
                <a:sym typeface="+mn-ea"/>
              </a:rPr>
              <a:t> </a:t>
            </a:r>
            <a:r>
              <a:rPr sz="2200" dirty="0">
                <a:latin typeface="Times New Roman" panose="02020603050405020304" pitchFamily="18" charset="0"/>
                <a:cs typeface="Times New Roman" panose="02020603050405020304" pitchFamily="18" charset="0"/>
                <a:sym typeface="+mn-ea"/>
              </a:rPr>
              <a:t>address </a:t>
            </a:r>
            <a:r>
              <a:rPr sz="2200" spc="-5" dirty="0">
                <a:latin typeface="Times New Roman" panose="02020603050405020304" pitchFamily="18" charset="0"/>
                <a:cs typeface="Times New Roman" panose="02020603050405020304" pitchFamily="18" charset="0"/>
                <a:sym typeface="+mn-ea"/>
              </a:rPr>
              <a:t>of</a:t>
            </a:r>
            <a:r>
              <a:rPr sz="2200" spc="10"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first</a:t>
            </a:r>
            <a:r>
              <a:rPr sz="2200" dirty="0">
                <a:latin typeface="Times New Roman" panose="02020603050405020304" pitchFamily="18" charset="0"/>
                <a:cs typeface="Times New Roman" panose="02020603050405020304" pitchFamily="18" charset="0"/>
                <a:sym typeface="+mn-ea"/>
              </a:rPr>
              <a:t> element</a:t>
            </a:r>
            <a:r>
              <a:rPr sz="2200" spc="-15"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of</a:t>
            </a:r>
            <a:r>
              <a:rPr sz="2200" spc="-45"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i-th row,</a:t>
            </a:r>
            <a:r>
              <a:rPr sz="2200" spc="5"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then</a:t>
            </a:r>
            <a:r>
              <a:rPr sz="2200" spc="-10" dirty="0">
                <a:latin typeface="Times New Roman" panose="02020603050405020304" pitchFamily="18" charset="0"/>
                <a:cs typeface="Times New Roman" panose="02020603050405020304" pitchFamily="18" charset="0"/>
                <a:sym typeface="+mn-ea"/>
              </a:rPr>
              <a:t> </a:t>
            </a:r>
            <a:r>
              <a:rPr sz="2200" dirty="0">
                <a:latin typeface="Times New Roman" panose="02020603050405020304" pitchFamily="18" charset="0"/>
                <a:cs typeface="Times New Roman" panose="02020603050405020304" pitchFamily="18" charset="0"/>
                <a:sym typeface="+mn-ea"/>
              </a:rPr>
              <a:t>adding j</a:t>
            </a:r>
            <a:r>
              <a:rPr sz="2200" spc="10" dirty="0">
                <a:latin typeface="Times New Roman" panose="02020603050405020304" pitchFamily="18" charset="0"/>
                <a:cs typeface="Times New Roman" panose="02020603050405020304" pitchFamily="18" charset="0"/>
                <a:sym typeface="+mn-ea"/>
              </a:rPr>
              <a:t> </a:t>
            </a:r>
            <a:r>
              <a:rPr sz="2200" spc="-5" dirty="0">
                <a:latin typeface="Times New Roman" panose="02020603050405020304" pitchFamily="18" charset="0"/>
                <a:cs typeface="Times New Roman" panose="02020603050405020304" pitchFamily="18" charset="0"/>
                <a:sym typeface="+mn-ea"/>
              </a:rPr>
              <a:t>to</a:t>
            </a:r>
            <a:r>
              <a:rPr sz="2200" spc="-15" dirty="0">
                <a:latin typeface="Times New Roman" panose="02020603050405020304" pitchFamily="18" charset="0"/>
                <a:cs typeface="Times New Roman" panose="02020603050405020304" pitchFamily="18" charset="0"/>
                <a:sym typeface="+mn-ea"/>
              </a:rPr>
              <a:t> </a:t>
            </a:r>
            <a:r>
              <a:rPr sz="2200" dirty="0">
                <a:latin typeface="Times New Roman" panose="02020603050405020304" pitchFamily="18" charset="0"/>
                <a:cs typeface="Times New Roman" panose="02020603050405020304" pitchFamily="18" charset="0"/>
                <a:sym typeface="+mn-ea"/>
              </a:rPr>
              <a:t>it</a:t>
            </a:r>
            <a:r>
              <a:rPr lang="en-IN" sz="2200">
                <a:latin typeface="Times New Roman" panose="02020603050405020304" pitchFamily="18" charset="0"/>
                <a:cs typeface="Times New Roman" panose="02020603050405020304" pitchFamily="18" charset="0"/>
              </a:rPr>
              <a: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42950"/>
            <a:ext cx="8797925" cy="3959860"/>
          </a:xfrm>
        </p:spPr>
        <p:txBody>
          <a:bodyPr/>
          <a:lstStyle/>
          <a:p>
            <a:pPr marL="268605" marR="339090" indent="-256540">
              <a:lnSpc>
                <a:spcPct val="150000"/>
              </a:lnSpc>
              <a:spcBef>
                <a:spcPts val="300"/>
              </a:spcBef>
              <a:buClr>
                <a:srgbClr val="9F4DA2"/>
              </a:buClr>
              <a:buChar char="•"/>
              <a:tabLst>
                <a:tab pos="268605" algn="l"/>
                <a:tab pos="269240" algn="l"/>
              </a:tabLst>
            </a:pPr>
            <a:r>
              <a:rPr sz="2000" dirty="0">
                <a:latin typeface="Times New Roman" panose="02020603050405020304" pitchFamily="18" charset="0"/>
                <a:cs typeface="Times New Roman" panose="02020603050405020304" pitchFamily="18" charset="0"/>
                <a:sym typeface="+mn-ea"/>
              </a:rPr>
              <a:t>Now think of a</a:t>
            </a:r>
            <a:r>
              <a:rPr sz="2000" spc="-15" dirty="0">
                <a:latin typeface="Times New Roman" panose="02020603050405020304" pitchFamily="18" charset="0"/>
                <a:cs typeface="Times New Roman" panose="02020603050405020304" pitchFamily="18" charset="0"/>
                <a:sym typeface="+mn-ea"/>
              </a:rPr>
              <a:t> </a:t>
            </a:r>
            <a:r>
              <a:rPr sz="2000" spc="-5" dirty="0">
                <a:solidFill>
                  <a:srgbClr val="0000FF"/>
                </a:solidFill>
                <a:latin typeface="Times New Roman" panose="02020603050405020304" pitchFamily="18" charset="0"/>
                <a:cs typeface="Times New Roman" panose="02020603050405020304" pitchFamily="18" charset="0"/>
                <a:sym typeface="+mn-ea"/>
              </a:rPr>
              <a:t>2-d</a:t>
            </a:r>
            <a:r>
              <a:rPr sz="2000" spc="5" dirty="0">
                <a:solidFill>
                  <a:srgbClr val="0000FF"/>
                </a:solidFill>
                <a:latin typeface="Times New Roman" panose="02020603050405020304" pitchFamily="18" charset="0"/>
                <a:cs typeface="Times New Roman" panose="02020603050405020304" pitchFamily="18" charset="0"/>
                <a:sym typeface="+mn-ea"/>
              </a:rPr>
              <a:t> </a:t>
            </a:r>
            <a:r>
              <a:rPr sz="2000" spc="-5" dirty="0">
                <a:solidFill>
                  <a:srgbClr val="0000FF"/>
                </a:solidFill>
                <a:latin typeface="Times New Roman" panose="02020603050405020304" pitchFamily="18" charset="0"/>
                <a:cs typeface="Times New Roman" panose="02020603050405020304" pitchFamily="18" charset="0"/>
                <a:sym typeface="+mn-ea"/>
              </a:rPr>
              <a:t>array</a:t>
            </a:r>
            <a:r>
              <a:rPr sz="2000" spc="25" dirty="0">
                <a:solidFill>
                  <a:srgbClr val="0000FF"/>
                </a:solidFill>
                <a:latin typeface="Times New Roman" panose="02020603050405020304" pitchFamily="18" charset="0"/>
                <a:cs typeface="Times New Roman" panose="02020603050405020304" pitchFamily="18" charset="0"/>
                <a:sym typeface="+mn-ea"/>
              </a:rPr>
              <a:t> </a:t>
            </a:r>
            <a:r>
              <a:rPr sz="2000" dirty="0">
                <a:solidFill>
                  <a:srgbClr val="0000FF"/>
                </a:solidFill>
                <a:latin typeface="Times New Roman" panose="02020603050405020304" pitchFamily="18" charset="0"/>
                <a:cs typeface="Times New Roman" panose="02020603050405020304" pitchFamily="18" charset="0"/>
                <a:sym typeface="+mn-ea"/>
              </a:rPr>
              <a:t>of</a:t>
            </a:r>
            <a:r>
              <a:rPr sz="2000" spc="-5" dirty="0">
                <a:solidFill>
                  <a:srgbClr val="0000FF"/>
                </a:solidFill>
                <a:latin typeface="Times New Roman" panose="02020603050405020304" pitchFamily="18" charset="0"/>
                <a:cs typeface="Times New Roman" panose="02020603050405020304" pitchFamily="18" charset="0"/>
                <a:sym typeface="+mn-ea"/>
              </a:rPr>
              <a:t> dimension</a:t>
            </a:r>
            <a:r>
              <a:rPr sz="2000" spc="-15" dirty="0">
                <a:solidFill>
                  <a:srgbClr val="0000FF"/>
                </a:solidFill>
                <a:latin typeface="Times New Roman" panose="02020603050405020304" pitchFamily="18" charset="0"/>
                <a:cs typeface="Times New Roman" panose="02020603050405020304" pitchFamily="18" charset="0"/>
                <a:sym typeface="+mn-ea"/>
              </a:rPr>
              <a:t> </a:t>
            </a:r>
            <a:r>
              <a:rPr sz="2000" dirty="0">
                <a:solidFill>
                  <a:srgbClr val="0000FF"/>
                </a:solidFill>
                <a:latin typeface="Times New Roman" panose="02020603050405020304" pitchFamily="18" charset="0"/>
                <a:cs typeface="Times New Roman" panose="02020603050405020304" pitchFamily="18" charset="0"/>
                <a:sym typeface="+mn-ea"/>
              </a:rPr>
              <a:t>[M][N]</a:t>
            </a:r>
            <a:r>
              <a:rPr sz="2000" spc="-10" dirty="0">
                <a:solidFill>
                  <a:srgbClr val="0000FF"/>
                </a:solidFill>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as</a:t>
            </a:r>
            <a:r>
              <a:rPr sz="2000" spc="5" dirty="0">
                <a:latin typeface="Times New Roman" panose="02020603050405020304" pitchFamily="18" charset="0"/>
                <a:cs typeface="Times New Roman" panose="02020603050405020304" pitchFamily="18" charset="0"/>
                <a:sym typeface="+mn-ea"/>
              </a:rPr>
              <a:t> </a:t>
            </a:r>
            <a:r>
              <a:rPr sz="2000" spc="5" dirty="0">
                <a:solidFill>
                  <a:srgbClr val="FF0000"/>
                </a:solidFill>
                <a:latin typeface="Times New Roman" panose="02020603050405020304" pitchFamily="18" charset="0"/>
                <a:cs typeface="Times New Roman" panose="02020603050405020304" pitchFamily="18" charset="0"/>
                <a:sym typeface="+mn-ea"/>
              </a:rPr>
              <a:t>M</a:t>
            </a:r>
            <a:r>
              <a:rPr sz="2000" dirty="0">
                <a:solidFill>
                  <a:srgbClr val="FF0000"/>
                </a:solidFill>
                <a:latin typeface="Times New Roman" panose="02020603050405020304" pitchFamily="18" charset="0"/>
                <a:cs typeface="Times New Roman" panose="02020603050405020304" pitchFamily="18" charset="0"/>
                <a:sym typeface="+mn-ea"/>
              </a:rPr>
              <a:t> </a:t>
            </a:r>
            <a:r>
              <a:rPr sz="2000" spc="-5" dirty="0">
                <a:solidFill>
                  <a:srgbClr val="FF0000"/>
                </a:solidFill>
                <a:latin typeface="Times New Roman" panose="02020603050405020304" pitchFamily="18" charset="0"/>
                <a:cs typeface="Times New Roman" panose="02020603050405020304" pitchFamily="18" charset="0"/>
                <a:sym typeface="+mn-ea"/>
              </a:rPr>
              <a:t>1-d</a:t>
            </a:r>
            <a:r>
              <a:rPr sz="2000" dirty="0">
                <a:solidFill>
                  <a:srgbClr val="FF0000"/>
                </a:solidFill>
                <a:latin typeface="Times New Roman" panose="02020603050405020304" pitchFamily="18" charset="0"/>
                <a:cs typeface="Times New Roman" panose="02020603050405020304" pitchFamily="18" charset="0"/>
                <a:sym typeface="+mn-ea"/>
              </a:rPr>
              <a:t> </a:t>
            </a:r>
            <a:r>
              <a:rPr sz="2000" spc="-5" dirty="0">
                <a:solidFill>
                  <a:srgbClr val="FF0000"/>
                </a:solidFill>
                <a:latin typeface="Times New Roman" panose="02020603050405020304" pitchFamily="18" charset="0"/>
                <a:cs typeface="Times New Roman" panose="02020603050405020304" pitchFamily="18" charset="0"/>
                <a:sym typeface="+mn-ea"/>
              </a:rPr>
              <a:t>arrays, </a:t>
            </a:r>
            <a:r>
              <a:rPr sz="2000" dirty="0">
                <a:solidFill>
                  <a:srgbClr val="FF0000"/>
                </a:solidFill>
                <a:latin typeface="Times New Roman" panose="02020603050405020304" pitchFamily="18" charset="0"/>
                <a:cs typeface="Times New Roman" panose="02020603050405020304" pitchFamily="18" charset="0"/>
                <a:sym typeface="+mn-ea"/>
              </a:rPr>
              <a:t> each with N </a:t>
            </a:r>
            <a:r>
              <a:rPr sz="2000" spc="-5" dirty="0">
                <a:solidFill>
                  <a:srgbClr val="FF0000"/>
                </a:solidFill>
                <a:latin typeface="Times New Roman" panose="02020603050405020304" pitchFamily="18" charset="0"/>
                <a:cs typeface="Times New Roman" panose="02020603050405020304" pitchFamily="18" charset="0"/>
                <a:sym typeface="+mn-ea"/>
              </a:rPr>
              <a:t>elements</a:t>
            </a:r>
            <a:r>
              <a:rPr sz="2000" spc="-5" dirty="0">
                <a:latin typeface="Times New Roman" panose="02020603050405020304" pitchFamily="18" charset="0"/>
                <a:cs typeface="Times New Roman" panose="02020603050405020304" pitchFamily="18" charset="0"/>
                <a:sym typeface="+mn-ea"/>
              </a:rPr>
              <a:t>, such that </a:t>
            </a:r>
            <a:r>
              <a:rPr sz="2000" spc="-5" dirty="0">
                <a:solidFill>
                  <a:srgbClr val="FF0000"/>
                </a:solidFill>
                <a:latin typeface="Times New Roman" panose="02020603050405020304" pitchFamily="18" charset="0"/>
                <a:cs typeface="Times New Roman" panose="02020603050405020304" pitchFamily="18" charset="0"/>
                <a:sym typeface="+mn-ea"/>
              </a:rPr>
              <a:t>the starting </a:t>
            </a:r>
            <a:r>
              <a:rPr sz="2000" dirty="0">
                <a:solidFill>
                  <a:srgbClr val="FF0000"/>
                </a:solidFill>
                <a:latin typeface="Times New Roman" panose="02020603050405020304" pitchFamily="18" charset="0"/>
                <a:cs typeface="Times New Roman" panose="02020603050405020304" pitchFamily="18" charset="0"/>
                <a:sym typeface="+mn-ea"/>
              </a:rPr>
              <a:t>address </a:t>
            </a:r>
            <a:r>
              <a:rPr sz="2000" spc="-5" dirty="0">
                <a:solidFill>
                  <a:srgbClr val="FF0000"/>
                </a:solidFill>
                <a:latin typeface="Times New Roman" panose="02020603050405020304" pitchFamily="18" charset="0"/>
                <a:cs typeface="Times New Roman" panose="02020603050405020304" pitchFamily="18" charset="0"/>
                <a:sym typeface="+mn-ea"/>
              </a:rPr>
              <a:t>of the </a:t>
            </a:r>
            <a:r>
              <a:rPr sz="2000" dirty="0">
                <a:solidFill>
                  <a:srgbClr val="FF0000"/>
                </a:solidFill>
                <a:latin typeface="Times New Roman" panose="02020603050405020304" pitchFamily="18" charset="0"/>
                <a:cs typeface="Times New Roman" panose="02020603050405020304" pitchFamily="18" charset="0"/>
                <a:sym typeface="+mn-ea"/>
              </a:rPr>
              <a:t>M </a:t>
            </a:r>
            <a:r>
              <a:rPr sz="2000" spc="5" dirty="0">
                <a:solidFill>
                  <a:srgbClr val="FF0000"/>
                </a:solidFill>
                <a:latin typeface="Times New Roman" panose="02020603050405020304" pitchFamily="18" charset="0"/>
                <a:cs typeface="Times New Roman" panose="02020603050405020304" pitchFamily="18" charset="0"/>
                <a:sym typeface="+mn-ea"/>
              </a:rPr>
              <a:t> </a:t>
            </a:r>
            <a:r>
              <a:rPr sz="2000" dirty="0">
                <a:solidFill>
                  <a:srgbClr val="FF0000"/>
                </a:solidFill>
                <a:latin typeface="Times New Roman" panose="02020603050405020304" pitchFamily="18" charset="0"/>
                <a:cs typeface="Times New Roman" panose="02020603050405020304" pitchFamily="18" charset="0"/>
                <a:sym typeface="+mn-ea"/>
              </a:rPr>
              <a:t>arrays</a:t>
            </a:r>
            <a:r>
              <a:rPr sz="2000" spc="35" dirty="0">
                <a:solidFill>
                  <a:srgbClr val="FF0000"/>
                </a:solidFill>
                <a:latin typeface="Times New Roman" panose="02020603050405020304" pitchFamily="18" charset="0"/>
                <a:cs typeface="Times New Roman" panose="02020603050405020304" pitchFamily="18" charset="0"/>
                <a:sym typeface="+mn-ea"/>
              </a:rPr>
              <a:t> </a:t>
            </a:r>
            <a:r>
              <a:rPr sz="2000" dirty="0">
                <a:solidFill>
                  <a:srgbClr val="FF0000"/>
                </a:solidFill>
                <a:latin typeface="Times New Roman" panose="02020603050405020304" pitchFamily="18" charset="0"/>
                <a:cs typeface="Times New Roman" panose="02020603050405020304" pitchFamily="18" charset="0"/>
                <a:sym typeface="+mn-ea"/>
              </a:rPr>
              <a:t>are</a:t>
            </a:r>
            <a:r>
              <a:rPr sz="2000" spc="10" dirty="0">
                <a:solidFill>
                  <a:srgbClr val="FF0000"/>
                </a:solidFill>
                <a:latin typeface="Times New Roman" panose="02020603050405020304" pitchFamily="18" charset="0"/>
                <a:cs typeface="Times New Roman" panose="02020603050405020304" pitchFamily="18" charset="0"/>
                <a:sym typeface="+mn-ea"/>
              </a:rPr>
              <a:t> </a:t>
            </a:r>
            <a:r>
              <a:rPr sz="2000" dirty="0">
                <a:solidFill>
                  <a:srgbClr val="FF0000"/>
                </a:solidFill>
                <a:latin typeface="Times New Roman" panose="02020603050405020304" pitchFamily="18" charset="0"/>
                <a:cs typeface="Times New Roman" panose="02020603050405020304" pitchFamily="18" charset="0"/>
                <a:sym typeface="+mn-ea"/>
              </a:rPr>
              <a:t>contiguous</a:t>
            </a:r>
            <a:r>
              <a:rPr sz="2000" spc="-60" dirty="0">
                <a:solidFill>
                  <a:srgbClr val="FF0000"/>
                </a:solidFill>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(so</a:t>
            </a:r>
            <a:r>
              <a:rPr sz="2000" spc="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the</a:t>
            </a:r>
            <a:r>
              <a:rPr sz="2000" spc="-1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starting</a:t>
            </a:r>
            <a:r>
              <a:rPr sz="2000" spc="-10"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address</a:t>
            </a:r>
            <a:r>
              <a:rPr sz="2000" spc="-5" dirty="0">
                <a:latin typeface="Times New Roman" panose="02020603050405020304" pitchFamily="18" charset="0"/>
                <a:cs typeface="Times New Roman" panose="02020603050405020304" pitchFamily="18" charset="0"/>
                <a:sym typeface="+mn-ea"/>
              </a:rPr>
              <a:t> of</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k-th</a:t>
            </a:r>
            <a:r>
              <a:rPr sz="2000" spc="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row</a:t>
            </a:r>
            <a:r>
              <a:rPr sz="2000" spc="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can</a:t>
            </a:r>
            <a:r>
              <a:rPr sz="2000" spc="1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be </a:t>
            </a:r>
            <a:r>
              <a:rPr sz="2000" spc="-47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found</a:t>
            </a:r>
            <a:r>
              <a:rPr sz="2000" spc="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by</a:t>
            </a:r>
            <a:r>
              <a:rPr sz="2000" spc="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adding 1 </a:t>
            </a:r>
            <a:r>
              <a:rPr sz="2000" spc="5" dirty="0">
                <a:latin typeface="Times New Roman" panose="02020603050405020304" pitchFamily="18" charset="0"/>
                <a:cs typeface="Times New Roman" panose="02020603050405020304" pitchFamily="18" charset="0"/>
                <a:sym typeface="+mn-ea"/>
              </a:rPr>
              <a:t>to</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the</a:t>
            </a:r>
            <a:r>
              <a:rPr sz="2000" spc="-10"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starting</a:t>
            </a:r>
            <a:r>
              <a:rPr sz="2000" spc="-1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address</a:t>
            </a:r>
            <a:r>
              <a:rPr sz="2000" spc="10"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of </a:t>
            </a:r>
            <a:r>
              <a:rPr sz="2000" spc="-10" dirty="0">
                <a:latin typeface="Times New Roman" panose="02020603050405020304" pitchFamily="18" charset="0"/>
                <a:cs typeface="Times New Roman" panose="02020603050405020304" pitchFamily="18" charset="0"/>
                <a:sym typeface="+mn-ea"/>
              </a:rPr>
              <a:t>(k-1)-th </a:t>
            </a:r>
            <a:r>
              <a:rPr sz="2000" spc="-5" dirty="0">
                <a:latin typeface="Times New Roman" panose="02020603050405020304" pitchFamily="18" charset="0"/>
                <a:cs typeface="Times New Roman" panose="02020603050405020304" pitchFamily="18" charset="0"/>
                <a:sym typeface="+mn-ea"/>
              </a:rPr>
              <a:t>row)</a:t>
            </a:r>
            <a:endParaRPr sz="2000">
              <a:latin typeface="Times New Roman" panose="02020603050405020304" pitchFamily="18" charset="0"/>
              <a:cs typeface="Times New Roman" panose="02020603050405020304" pitchFamily="18" charset="0"/>
            </a:endParaRPr>
          </a:p>
          <a:p>
            <a:pPr marL="268605" marR="5080" indent="-256540">
              <a:lnSpc>
                <a:spcPct val="150000"/>
              </a:lnSpc>
              <a:spcBef>
                <a:spcPts val="300"/>
              </a:spcBef>
              <a:buClr>
                <a:srgbClr val="9F4DA2"/>
              </a:buClr>
              <a:buChar char="•"/>
              <a:tabLst>
                <a:tab pos="268605" algn="l"/>
                <a:tab pos="269240" algn="l"/>
              </a:tabLst>
            </a:pPr>
            <a:r>
              <a:rPr sz="2000" dirty="0">
                <a:latin typeface="Times New Roman" panose="02020603050405020304" pitchFamily="18" charset="0"/>
                <a:cs typeface="Times New Roman" panose="02020603050405020304" pitchFamily="18" charset="0"/>
                <a:sym typeface="+mn-ea"/>
              </a:rPr>
              <a:t>This</a:t>
            </a:r>
            <a:r>
              <a:rPr sz="2000" spc="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is</a:t>
            </a:r>
            <a:r>
              <a:rPr sz="2000" spc="1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done</a:t>
            </a:r>
            <a:r>
              <a:rPr sz="2000" spc="-1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by</a:t>
            </a:r>
            <a:r>
              <a:rPr sz="2000" spc="10"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allocating</a:t>
            </a:r>
            <a:r>
              <a:rPr sz="2000" spc="-45" dirty="0">
                <a:latin typeface="Times New Roman" panose="02020603050405020304" pitchFamily="18" charset="0"/>
                <a:cs typeface="Times New Roman" panose="02020603050405020304" pitchFamily="18" charset="0"/>
                <a:sym typeface="+mn-ea"/>
              </a:rPr>
              <a:t> </a:t>
            </a:r>
            <a:r>
              <a:rPr sz="2000" dirty="0">
                <a:solidFill>
                  <a:srgbClr val="0000FF"/>
                </a:solidFill>
                <a:latin typeface="Times New Roman" panose="02020603050405020304" pitchFamily="18" charset="0"/>
                <a:cs typeface="Times New Roman" panose="02020603050405020304" pitchFamily="18" charset="0"/>
                <a:sym typeface="+mn-ea"/>
              </a:rPr>
              <a:t>an</a:t>
            </a:r>
            <a:r>
              <a:rPr sz="2000" spc="10" dirty="0">
                <a:solidFill>
                  <a:srgbClr val="0000FF"/>
                </a:solidFill>
                <a:latin typeface="Times New Roman" panose="02020603050405020304" pitchFamily="18" charset="0"/>
                <a:cs typeface="Times New Roman" panose="02020603050405020304" pitchFamily="18" charset="0"/>
                <a:sym typeface="+mn-ea"/>
              </a:rPr>
              <a:t> </a:t>
            </a:r>
            <a:r>
              <a:rPr sz="2000" spc="-5" dirty="0">
                <a:solidFill>
                  <a:srgbClr val="0000FF"/>
                </a:solidFill>
                <a:latin typeface="Times New Roman" panose="02020603050405020304" pitchFamily="18" charset="0"/>
                <a:cs typeface="Times New Roman" panose="02020603050405020304" pitchFamily="18" charset="0"/>
                <a:sym typeface="+mn-ea"/>
              </a:rPr>
              <a:t>array</a:t>
            </a:r>
            <a:r>
              <a:rPr sz="2000" spc="30" dirty="0">
                <a:solidFill>
                  <a:srgbClr val="0000FF"/>
                </a:solidFill>
                <a:latin typeface="Times New Roman" panose="02020603050405020304" pitchFamily="18" charset="0"/>
                <a:cs typeface="Times New Roman" panose="02020603050405020304" pitchFamily="18" charset="0"/>
                <a:sym typeface="+mn-ea"/>
              </a:rPr>
              <a:t> </a:t>
            </a:r>
            <a:r>
              <a:rPr sz="2000" dirty="0">
                <a:solidFill>
                  <a:srgbClr val="0000FF"/>
                </a:solidFill>
                <a:latin typeface="Times New Roman" panose="02020603050405020304" pitchFamily="18" charset="0"/>
                <a:cs typeface="Times New Roman" panose="02020603050405020304" pitchFamily="18" charset="0"/>
                <a:sym typeface="+mn-ea"/>
              </a:rPr>
              <a:t>p </a:t>
            </a:r>
            <a:r>
              <a:rPr sz="2000" spc="-5" dirty="0">
                <a:solidFill>
                  <a:srgbClr val="0000FF"/>
                </a:solidFill>
                <a:latin typeface="Times New Roman" panose="02020603050405020304" pitchFamily="18" charset="0"/>
                <a:cs typeface="Times New Roman" panose="02020603050405020304" pitchFamily="18" charset="0"/>
                <a:sym typeface="+mn-ea"/>
              </a:rPr>
              <a:t>of</a:t>
            </a:r>
            <a:r>
              <a:rPr sz="2000" spc="5" dirty="0">
                <a:solidFill>
                  <a:srgbClr val="0000FF"/>
                </a:solidFill>
                <a:latin typeface="Times New Roman" panose="02020603050405020304" pitchFamily="18" charset="0"/>
                <a:cs typeface="Times New Roman" panose="02020603050405020304" pitchFamily="18" charset="0"/>
                <a:sym typeface="+mn-ea"/>
              </a:rPr>
              <a:t> </a:t>
            </a:r>
            <a:r>
              <a:rPr sz="2000" dirty="0">
                <a:solidFill>
                  <a:srgbClr val="0000FF"/>
                </a:solidFill>
                <a:latin typeface="Times New Roman" panose="02020603050405020304" pitchFamily="18" charset="0"/>
                <a:cs typeface="Times New Roman" panose="02020603050405020304" pitchFamily="18" charset="0"/>
                <a:sym typeface="+mn-ea"/>
              </a:rPr>
              <a:t>M </a:t>
            </a:r>
            <a:r>
              <a:rPr sz="2000" spc="-5" dirty="0">
                <a:solidFill>
                  <a:srgbClr val="0000FF"/>
                </a:solidFill>
                <a:latin typeface="Times New Roman" panose="02020603050405020304" pitchFamily="18" charset="0"/>
                <a:cs typeface="Times New Roman" panose="02020603050405020304" pitchFamily="18" charset="0"/>
                <a:sym typeface="+mn-ea"/>
              </a:rPr>
              <a:t>pointers</a:t>
            </a:r>
            <a:r>
              <a:rPr sz="2000" spc="-5" dirty="0">
                <a:latin typeface="Times New Roman" panose="02020603050405020304" pitchFamily="18" charset="0"/>
                <a:cs typeface="Times New Roman" panose="02020603050405020304" pitchFamily="18" charset="0"/>
                <a:sym typeface="+mn-ea"/>
              </a:rPr>
              <a:t>,</a:t>
            </a:r>
            <a:r>
              <a:rPr sz="2000" spc="-1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the pointer</a:t>
            </a:r>
            <a:r>
              <a:rPr sz="2000" spc="-1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p[k] </a:t>
            </a:r>
            <a:r>
              <a:rPr sz="2000" spc="-46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to</a:t>
            </a:r>
            <a:r>
              <a:rPr sz="2000" spc="-15"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store</a:t>
            </a:r>
            <a:r>
              <a:rPr sz="2000" dirty="0">
                <a:latin typeface="Times New Roman" panose="02020603050405020304" pitchFamily="18" charset="0"/>
                <a:cs typeface="Times New Roman" panose="02020603050405020304" pitchFamily="18" charset="0"/>
                <a:sym typeface="+mn-ea"/>
              </a:rPr>
              <a:t> the</a:t>
            </a:r>
            <a:r>
              <a:rPr sz="2000" spc="-10"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starting</a:t>
            </a:r>
            <a:r>
              <a:rPr sz="2000" spc="-1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address</a:t>
            </a:r>
            <a:r>
              <a:rPr sz="2000" spc="1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of</a:t>
            </a:r>
            <a:r>
              <a:rPr sz="2000" dirty="0">
                <a:latin typeface="Times New Roman" panose="02020603050405020304" pitchFamily="18" charset="0"/>
                <a:cs typeface="Times New Roman" panose="02020603050405020304" pitchFamily="18" charset="0"/>
                <a:sym typeface="+mn-ea"/>
              </a:rPr>
              <a:t> </a:t>
            </a:r>
            <a:r>
              <a:rPr sz="2000" spc="-5" dirty="0">
                <a:latin typeface="Times New Roman" panose="02020603050405020304" pitchFamily="18" charset="0"/>
                <a:cs typeface="Times New Roman" panose="02020603050405020304" pitchFamily="18" charset="0"/>
                <a:sym typeface="+mn-ea"/>
              </a:rPr>
              <a:t>the </a:t>
            </a:r>
            <a:r>
              <a:rPr sz="2000" spc="-20" dirty="0">
                <a:latin typeface="Times New Roman" panose="02020603050405020304" pitchFamily="18" charset="0"/>
                <a:cs typeface="Times New Roman" panose="02020603050405020304" pitchFamily="18" charset="0"/>
                <a:sym typeface="+mn-ea"/>
              </a:rPr>
              <a:t>k-th</a:t>
            </a:r>
            <a:r>
              <a:rPr sz="2000" spc="5" dirty="0">
                <a:latin typeface="Times New Roman" panose="02020603050405020304" pitchFamily="18" charset="0"/>
                <a:cs typeface="Times New Roman" panose="02020603050405020304" pitchFamily="18" charset="0"/>
                <a:sym typeface="+mn-ea"/>
              </a:rPr>
              <a:t> </a:t>
            </a:r>
            <a:r>
              <a:rPr sz="2000" dirty="0">
                <a:latin typeface="Times New Roman" panose="02020603050405020304" pitchFamily="18" charset="0"/>
                <a:cs typeface="Times New Roman" panose="02020603050405020304" pitchFamily="18" charset="0"/>
                <a:sym typeface="+mn-ea"/>
              </a:rPr>
              <a:t>row</a:t>
            </a:r>
            <a:endParaRPr sz="2000">
              <a:latin typeface="Times New Roman" panose="02020603050405020304" pitchFamily="18" charset="0"/>
              <a:cs typeface="Times New Roman" panose="02020603050405020304" pitchFamily="18" charset="0"/>
            </a:endParaRPr>
          </a:p>
          <a:p>
            <a:endParaRPr lang="en-US">
              <a:latin typeface="Times New Roman" panose="02020603050405020304" pitchFamily="18" charset="0"/>
              <a:cs typeface="Times New Roman" panose="02020603050405020304" pitchFamily="18" charset="0"/>
            </a:endParaRPr>
          </a:p>
          <a:p>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69503"/>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custDataLst>
              <p:tags r:id="rId1"/>
            </p:custDataLst>
          </p:nvPr>
        </p:nvSpPr>
        <p:spPr>
          <a:xfrm>
            <a:off x="622963" y="880833"/>
            <a:ext cx="1746466" cy="423434"/>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1800" b="1" dirty="0">
                <a:latin typeface="+mj-lt"/>
              </a:rPr>
              <a:t>Structures</a:t>
            </a:r>
          </a:p>
        </p:txBody>
      </p:sp>
      <p:sp>
        <p:nvSpPr>
          <p:cNvPr id="5" name="TextBox 4"/>
          <p:cNvSpPr txBox="1"/>
          <p:nvPr/>
        </p:nvSpPr>
        <p:spPr>
          <a:xfrm>
            <a:off x="349577" y="2034387"/>
            <a:ext cx="1905000" cy="369503"/>
          </a:xfrm>
          <a:prstGeom prst="rect">
            <a:avLst/>
          </a:prstGeom>
        </p:spPr>
        <p:txBody>
          <a:bodyPr vert="horz" lIns="95250" tIns="47625" rIns="95250" bIns="47625" rtlCol="0" anchor="t">
            <a:spAutoFit/>
          </a:bodyPr>
          <a:lstStyle/>
          <a:p>
            <a:pPr>
              <a:defRPr lang="en-US" sz="1400" dirty="0"/>
            </a:pPr>
            <a:r>
              <a:rPr lang="en-US" sz="1800" b="1" dirty="0">
                <a:solidFill>
                  <a:schemeClr val="accent6"/>
                </a:solidFill>
                <a:latin typeface="+mj-lt"/>
              </a:rPr>
              <a:t>int a;</a:t>
            </a:r>
          </a:p>
        </p:txBody>
      </p:sp>
      <p:sp>
        <p:nvSpPr>
          <p:cNvPr id="6" name="TextBox 5"/>
          <p:cNvSpPr txBox="1"/>
          <p:nvPr/>
        </p:nvSpPr>
        <p:spPr>
          <a:xfrm>
            <a:off x="249459" y="3646265"/>
            <a:ext cx="1905000" cy="369503"/>
          </a:xfrm>
          <a:prstGeom prst="rect">
            <a:avLst/>
          </a:prstGeom>
        </p:spPr>
        <p:txBody>
          <a:bodyPr vert="horz" lIns="95250" tIns="47625" rIns="95250" bIns="47625" rtlCol="0" anchor="t">
            <a:spAutoFit/>
          </a:bodyPr>
          <a:lstStyle/>
          <a:p>
            <a:pPr>
              <a:defRPr lang="en-US" sz="1400" dirty="0"/>
            </a:pPr>
            <a:r>
              <a:rPr lang="en-US" sz="1800" b="1" dirty="0">
                <a:solidFill>
                  <a:schemeClr val="accent6"/>
                </a:solidFill>
                <a:latin typeface="+mj-lt"/>
              </a:rPr>
              <a:t>float b;</a:t>
            </a:r>
          </a:p>
        </p:txBody>
      </p:sp>
      <p:sp>
        <p:nvSpPr>
          <p:cNvPr id="7" name="TextBox 6"/>
          <p:cNvSpPr txBox="1"/>
          <p:nvPr/>
        </p:nvSpPr>
        <p:spPr>
          <a:xfrm>
            <a:off x="2715386" y="1724377"/>
            <a:ext cx="2009013" cy="1466516"/>
          </a:xfrm>
          <a:prstGeom prst="rect">
            <a:avLst/>
          </a:prstGeom>
        </p:spPr>
        <p:txBody>
          <a:bodyPr vert="horz" lIns="95250" tIns="47625" rIns="95250" bIns="47625" rtlCol="0" anchor="t">
            <a:spAutoFit/>
          </a:bodyPr>
          <a:lstStyle/>
          <a:p>
            <a:pPr>
              <a:defRPr lang="en-US" sz="1400" dirty="0"/>
            </a:pPr>
            <a:r>
              <a:rPr lang="en-US" sz="1800" dirty="0">
                <a:solidFill>
                  <a:schemeClr val="accent3">
                    <a:lumMod val="50000"/>
                  </a:schemeClr>
                </a:solidFill>
              </a:rPr>
              <a:t>Student: </a:t>
            </a:r>
          </a:p>
          <a:p>
            <a:pPr>
              <a:defRPr lang="en-US" sz="1400" dirty="0"/>
            </a:pPr>
            <a:r>
              <a:rPr lang="en-US" sz="1800" dirty="0">
                <a:solidFill>
                  <a:schemeClr val="accent3">
                    <a:lumMod val="50000"/>
                  </a:schemeClr>
                </a:solidFill>
              </a:rPr>
              <a:t>Name</a:t>
            </a:r>
          </a:p>
          <a:p>
            <a:pPr>
              <a:defRPr lang="en-US" sz="1400" dirty="0"/>
            </a:pPr>
            <a:r>
              <a:rPr lang="en-US" sz="1800" dirty="0">
                <a:solidFill>
                  <a:schemeClr val="accent3">
                    <a:lumMod val="50000"/>
                  </a:schemeClr>
                </a:solidFill>
              </a:rPr>
              <a:t>Age</a:t>
            </a:r>
          </a:p>
          <a:p>
            <a:pPr>
              <a:defRPr lang="en-US" sz="1400" dirty="0"/>
            </a:pPr>
            <a:r>
              <a:rPr lang="en-US" sz="1800" dirty="0">
                <a:solidFill>
                  <a:schemeClr val="accent3">
                    <a:lumMod val="50000"/>
                  </a:schemeClr>
                </a:solidFill>
              </a:rPr>
              <a:t>Marks</a:t>
            </a:r>
          </a:p>
          <a:p>
            <a:pPr>
              <a:defRPr lang="en-US" sz="1400" dirty="0"/>
            </a:pPr>
            <a:r>
              <a:rPr lang="en-US" sz="1800" dirty="0">
                <a:solidFill>
                  <a:schemeClr val="accent3">
                    <a:lumMod val="50000"/>
                    <a:lumMod val="50000"/>
                  </a:schemeClr>
                </a:solidFill>
              </a:rPr>
              <a:t>USN</a:t>
            </a:r>
          </a:p>
        </p:txBody>
      </p:sp>
      <p:sp>
        <p:nvSpPr>
          <p:cNvPr id="8" name="TextBox 7"/>
          <p:cNvSpPr txBox="1"/>
          <p:nvPr/>
        </p:nvSpPr>
        <p:spPr>
          <a:xfrm>
            <a:off x="2732189" y="3479549"/>
            <a:ext cx="1942271" cy="1192263"/>
          </a:xfrm>
          <a:prstGeom prst="rect">
            <a:avLst/>
          </a:prstGeom>
        </p:spPr>
        <p:txBody>
          <a:bodyPr vert="horz" lIns="95250" tIns="47625" rIns="95250" bIns="47625" rtlCol="0" anchor="t">
            <a:spAutoFit/>
          </a:bodyPr>
          <a:lstStyle/>
          <a:p>
            <a:pPr>
              <a:defRPr lang="en-US" sz="1400" dirty="0"/>
            </a:pPr>
            <a:r>
              <a:rPr lang="en-US" sz="1800" dirty="0">
                <a:solidFill>
                  <a:schemeClr val="accent3">
                    <a:lumMod val="50000"/>
                  </a:schemeClr>
                </a:solidFill>
              </a:rPr>
              <a:t>Tree: </a:t>
            </a:r>
          </a:p>
          <a:p>
            <a:pPr>
              <a:defRPr lang="en-US" sz="1400" dirty="0"/>
            </a:pPr>
            <a:r>
              <a:rPr lang="en-US" sz="1800" dirty="0">
                <a:solidFill>
                  <a:schemeClr val="accent3">
                    <a:lumMod val="50000"/>
                  </a:schemeClr>
                </a:solidFill>
              </a:rPr>
              <a:t>Name</a:t>
            </a:r>
          </a:p>
          <a:p>
            <a:pPr>
              <a:defRPr lang="en-US" sz="1400" dirty="0"/>
            </a:pPr>
            <a:r>
              <a:rPr lang="en-US" sz="1800" dirty="0">
                <a:solidFill>
                  <a:schemeClr val="accent3">
                    <a:lumMod val="50000"/>
                  </a:schemeClr>
                </a:solidFill>
              </a:rPr>
              <a:t>No. of branches</a:t>
            </a:r>
          </a:p>
          <a:p>
            <a:pPr>
              <a:defRPr lang="en-US" sz="1400" dirty="0"/>
            </a:pPr>
            <a:r>
              <a:rPr lang="en-US" sz="1800" dirty="0">
                <a:solidFill>
                  <a:schemeClr val="accent3">
                    <a:lumMod val="50000"/>
                  </a:schemeClr>
                </a:solidFill>
              </a:rPr>
              <a:t>height</a:t>
            </a:r>
          </a:p>
        </p:txBody>
      </p:sp>
      <p:sp>
        <p:nvSpPr>
          <p:cNvPr id="9" name="TextBox 8"/>
          <p:cNvSpPr txBox="1"/>
          <p:nvPr/>
        </p:nvSpPr>
        <p:spPr>
          <a:xfrm>
            <a:off x="5793438" y="1352550"/>
            <a:ext cx="2743200" cy="2015023"/>
          </a:xfrm>
          <a:prstGeom prst="rect">
            <a:avLst/>
          </a:prstGeom>
        </p:spPr>
        <p:txBody>
          <a:bodyPr vert="horz" lIns="95250" tIns="47625" rIns="95250" bIns="47625" rtlCol="0" anchor="t">
            <a:spAutoFit/>
          </a:bodyPr>
          <a:lstStyle/>
          <a:p>
            <a:pPr>
              <a:defRPr lang="en-US" sz="1400" dirty="0"/>
            </a:pPr>
            <a:r>
              <a:rPr lang="en-US" sz="1800" dirty="0">
                <a:solidFill>
                  <a:srgbClr val="00B050"/>
                </a:solidFill>
              </a:rPr>
              <a:t>struct student</a:t>
            </a:r>
          </a:p>
          <a:p>
            <a:pPr>
              <a:defRPr lang="en-US" sz="1400" dirty="0"/>
            </a:pPr>
            <a:r>
              <a:rPr lang="en-US" sz="1800" dirty="0">
                <a:solidFill>
                  <a:srgbClr val="00B050"/>
                </a:solidFill>
              </a:rPr>
              <a:t>{</a:t>
            </a:r>
          </a:p>
          <a:p>
            <a:pPr lvl="1">
              <a:defRPr lang="en-US" sz="1400" dirty="0"/>
            </a:pPr>
            <a:r>
              <a:rPr lang="en-US" sz="1800" dirty="0">
                <a:solidFill>
                  <a:srgbClr val="00B050"/>
                </a:solidFill>
              </a:rPr>
              <a:t>char name[5];</a:t>
            </a:r>
          </a:p>
          <a:p>
            <a:pPr lvl="1">
              <a:defRPr lang="en-US" sz="1400" dirty="0"/>
            </a:pPr>
            <a:r>
              <a:rPr lang="en-US" sz="1800" dirty="0">
                <a:solidFill>
                  <a:srgbClr val="00B050"/>
                </a:solidFill>
              </a:rPr>
              <a:t>int age;</a:t>
            </a:r>
          </a:p>
          <a:p>
            <a:pPr lvl="1">
              <a:defRPr lang="en-US" sz="1400" dirty="0"/>
            </a:pPr>
            <a:r>
              <a:rPr lang="en-US" sz="1800" dirty="0">
                <a:solidFill>
                  <a:srgbClr val="00B050"/>
                </a:solidFill>
              </a:rPr>
              <a:t>int marks;</a:t>
            </a:r>
          </a:p>
          <a:p>
            <a:pPr lvl="1">
              <a:defRPr lang="en-US" sz="1400" dirty="0"/>
            </a:pPr>
            <a:r>
              <a:rPr lang="en-US" sz="1800" dirty="0">
                <a:solidFill>
                  <a:srgbClr val="00B050"/>
                </a:solidFill>
              </a:rPr>
              <a:t>char USN;</a:t>
            </a:r>
          </a:p>
          <a:p>
            <a:pPr>
              <a:defRPr lang="en-US" sz="1400" dirty="0"/>
            </a:pPr>
            <a:r>
              <a:rPr lang="en-US" sz="1800" dirty="0">
                <a:solidFill>
                  <a:srgbClr val="00B050"/>
                </a:solidFill>
              </a:rPr>
              <a:t>};</a:t>
            </a:r>
          </a:p>
        </p:txBody>
      </p:sp>
      <p:sp>
        <p:nvSpPr>
          <p:cNvPr id="10" name="TextBox 9"/>
          <p:cNvSpPr txBox="1"/>
          <p:nvPr/>
        </p:nvSpPr>
        <p:spPr>
          <a:xfrm>
            <a:off x="5793438" y="3295097"/>
            <a:ext cx="2743200" cy="1740769"/>
          </a:xfrm>
          <a:prstGeom prst="rect">
            <a:avLst/>
          </a:prstGeom>
        </p:spPr>
        <p:txBody>
          <a:bodyPr vert="horz" lIns="95250" tIns="47625" rIns="95250" bIns="47625" rtlCol="0" anchor="t">
            <a:spAutoFit/>
          </a:bodyPr>
          <a:lstStyle/>
          <a:p>
            <a:pPr>
              <a:defRPr lang="en-US" sz="1400" dirty="0"/>
            </a:pPr>
            <a:r>
              <a:rPr lang="en-US" sz="1800" dirty="0">
                <a:solidFill>
                  <a:srgbClr val="00B050"/>
                </a:solidFill>
              </a:rPr>
              <a:t>struct tree</a:t>
            </a:r>
          </a:p>
          <a:p>
            <a:pPr>
              <a:defRPr lang="en-US" sz="1400" dirty="0"/>
            </a:pPr>
            <a:r>
              <a:rPr lang="en-US" sz="1800" dirty="0">
                <a:solidFill>
                  <a:srgbClr val="00B050"/>
                </a:solidFill>
              </a:rPr>
              <a:t>{</a:t>
            </a:r>
          </a:p>
          <a:p>
            <a:pPr lvl="1">
              <a:defRPr lang="en-US" sz="1400" dirty="0"/>
            </a:pPr>
            <a:r>
              <a:rPr lang="en-US" sz="1800" dirty="0">
                <a:solidFill>
                  <a:srgbClr val="00B050"/>
                </a:solidFill>
              </a:rPr>
              <a:t>char name[5];</a:t>
            </a:r>
          </a:p>
          <a:p>
            <a:pPr lvl="1">
              <a:defRPr lang="en-US" sz="1400" dirty="0"/>
            </a:pPr>
            <a:r>
              <a:rPr lang="en-US" sz="1800" dirty="0">
                <a:solidFill>
                  <a:srgbClr val="00B050"/>
                </a:solidFill>
              </a:rPr>
              <a:t>int No.of branches;</a:t>
            </a:r>
          </a:p>
          <a:p>
            <a:pPr lvl="1">
              <a:defRPr lang="en-US" sz="1400" dirty="0"/>
            </a:pPr>
            <a:r>
              <a:rPr lang="en-US" sz="1800" dirty="0">
                <a:solidFill>
                  <a:srgbClr val="00B050"/>
                </a:solidFill>
              </a:rPr>
              <a:t>float height;</a:t>
            </a:r>
          </a:p>
          <a:p>
            <a:pPr>
              <a:defRPr lang="en-US" sz="1400" dirty="0"/>
            </a:pPr>
            <a:r>
              <a:rPr lang="en-US" sz="1800" dirty="0">
                <a:solidFill>
                  <a:srgbClr val="00B05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000" fill="hold">
                                          <p:stCondLst>
                                            <p:cond delay="0"/>
                                          </p:stCondLst>
                                        </p:cTn>
                                        <p:tgtEl>
                                          <p:spTgt spid="5"/>
                                        </p:tgtEl>
                                        <p:attrNameLst>
                                          <p:attrName>style.visibility</p:attrName>
                                        </p:attrNameLst>
                                      </p:cBhvr>
                                      <p:to>
                                        <p:strVal val="visible"/>
                                      </p:to>
                                    </p:set>
                                    <p:anim calcmode="lin" valueType="num">
                                      <p:cBhvr>
                                        <p:cTn id="7" dur="1000">
                                          <p:stCondLst>
                                            <p:cond delay="0"/>
                                          </p:stCondLst>
                                        </p:cTn>
                                        <p:tgtEl>
                                          <p:spTgt spid="5"/>
                                        </p:tgtEl>
                                        <p:attrNameLst>
                                          <p:attrName>ppt_w</p:attrName>
                                        </p:attrNameLst>
                                      </p:cBhvr>
                                      <p:tavLst>
                                        <p:tav tm="0">
                                          <p:val>
                                            <p:strVal val="#ppt_w*0.70"/>
                                          </p:val>
                                        </p:tav>
                                        <p:tav tm="100000">
                                          <p:val>
                                            <p:strVal val="#ppt_w"/>
                                          </p:val>
                                        </p:tav>
                                      </p:tavLst>
                                    </p:anim>
                                    <p:anim calcmode="lin" valueType="num">
                                      <p:cBhvr>
                                        <p:cTn id="8" dur="1000">
                                          <p:stCondLst>
                                            <p:cond delay="0"/>
                                          </p:stCondLst>
                                        </p:cTn>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1" nodeType="clickEffect">
                                  <p:stCondLst>
                                    <p:cond delay="0"/>
                                  </p:stCondLst>
                                  <p:childTnLst>
                                    <p:set>
                                      <p:cBhvr>
                                        <p:cTn id="13" dur="1000" fill="hold">
                                          <p:stCondLst>
                                            <p:cond delay="0"/>
                                          </p:stCondLst>
                                        </p:cTn>
                                        <p:tgtEl>
                                          <p:spTgt spid="7"/>
                                        </p:tgtEl>
                                        <p:attrNameLst>
                                          <p:attrName>style.visibility</p:attrName>
                                        </p:attrNameLst>
                                      </p:cBhvr>
                                      <p:to>
                                        <p:strVal val="visible"/>
                                      </p:to>
                                    </p:set>
                                    <p:anim calcmode="lin" valueType="num">
                                      <p:cBhvr>
                                        <p:cTn id="14" dur="1000">
                                          <p:stCondLst>
                                            <p:cond delay="0"/>
                                          </p:stCondLst>
                                        </p:cTn>
                                        <p:tgtEl>
                                          <p:spTgt spid="7"/>
                                        </p:tgtEl>
                                        <p:attrNameLst>
                                          <p:attrName>ppt_w</p:attrName>
                                        </p:attrNameLst>
                                      </p:cBhvr>
                                      <p:tavLst>
                                        <p:tav tm="0">
                                          <p:val>
                                            <p:strVal val="#ppt_w*0.70"/>
                                          </p:val>
                                        </p:tav>
                                        <p:tav tm="100000">
                                          <p:val>
                                            <p:strVal val="#ppt_w"/>
                                          </p:val>
                                        </p:tav>
                                      </p:tavLst>
                                    </p:anim>
                                    <p:anim calcmode="lin" valueType="num">
                                      <p:cBhvr>
                                        <p:cTn id="15" dur="1000">
                                          <p:stCondLst>
                                            <p:cond delay="0"/>
                                          </p:stCondLst>
                                        </p:cTn>
                                        <p:tgtEl>
                                          <p:spTgt spid="7"/>
                                        </p:tgtEl>
                                        <p:attrNameLst>
                                          <p:attrName>ppt_h</p:attrName>
                                        </p:attrNameLst>
                                      </p:cBhvr>
                                      <p:tavLst>
                                        <p:tav tm="0">
                                          <p:val>
                                            <p:strVal val="#ppt_h"/>
                                          </p:val>
                                        </p:tav>
                                        <p:tav tm="100000">
                                          <p:val>
                                            <p:strVal val="#ppt_h"/>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2" nodeType="clickEffect">
                                  <p:stCondLst>
                                    <p:cond delay="0"/>
                                  </p:stCondLst>
                                  <p:childTnLst>
                                    <p:set>
                                      <p:cBhvr>
                                        <p:cTn id="20" dur="1000" fill="hold">
                                          <p:stCondLst>
                                            <p:cond delay="0"/>
                                          </p:stCondLst>
                                        </p:cTn>
                                        <p:tgtEl>
                                          <p:spTgt spid="6"/>
                                        </p:tgtEl>
                                        <p:attrNameLst>
                                          <p:attrName>style.visibility</p:attrName>
                                        </p:attrNameLst>
                                      </p:cBhvr>
                                      <p:to>
                                        <p:strVal val="visible"/>
                                      </p:to>
                                    </p:set>
                                    <p:anim calcmode="lin" valueType="num">
                                      <p:cBhvr>
                                        <p:cTn id="21" dur="1000">
                                          <p:stCondLst>
                                            <p:cond delay="0"/>
                                          </p:stCondLst>
                                        </p:cTn>
                                        <p:tgtEl>
                                          <p:spTgt spid="6"/>
                                        </p:tgtEl>
                                        <p:attrNameLst>
                                          <p:attrName>ppt_w</p:attrName>
                                        </p:attrNameLst>
                                      </p:cBhvr>
                                      <p:tavLst>
                                        <p:tav tm="0">
                                          <p:val>
                                            <p:strVal val="#ppt_w*0.70"/>
                                          </p:val>
                                        </p:tav>
                                        <p:tav tm="100000">
                                          <p:val>
                                            <p:strVal val="#ppt_w"/>
                                          </p:val>
                                        </p:tav>
                                      </p:tavLst>
                                    </p:anim>
                                    <p:anim calcmode="lin" valueType="num">
                                      <p:cBhvr>
                                        <p:cTn id="22" dur="1000">
                                          <p:stCondLst>
                                            <p:cond delay="0"/>
                                          </p:stCondLst>
                                        </p:cTn>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3" nodeType="clickEffect">
                                  <p:stCondLst>
                                    <p:cond delay="0"/>
                                  </p:stCondLst>
                                  <p:childTnLst>
                                    <p:set>
                                      <p:cBhvr>
                                        <p:cTn id="27" dur="1000" fill="hold">
                                          <p:stCondLst>
                                            <p:cond delay="0"/>
                                          </p:stCondLst>
                                        </p:cTn>
                                        <p:tgtEl>
                                          <p:spTgt spid="8"/>
                                        </p:tgtEl>
                                        <p:attrNameLst>
                                          <p:attrName>style.visibility</p:attrName>
                                        </p:attrNameLst>
                                      </p:cBhvr>
                                      <p:to>
                                        <p:strVal val="visible"/>
                                      </p:to>
                                    </p:set>
                                    <p:anim calcmode="lin" valueType="num">
                                      <p:cBhvr>
                                        <p:cTn id="28" dur="1000">
                                          <p:stCondLst>
                                            <p:cond delay="0"/>
                                          </p:stCondLst>
                                        </p:cTn>
                                        <p:tgtEl>
                                          <p:spTgt spid="8"/>
                                        </p:tgtEl>
                                        <p:attrNameLst>
                                          <p:attrName>ppt_w</p:attrName>
                                        </p:attrNameLst>
                                      </p:cBhvr>
                                      <p:tavLst>
                                        <p:tav tm="0">
                                          <p:val>
                                            <p:strVal val="#ppt_w*0.70"/>
                                          </p:val>
                                        </p:tav>
                                        <p:tav tm="100000">
                                          <p:val>
                                            <p:strVal val="#ppt_w"/>
                                          </p:val>
                                        </p:tav>
                                      </p:tavLst>
                                    </p:anim>
                                    <p:anim calcmode="lin" valueType="num">
                                      <p:cBhvr>
                                        <p:cTn id="29" dur="1000">
                                          <p:stCondLst>
                                            <p:cond delay="0"/>
                                          </p:stCondLst>
                                        </p:cTn>
                                        <p:tgtEl>
                                          <p:spTgt spid="8"/>
                                        </p:tgtEl>
                                        <p:attrNameLst>
                                          <p:attrName>ppt_h</p:attrName>
                                        </p:attrNameLst>
                                      </p:cBhvr>
                                      <p:tavLst>
                                        <p:tav tm="0">
                                          <p:val>
                                            <p:strVal val="#ppt_h"/>
                                          </p:val>
                                        </p:tav>
                                        <p:tav tm="100000">
                                          <p:val>
                                            <p:strVal val="#ppt_h"/>
                                          </p:val>
                                        </p:tav>
                                      </p:tavLst>
                                    </p:anim>
                                    <p:animEffect transition="in" filter="fade">
                                      <p:cBhvr>
                                        <p:cTn id="30" dur="10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6" presetClass="entr" presetSubtype="0" fill="hold" grpId="4" nodeType="clickEffect">
                                  <p:stCondLst>
                                    <p:cond delay="0"/>
                                  </p:stCondLst>
                                  <p:childTnLst>
                                    <p:set>
                                      <p:cBhvr>
                                        <p:cTn id="34" dur="1" fill="hold">
                                          <p:stCondLst>
                                            <p:cond delay="0"/>
                                          </p:stCondLst>
                                        </p:cTn>
                                        <p:tgtEl>
                                          <p:spTgt spid="9"/>
                                        </p:tgtEl>
                                        <p:attrNameLst>
                                          <p:attrName>style.visibility</p:attrName>
                                        </p:attrNameLst>
                                      </p:cBhvr>
                                      <p:to>
                                        <p:strVal val="visible"/>
                                      </p:to>
                                    </p:set>
                                    <p:anim by="(-#ppt_w*2)" calcmode="lin" valueType="num">
                                      <p:cBhvr rctx="PPT">
                                        <p:cTn id="35" dur="1500" autoRev="1" fill="hold">
                                          <p:stCondLst>
                                            <p:cond delay="0"/>
                                          </p:stCondLst>
                                        </p:cTn>
                                        <p:tgtEl>
                                          <p:spTgt spid="9"/>
                                        </p:tgtEl>
                                        <p:attrNameLst>
                                          <p:attrName>ppt_w</p:attrName>
                                        </p:attrNameLst>
                                      </p:cBhvr>
                                    </p:anim>
                                    <p:anim by="(#ppt_w*0.50)" calcmode="lin" valueType="num">
                                      <p:cBhvr>
                                        <p:cTn id="36" dur="1500" decel="50000" autoRev="1" fill="hold">
                                          <p:stCondLst>
                                            <p:cond delay="0"/>
                                          </p:stCondLst>
                                        </p:cTn>
                                        <p:tgtEl>
                                          <p:spTgt spid="9"/>
                                        </p:tgtEl>
                                        <p:attrNameLst>
                                          <p:attrName>ppt_x</p:attrName>
                                        </p:attrNameLst>
                                      </p:cBhvr>
                                    </p:anim>
                                    <p:anim from="(-#ppt_h/2)" to="(#ppt_y)" calcmode="lin" valueType="num">
                                      <p:cBhvr>
                                        <p:cTn id="37" dur="1500" fill="hold">
                                          <p:stCondLst>
                                            <p:cond delay="0"/>
                                          </p:stCondLst>
                                        </p:cTn>
                                        <p:tgtEl>
                                          <p:spTgt spid="9"/>
                                        </p:tgtEl>
                                        <p:attrNameLst>
                                          <p:attrName>ppt_y</p:attrName>
                                        </p:attrNameLst>
                                      </p:cBhvr>
                                    </p:anim>
                                    <p:animRot by="21600000">
                                      <p:cBhvr>
                                        <p:cTn id="38" dur="1500" fill="hold">
                                          <p:stCondLst>
                                            <p:cond delay="0"/>
                                          </p:stCondLst>
                                        </p:cTn>
                                        <p:tgtEl>
                                          <p:spTgt spid="9"/>
                                        </p:tgtEl>
                                        <p:attrNameLst>
                                          <p:attrName>r</p:attrName>
                                        </p:attrNameLst>
                                      </p:cBhvr>
                                    </p:animRot>
                                  </p:childTnLst>
                                </p:cTn>
                              </p:par>
                            </p:childTnLst>
                          </p:cTn>
                        </p:par>
                      </p:childTnLst>
                    </p:cTn>
                  </p:par>
                  <p:par>
                    <p:cTn id="39" fill="hold">
                      <p:stCondLst>
                        <p:cond delay="indefinite"/>
                      </p:stCondLst>
                      <p:childTnLst>
                        <p:par>
                          <p:cTn id="40" fill="hold">
                            <p:stCondLst>
                              <p:cond delay="0"/>
                            </p:stCondLst>
                            <p:childTnLst>
                              <p:par>
                                <p:cTn id="41" presetID="56" presetClass="entr" presetSubtype="0" fill="hold" grpId="5" nodeType="clickEffect">
                                  <p:stCondLst>
                                    <p:cond delay="0"/>
                                  </p:stCondLst>
                                  <p:childTnLst>
                                    <p:set>
                                      <p:cBhvr>
                                        <p:cTn id="42" dur="1" fill="hold">
                                          <p:stCondLst>
                                            <p:cond delay="0"/>
                                          </p:stCondLst>
                                        </p:cTn>
                                        <p:tgtEl>
                                          <p:spTgt spid="10"/>
                                        </p:tgtEl>
                                        <p:attrNameLst>
                                          <p:attrName>style.visibility</p:attrName>
                                        </p:attrNameLst>
                                      </p:cBhvr>
                                      <p:to>
                                        <p:strVal val="visible"/>
                                      </p:to>
                                    </p:set>
                                    <p:anim by="(-#ppt_w*2)" calcmode="lin" valueType="num">
                                      <p:cBhvr rctx="PPT">
                                        <p:cTn id="43" dur="1500" autoRev="1" fill="hold">
                                          <p:stCondLst>
                                            <p:cond delay="0"/>
                                          </p:stCondLst>
                                        </p:cTn>
                                        <p:tgtEl>
                                          <p:spTgt spid="10"/>
                                        </p:tgtEl>
                                        <p:attrNameLst>
                                          <p:attrName>ppt_w</p:attrName>
                                        </p:attrNameLst>
                                      </p:cBhvr>
                                    </p:anim>
                                    <p:anim by="(#ppt_w*0.50)" calcmode="lin" valueType="num">
                                      <p:cBhvr>
                                        <p:cTn id="44" dur="1500" decel="50000" autoRev="1" fill="hold">
                                          <p:stCondLst>
                                            <p:cond delay="0"/>
                                          </p:stCondLst>
                                        </p:cTn>
                                        <p:tgtEl>
                                          <p:spTgt spid="10"/>
                                        </p:tgtEl>
                                        <p:attrNameLst>
                                          <p:attrName>ppt_x</p:attrName>
                                        </p:attrNameLst>
                                      </p:cBhvr>
                                    </p:anim>
                                    <p:anim from="(-#ppt_h/2)" to="(#ppt_y)" calcmode="lin" valueType="num">
                                      <p:cBhvr>
                                        <p:cTn id="45" dur="1500" fill="hold">
                                          <p:stCondLst>
                                            <p:cond delay="0"/>
                                          </p:stCondLst>
                                        </p:cTn>
                                        <p:tgtEl>
                                          <p:spTgt spid="10"/>
                                        </p:tgtEl>
                                        <p:attrNameLst>
                                          <p:attrName>ppt_y</p:attrName>
                                        </p:attrNameLst>
                                      </p:cBhvr>
                                    </p:anim>
                                    <p:animRot by="21600000">
                                      <p:cBhvr>
                                        <p:cTn id="46" dur="1500" fill="hold">
                                          <p:stCondLst>
                                            <p:cond delay="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2" autoUpdateAnimBg="0"/>
      <p:bldP spid="7" grpId="1" autoUpdateAnimBg="0"/>
      <p:bldP spid="8" grpId="3" autoUpdateAnimBg="0"/>
      <p:bldP spid="9" grpId="4" autoUpdateAnimBg="0"/>
      <p:bldP spid="10" grpId="5"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835143" cy="369503"/>
          </a:xfrm>
          <a:prstGeom prst="rect">
            <a:avLst/>
          </a:prstGeom>
        </p:spPr>
        <p:txBody>
          <a:bodyPr vert="horz" lIns="95250" tIns="47625" rIns="95250" bIns="47625" rtlCol="0" anchor="t">
            <a:spAutoFit/>
          </a:bodyPr>
          <a:lstStyle/>
          <a:p>
            <a:pPr>
              <a:defRPr lang="en-US" sz="1400" dirty="0"/>
            </a:pPr>
            <a:endParaRPr lang="en-US" sz="1800" dirty="0"/>
          </a:p>
        </p:txBody>
      </p:sp>
      <p:sp>
        <p:nvSpPr>
          <p:cNvPr id="4" name="TextBox 3"/>
          <p:cNvSpPr txBox="1"/>
          <p:nvPr>
            <p:custDataLst>
              <p:tags r:id="rId1"/>
            </p:custDataLst>
          </p:nvPr>
        </p:nvSpPr>
        <p:spPr>
          <a:xfrm>
            <a:off x="3129972" y="702090"/>
            <a:ext cx="2778309" cy="433705"/>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200" b="1" dirty="0">
                <a:latin typeface="Times New Roman" panose="02020603050405020304" pitchFamily="18" charset="0"/>
                <a:cs typeface="Times New Roman" panose="02020603050405020304" pitchFamily="18" charset="0"/>
              </a:rPr>
              <a:t>Structures</a:t>
            </a:r>
          </a:p>
        </p:txBody>
      </p:sp>
      <p:sp>
        <p:nvSpPr>
          <p:cNvPr id="5" name="TextBox 4"/>
          <p:cNvSpPr txBox="1"/>
          <p:nvPr/>
        </p:nvSpPr>
        <p:spPr>
          <a:xfrm>
            <a:off x="3464518" y="2671553"/>
            <a:ext cx="2642606" cy="2015023"/>
          </a:xfrm>
          <a:prstGeom prst="rect">
            <a:avLst/>
          </a:prstGeom>
        </p:spPr>
        <p:txBody>
          <a:bodyPr vert="horz" lIns="95250" tIns="47625" rIns="95250" bIns="47625" rtlCol="0" anchor="t">
            <a:spAutoFit/>
          </a:bodyPr>
          <a:lstStyle/>
          <a:p>
            <a:pPr>
              <a:defRPr lang="en-US" sz="1400" dirty="0"/>
            </a:pPr>
            <a:r>
              <a:rPr lang="en-US" sz="1800" dirty="0">
                <a:solidFill>
                  <a:srgbClr val="00B050"/>
                </a:solidFill>
              </a:rPr>
              <a:t>struct student</a:t>
            </a:r>
          </a:p>
          <a:p>
            <a:pPr>
              <a:defRPr lang="en-US" sz="1400" dirty="0"/>
            </a:pPr>
            <a:r>
              <a:rPr lang="en-US" sz="1800" dirty="0">
                <a:solidFill>
                  <a:srgbClr val="00B050"/>
                </a:solidFill>
              </a:rPr>
              <a:t>{</a:t>
            </a:r>
          </a:p>
          <a:p>
            <a:pPr lvl="1">
              <a:defRPr lang="en-US" sz="1400" dirty="0"/>
            </a:pPr>
            <a:r>
              <a:rPr lang="en-US" sz="1800" dirty="0">
                <a:solidFill>
                  <a:srgbClr val="00B050"/>
                </a:solidFill>
              </a:rPr>
              <a:t>char name[20];</a:t>
            </a:r>
          </a:p>
          <a:p>
            <a:pPr lvl="1">
              <a:defRPr lang="en-US" sz="1400" dirty="0"/>
            </a:pPr>
            <a:r>
              <a:rPr lang="en-US" sz="1800" dirty="0">
                <a:solidFill>
                  <a:srgbClr val="00B050"/>
                </a:solidFill>
              </a:rPr>
              <a:t>int age;</a:t>
            </a:r>
          </a:p>
          <a:p>
            <a:pPr lvl="1">
              <a:defRPr lang="en-US" sz="1400" dirty="0"/>
            </a:pPr>
            <a:r>
              <a:rPr lang="en-US" sz="1800" dirty="0">
                <a:solidFill>
                  <a:srgbClr val="00B050"/>
                </a:solidFill>
              </a:rPr>
              <a:t>int marks;</a:t>
            </a:r>
          </a:p>
          <a:p>
            <a:pPr lvl="1">
              <a:defRPr lang="en-US" sz="1400" dirty="0"/>
            </a:pPr>
            <a:r>
              <a:rPr lang="en-US" sz="1800" dirty="0">
                <a:solidFill>
                  <a:srgbClr val="00B050"/>
                </a:solidFill>
              </a:rPr>
              <a:t>float height;</a:t>
            </a:r>
          </a:p>
          <a:p>
            <a:pPr>
              <a:defRPr lang="en-US" sz="1400" dirty="0"/>
            </a:pPr>
            <a:r>
              <a:rPr lang="en-US" sz="1800" dirty="0">
                <a:solidFill>
                  <a:srgbClr val="00B050"/>
                </a:solidFill>
              </a:rPr>
              <a:t>};</a:t>
            </a:r>
          </a:p>
        </p:txBody>
      </p:sp>
      <p:sp>
        <p:nvSpPr>
          <p:cNvPr id="6" name="TextBox 5"/>
          <p:cNvSpPr txBox="1"/>
          <p:nvPr>
            <p:custDataLst>
              <p:tags r:id="rId2"/>
            </p:custDataLst>
          </p:nvPr>
        </p:nvSpPr>
        <p:spPr>
          <a:xfrm>
            <a:off x="693581" y="1206418"/>
            <a:ext cx="7612218" cy="1163600"/>
          </a:xfrm>
          <a:solidFill>
            <a:srgbClr val="BFBFBF"/>
          </a:solidFill>
        </p:spPr>
        <p:txBody>
          <a:bodyPr vert="horz" lIns="95250" tIns="47625" rIns="95250" bIns="47625" rtlCol="0" anchor="ctr">
            <a:spAutoFit/>
          </a:bodyPr>
          <a:lstStyle/>
          <a:p>
            <a:pPr algn="ctr">
              <a:defRPr lang="en-US" sz="1400" dirty="0"/>
            </a:pPr>
            <a:r>
              <a:rPr lang="en-US" sz="1800" dirty="0">
                <a:solidFill>
                  <a:schemeClr val="accent6"/>
                </a:solidFill>
              </a:rPr>
              <a:t>Structure provides a mechanism for the programmer to create his/her own data type called </a:t>
            </a:r>
            <a:r>
              <a:rPr lang="en-US" sz="1800" b="1" dirty="0">
                <a:solidFill>
                  <a:schemeClr val="accent6"/>
                </a:solidFill>
                <a:latin typeface="+mj-lt"/>
              </a:rPr>
              <a:t>"user defined date type"</a:t>
            </a:r>
          </a:p>
        </p:txBody>
      </p:sp>
      <p:sp>
        <p:nvSpPr>
          <p:cNvPr id="7" name="Freeform: Shape 6"/>
          <p:cNvSpPr/>
          <p:nvPr/>
        </p:nvSpPr>
        <p:spPr>
          <a:xfrm>
            <a:off x="4493066" y="2407558"/>
            <a:ext cx="2222639" cy="472659"/>
          </a:xfrm>
          <a:custGeom>
            <a:avLst/>
            <a:gdLst/>
            <a:ahLst/>
            <a:cxnLst/>
            <a:rect l="0" t="0" r="r" b="b"/>
            <a:pathLst>
              <a:path w="2586550" h="425020">
                <a:moveTo>
                  <a:pt x="0" y="291442"/>
                </a:moveTo>
                <a:cubicBezTo>
                  <a:pt x="339257" y="163936"/>
                  <a:pt x="494845" y="-12143"/>
                  <a:pt x="777179" y="0"/>
                </a:cubicBezTo>
                <a:cubicBezTo>
                  <a:pt x="1059514" y="12143"/>
                  <a:pt x="1659096" y="200367"/>
                  <a:pt x="2258677" y="388590"/>
                </a:cubicBezTo>
                <a:lnTo>
                  <a:pt x="2258677" y="388590"/>
                </a:lnTo>
                <a:cubicBezTo>
                  <a:pt x="2484849" y="441717"/>
                  <a:pt x="2535699" y="433369"/>
                  <a:pt x="2586550" y="425020"/>
                </a:cubicBezTo>
                <a:lnTo>
                  <a:pt x="2586550" y="425020"/>
                </a:ln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1800" dirty="0">
              <a:solidFill>
                <a:schemeClr val="tx1"/>
              </a:solidFill>
            </a:endParaRPr>
          </a:p>
        </p:txBody>
      </p:sp>
      <p:sp>
        <p:nvSpPr>
          <p:cNvPr id="8" name="TextBox 7"/>
          <p:cNvSpPr txBox="1"/>
          <p:nvPr/>
        </p:nvSpPr>
        <p:spPr>
          <a:xfrm>
            <a:off x="6800316" y="2781300"/>
            <a:ext cx="1835143" cy="643756"/>
          </a:xfrm>
          <a:prstGeom prst="rect">
            <a:avLst/>
          </a:prstGeom>
        </p:spPr>
        <p:txBody>
          <a:bodyPr vert="horz" lIns="95250" tIns="47625" rIns="95250" bIns="47625" rtlCol="0" anchor="t">
            <a:spAutoFit/>
          </a:bodyPr>
          <a:lstStyle/>
          <a:p>
            <a:pPr>
              <a:defRPr lang="en-US" sz="1400" dirty="0"/>
            </a:pPr>
            <a:r>
              <a:rPr lang="en-US" sz="1800" dirty="0">
                <a:solidFill>
                  <a:schemeClr val="accent4"/>
                </a:solidFill>
              </a:rPr>
              <a:t>Name of the structure</a:t>
            </a:r>
          </a:p>
        </p:txBody>
      </p:sp>
      <p:sp>
        <p:nvSpPr>
          <p:cNvPr id="9" name="Freeform: Shape 8"/>
          <p:cNvSpPr/>
          <p:nvPr/>
        </p:nvSpPr>
        <p:spPr>
          <a:xfrm>
            <a:off x="2307250" y="2407558"/>
            <a:ext cx="1427168" cy="418795"/>
          </a:xfrm>
          <a:custGeom>
            <a:avLst/>
            <a:gdLst/>
            <a:ahLst/>
            <a:cxnLst/>
            <a:rect l="0" t="0" r="r" b="b"/>
            <a:pathLst>
              <a:path w="1481498" h="449307">
                <a:moveTo>
                  <a:pt x="1481498" y="315729"/>
                </a:moveTo>
                <a:cubicBezTo>
                  <a:pt x="1147554" y="177598"/>
                  <a:pt x="901649" y="-16697"/>
                  <a:pt x="716462" y="0"/>
                </a:cubicBezTo>
                <a:cubicBezTo>
                  <a:pt x="531275" y="16697"/>
                  <a:pt x="265637" y="233002"/>
                  <a:pt x="0" y="449307"/>
                </a:cubicBezTo>
                <a:lnTo>
                  <a:pt x="0" y="449307"/>
                </a:lnTo>
                <a:lnTo>
                  <a:pt x="0" y="449307"/>
                </a:ln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1800" dirty="0">
              <a:solidFill>
                <a:schemeClr val="tx1"/>
              </a:solidFill>
            </a:endParaRPr>
          </a:p>
        </p:txBody>
      </p:sp>
      <p:sp>
        <p:nvSpPr>
          <p:cNvPr id="10" name="TextBox 9"/>
          <p:cNvSpPr txBox="1"/>
          <p:nvPr/>
        </p:nvSpPr>
        <p:spPr>
          <a:xfrm>
            <a:off x="1319831" y="2857500"/>
            <a:ext cx="1598114" cy="918009"/>
          </a:xfrm>
          <a:prstGeom prst="rect">
            <a:avLst/>
          </a:prstGeom>
        </p:spPr>
        <p:txBody>
          <a:bodyPr vert="horz" lIns="95250" tIns="47625" rIns="95250" bIns="47625" rtlCol="0" anchor="t">
            <a:spAutoFit/>
          </a:bodyPr>
          <a:lstStyle/>
          <a:p>
            <a:pPr>
              <a:defRPr lang="en-US" sz="1400" dirty="0"/>
            </a:pPr>
            <a:r>
              <a:rPr lang="en-US" sz="1800" dirty="0">
                <a:solidFill>
                  <a:schemeClr val="accent4"/>
                </a:solidFill>
              </a:rPr>
              <a:t>Keyword for creating structure</a:t>
            </a:r>
          </a:p>
        </p:txBody>
      </p:sp>
      <p:sp>
        <p:nvSpPr>
          <p:cNvPr id="11" name="Freeform: Shape 10"/>
          <p:cNvSpPr/>
          <p:nvPr/>
        </p:nvSpPr>
        <p:spPr>
          <a:xfrm>
            <a:off x="5415972" y="3209020"/>
            <a:ext cx="456228" cy="781002"/>
          </a:xfrm>
          <a:custGeom>
            <a:avLst/>
            <a:gdLst/>
            <a:ahLst/>
            <a:cxnLst/>
            <a:rect l="0" t="0" r="r" b="b"/>
            <a:pathLst>
              <a:path w="473594" h="837896">
                <a:moveTo>
                  <a:pt x="0" y="0"/>
                </a:moveTo>
                <a:cubicBezTo>
                  <a:pt x="207197" y="41743"/>
                  <a:pt x="461450" y="56163"/>
                  <a:pt x="473594" y="97147"/>
                </a:cubicBezTo>
                <a:cubicBezTo>
                  <a:pt x="485737" y="138131"/>
                  <a:pt x="89558" y="276263"/>
                  <a:pt x="97147" y="327873"/>
                </a:cubicBezTo>
                <a:cubicBezTo>
                  <a:pt x="80450" y="379482"/>
                  <a:pt x="442666" y="455758"/>
                  <a:pt x="437163" y="510024"/>
                </a:cubicBezTo>
                <a:cubicBezTo>
                  <a:pt x="431661" y="564290"/>
                  <a:pt x="82798" y="779409"/>
                  <a:pt x="36430" y="813610"/>
                </a:cubicBezTo>
                <a:cubicBezTo>
                  <a:pt x="-9938" y="847810"/>
                  <a:pt x="25390" y="842853"/>
                  <a:pt x="60717" y="837896"/>
                </a:cubicBezTo>
                <a:lnTo>
                  <a:pt x="48574" y="837896"/>
                </a:lnTo>
                <a:lnTo>
                  <a:pt x="48574" y="837896"/>
                </a:lnTo>
              </a:path>
            </a:pathLst>
          </a:custGeom>
          <a:noFill/>
          <a:ln w="19050" cap="flat">
            <a:solidFill>
              <a:schemeClr val="accent1">
                <a:lumMod val="75000"/>
              </a:schemeClr>
            </a:solidFill>
            <a:prstDash val="solid"/>
            <a:round/>
          </a:ln>
          <a:effectLst/>
        </p:spPr>
        <p:style>
          <a:lnRef idx="1">
            <a:schemeClr val="accent1">
              <a:shade val="50000"/>
            </a:schemeClr>
          </a:lnRef>
          <a:fillRef idx="1">
            <a:schemeClr val="accent1"/>
          </a:fillRef>
          <a:effectRef idx="0">
            <a:schemeClr val="accent1"/>
          </a:effectRef>
          <a:fontRef idx="minor">
            <a:schemeClr val="tx1"/>
          </a:fontRef>
        </p:style>
        <p:txBody>
          <a:bodyPr vert="horz" rtlCol="0" anchor="ctr">
            <a:noAutofit/>
          </a:bodyPr>
          <a:lstStyle/>
          <a:p>
            <a:pPr algn="ctr"/>
            <a:endParaRPr lang="en-US" sz="1800" dirty="0">
              <a:solidFill>
                <a:schemeClr val="tx1"/>
              </a:solidFill>
            </a:endParaRPr>
          </a:p>
        </p:txBody>
      </p:sp>
      <p:sp>
        <p:nvSpPr>
          <p:cNvPr id="12" name="TextBox 11"/>
          <p:cNvSpPr txBox="1"/>
          <p:nvPr/>
        </p:nvSpPr>
        <p:spPr>
          <a:xfrm>
            <a:off x="5964555" y="3390900"/>
            <a:ext cx="1594485" cy="648970"/>
          </a:xfrm>
          <a:prstGeom prst="rect">
            <a:avLst/>
          </a:prstGeom>
        </p:spPr>
        <p:txBody>
          <a:bodyPr vert="horz" wrap="square" lIns="95250" tIns="47625" rIns="95250" bIns="47625" rtlCol="0" anchor="t">
            <a:spAutoFit/>
          </a:bodyPr>
          <a:lstStyle/>
          <a:p>
            <a:pPr>
              <a:defRPr lang="en-US" sz="1400" dirty="0"/>
            </a:pPr>
            <a:r>
              <a:rPr lang="en-US" sz="1800" dirty="0">
                <a:solidFill>
                  <a:schemeClr val="accent4"/>
                </a:solidFill>
              </a:rPr>
              <a:t>Structure members/data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833961" y="1246005"/>
            <a:ext cx="1909238" cy="462491"/>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Alegreya" panose="00000500000000000000"/>
              </a:rPr>
              <a:t>Syntax</a:t>
            </a:r>
          </a:p>
        </p:txBody>
      </p:sp>
      <p:sp>
        <p:nvSpPr>
          <p:cNvPr id="4" name="TextBox 3"/>
          <p:cNvSpPr txBox="1"/>
          <p:nvPr/>
        </p:nvSpPr>
        <p:spPr>
          <a:xfrm>
            <a:off x="4191000" y="2044950"/>
            <a:ext cx="2743200" cy="2228316"/>
          </a:xfrm>
          <a:prstGeom prst="rect">
            <a:avLst/>
          </a:prstGeom>
        </p:spPr>
        <p:txBody>
          <a:bodyPr vert="horz" lIns="95250" tIns="47625" rIns="95250" bIns="47625" rtlCol="0" anchor="t">
            <a:spAutoFit/>
          </a:bodyPr>
          <a:lstStyle/>
          <a:p>
            <a:pPr>
              <a:defRPr lang="en-US" sz="1400" dirty="0"/>
            </a:pPr>
            <a:r>
              <a:rPr lang="en-US" sz="2000" b="0" dirty="0">
                <a:solidFill>
                  <a:schemeClr val="accent2">
                    <a:lumMod val="50000"/>
                  </a:schemeClr>
                </a:solidFill>
                <a:latin typeface="Alegreya" panose="00000500000000000000"/>
              </a:rPr>
              <a:t>struct student</a:t>
            </a:r>
          </a:p>
          <a:p>
            <a:pPr>
              <a:defRPr lang="en-US" sz="1400" dirty="0"/>
            </a:pPr>
            <a:r>
              <a:rPr lang="en-US" sz="2000" b="0" dirty="0">
                <a:solidFill>
                  <a:schemeClr val="accent2">
                    <a:lumMod val="50000"/>
                  </a:schemeClr>
                </a:solidFill>
                <a:latin typeface="Alegreya" panose="00000500000000000000"/>
              </a:rPr>
              <a:t>{</a:t>
            </a:r>
          </a:p>
          <a:p>
            <a:pPr lvl="1">
              <a:defRPr lang="en-US" sz="1400" dirty="0"/>
            </a:pPr>
            <a:r>
              <a:rPr lang="en-US" sz="2000" b="0" dirty="0">
                <a:solidFill>
                  <a:schemeClr val="accent2">
                    <a:lumMod val="50000"/>
                  </a:schemeClr>
                </a:solidFill>
                <a:latin typeface="Alegreya" panose="00000500000000000000"/>
              </a:rPr>
              <a:t>char name[20];</a:t>
            </a:r>
          </a:p>
          <a:p>
            <a:pPr lvl="1">
              <a:defRPr lang="en-US" sz="1400" dirty="0"/>
            </a:pPr>
            <a:r>
              <a:rPr lang="en-US" sz="2000" b="0" dirty="0">
                <a:solidFill>
                  <a:schemeClr val="accent2">
                    <a:lumMod val="50000"/>
                  </a:schemeClr>
                </a:solidFill>
                <a:latin typeface="Alegreya" panose="00000500000000000000"/>
              </a:rPr>
              <a:t>int age;</a:t>
            </a:r>
          </a:p>
          <a:p>
            <a:pPr lvl="1">
              <a:defRPr lang="en-US" sz="1400" dirty="0"/>
            </a:pPr>
            <a:r>
              <a:rPr lang="en-US" sz="2000" b="0" dirty="0">
                <a:solidFill>
                  <a:schemeClr val="accent2">
                    <a:lumMod val="50000"/>
                  </a:schemeClr>
                </a:solidFill>
                <a:latin typeface="Alegreya" panose="00000500000000000000"/>
              </a:rPr>
              <a:t>int marks;</a:t>
            </a:r>
          </a:p>
          <a:p>
            <a:pPr lvl="1">
              <a:defRPr lang="en-US" sz="1400" dirty="0"/>
            </a:pPr>
            <a:r>
              <a:rPr lang="en-US" sz="2000" b="0" dirty="0">
                <a:solidFill>
                  <a:schemeClr val="accent2">
                    <a:lumMod val="50000"/>
                  </a:schemeClr>
                </a:solidFill>
                <a:latin typeface="Alegreya" panose="00000500000000000000"/>
              </a:rPr>
              <a:t>float height;</a:t>
            </a:r>
          </a:p>
          <a:p>
            <a:pPr>
              <a:defRPr lang="en-US" sz="1400" dirty="0"/>
            </a:pPr>
            <a:r>
              <a:rPr lang="en-US" sz="2000" b="0" dirty="0">
                <a:solidFill>
                  <a:schemeClr val="accent2">
                    <a:lumMod val="50000"/>
                  </a:schemeClr>
                </a:solidFill>
                <a:latin typeface="Alegreya" panose="00000500000000000000"/>
              </a:rPr>
              <a:t>};</a:t>
            </a:r>
          </a:p>
        </p:txBody>
      </p:sp>
      <p:sp>
        <p:nvSpPr>
          <p:cNvPr id="5" name="TextBox 4"/>
          <p:cNvSpPr txBox="1"/>
          <p:nvPr/>
        </p:nvSpPr>
        <p:spPr>
          <a:xfrm>
            <a:off x="225304" y="2108997"/>
            <a:ext cx="3779367" cy="2228316"/>
          </a:xfrm>
          <a:prstGeom prst="rect">
            <a:avLst/>
          </a:prstGeom>
        </p:spPr>
        <p:txBody>
          <a:bodyPr vert="horz" lIns="95250" tIns="47625" rIns="95250" bIns="47625" rtlCol="0" anchor="t">
            <a:spAutoFit/>
          </a:bodyPr>
          <a:lstStyle/>
          <a:p>
            <a:pPr>
              <a:defRPr lang="en-US" sz="1400" dirty="0"/>
            </a:pPr>
            <a:r>
              <a:rPr lang="en-US" sz="2000" b="0" dirty="0">
                <a:solidFill>
                  <a:schemeClr val="accent5"/>
                </a:solidFill>
                <a:latin typeface="Alegreya" panose="00000500000000000000"/>
              </a:rPr>
              <a:t>struct structure_name</a:t>
            </a:r>
          </a:p>
          <a:p>
            <a:pPr>
              <a:defRPr lang="en-US" sz="1400" dirty="0"/>
            </a:pPr>
            <a:r>
              <a:rPr lang="en-US" sz="2000" b="0" dirty="0">
                <a:solidFill>
                  <a:schemeClr val="accent5"/>
                </a:solidFill>
                <a:latin typeface="Alegreya" panose="00000500000000000000"/>
              </a:rPr>
              <a:t>{</a:t>
            </a:r>
          </a:p>
          <a:p>
            <a:pPr lvl="1">
              <a:defRPr lang="en-US" sz="1400" dirty="0"/>
            </a:pPr>
            <a:r>
              <a:rPr lang="en-US" sz="2000" b="0" dirty="0">
                <a:solidFill>
                  <a:schemeClr val="accent5"/>
                </a:solidFill>
                <a:latin typeface="Alegreya" panose="00000500000000000000"/>
              </a:rPr>
              <a:t>datatype  member variable 1;</a:t>
            </a:r>
          </a:p>
          <a:p>
            <a:pPr lvl="1">
              <a:defRPr lang="en-US" sz="1400" dirty="0"/>
            </a:pPr>
            <a:r>
              <a:rPr lang="en-US" sz="2000" b="0" dirty="0">
                <a:solidFill>
                  <a:schemeClr val="accent5"/>
                </a:solidFill>
                <a:latin typeface="Alegreya" panose="00000500000000000000"/>
              </a:rPr>
              <a:t>datatype  member variable 2;</a:t>
            </a:r>
          </a:p>
          <a:p>
            <a:pPr lvl="1">
              <a:defRPr lang="en-US" sz="1400" dirty="0"/>
            </a:pPr>
            <a:r>
              <a:rPr lang="en-US" sz="2000" b="0" dirty="0">
                <a:solidFill>
                  <a:schemeClr val="accent5"/>
                </a:solidFill>
                <a:latin typeface="Alegreya" panose="00000500000000000000"/>
              </a:rPr>
              <a:t>datatype  member variable 3;</a:t>
            </a:r>
          </a:p>
          <a:p>
            <a:pPr lvl="1">
              <a:defRPr lang="en-US" sz="1400" dirty="0"/>
            </a:pPr>
            <a:r>
              <a:rPr lang="en-US" sz="2000" b="0" dirty="0">
                <a:solidFill>
                  <a:schemeClr val="accent5"/>
                </a:solidFill>
                <a:latin typeface="Alegreya" panose="00000500000000000000"/>
              </a:rPr>
              <a:t>datatype  member variable 4;</a:t>
            </a:r>
          </a:p>
          <a:p>
            <a:pPr>
              <a:defRPr lang="en-US" sz="1400" dirty="0"/>
            </a:pPr>
            <a:r>
              <a:rPr lang="en-US" sz="2000" b="0" dirty="0">
                <a:solidFill>
                  <a:schemeClr val="accent5"/>
                </a:solidFill>
                <a:latin typeface="Alegreya" panose="00000500000000000000"/>
              </a:rPr>
              <a:t>};</a:t>
            </a:r>
          </a:p>
        </p:txBody>
      </p:sp>
      <p:sp>
        <p:nvSpPr>
          <p:cNvPr id="6" name="TextBox 5"/>
          <p:cNvSpPr txBox="1"/>
          <p:nvPr>
            <p:custDataLst>
              <p:tags r:id="rId2"/>
            </p:custDataLst>
          </p:nvPr>
        </p:nvSpPr>
        <p:spPr>
          <a:xfrm>
            <a:off x="4183141" y="1246005"/>
            <a:ext cx="1909238" cy="462491"/>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Alegreya" panose="00000500000000000000"/>
              </a:rPr>
              <a:t>Ex. 1</a:t>
            </a:r>
          </a:p>
        </p:txBody>
      </p:sp>
      <p:sp>
        <p:nvSpPr>
          <p:cNvPr id="7" name="TextBox 6"/>
          <p:cNvSpPr txBox="1"/>
          <p:nvPr>
            <p:custDataLst>
              <p:tags r:id="rId3"/>
            </p:custDataLst>
          </p:nvPr>
        </p:nvSpPr>
        <p:spPr>
          <a:xfrm>
            <a:off x="6693017" y="1246005"/>
            <a:ext cx="1909238" cy="462491"/>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Alegreya" panose="00000500000000000000"/>
              </a:rPr>
              <a:t>Ex. 2</a:t>
            </a:r>
          </a:p>
        </p:txBody>
      </p:sp>
      <p:sp>
        <p:nvSpPr>
          <p:cNvPr id="8" name="TextBox 7"/>
          <p:cNvSpPr txBox="1"/>
          <p:nvPr/>
        </p:nvSpPr>
        <p:spPr>
          <a:xfrm>
            <a:off x="6665842" y="2047875"/>
            <a:ext cx="2349398" cy="2228316"/>
          </a:xfrm>
          <a:prstGeom prst="rect">
            <a:avLst/>
          </a:prstGeom>
        </p:spPr>
        <p:txBody>
          <a:bodyPr vert="horz" lIns="95250" tIns="47625" rIns="95250" bIns="47625" rtlCol="0" anchor="t">
            <a:spAutoFit/>
          </a:bodyPr>
          <a:lstStyle/>
          <a:p>
            <a:pPr>
              <a:defRPr lang="en-US" sz="1400" dirty="0"/>
            </a:pPr>
            <a:r>
              <a:rPr lang="en-US" sz="2000" b="0" dirty="0">
                <a:solidFill>
                  <a:schemeClr val="accent6">
                    <a:lumMod val="75000"/>
                  </a:schemeClr>
                </a:solidFill>
                <a:latin typeface="Alegreya" panose="00000500000000000000"/>
              </a:rPr>
              <a:t>struct tree</a:t>
            </a:r>
          </a:p>
          <a:p>
            <a:pPr>
              <a:defRPr lang="en-US" sz="1400" dirty="0"/>
            </a:pPr>
            <a:r>
              <a:rPr lang="en-US" sz="2000" b="0" dirty="0">
                <a:solidFill>
                  <a:schemeClr val="accent6">
                    <a:lumMod val="75000"/>
                  </a:schemeClr>
                </a:solidFill>
                <a:latin typeface="Alegreya" panose="00000500000000000000"/>
              </a:rPr>
              <a:t>{</a:t>
            </a:r>
          </a:p>
          <a:p>
            <a:pPr lvl="1">
              <a:defRPr lang="en-US" sz="1400" dirty="0"/>
            </a:pPr>
            <a:r>
              <a:rPr lang="en-US" sz="2000" b="0" dirty="0">
                <a:solidFill>
                  <a:schemeClr val="accent6">
                    <a:lumMod val="75000"/>
                  </a:schemeClr>
                </a:solidFill>
                <a:latin typeface="Alegreya" panose="00000500000000000000"/>
              </a:rPr>
              <a:t>char name[5];</a:t>
            </a:r>
          </a:p>
          <a:p>
            <a:pPr lvl="1">
              <a:defRPr lang="en-US" sz="1400" dirty="0"/>
            </a:pPr>
            <a:r>
              <a:rPr lang="en-US" sz="2000" b="0" dirty="0">
                <a:solidFill>
                  <a:schemeClr val="accent6">
                    <a:lumMod val="75000"/>
                  </a:schemeClr>
                </a:solidFill>
                <a:latin typeface="Alegreya" panose="00000500000000000000"/>
              </a:rPr>
              <a:t>int No.of branches;</a:t>
            </a:r>
          </a:p>
          <a:p>
            <a:pPr lvl="1">
              <a:defRPr lang="en-US" sz="1400" dirty="0"/>
            </a:pPr>
            <a:r>
              <a:rPr lang="en-US" sz="2000" b="0" dirty="0">
                <a:solidFill>
                  <a:schemeClr val="accent6">
                    <a:lumMod val="75000"/>
                  </a:schemeClr>
                </a:solidFill>
                <a:latin typeface="Alegreya" panose="00000500000000000000"/>
              </a:rPr>
              <a:t>float height;</a:t>
            </a:r>
          </a:p>
          <a:p>
            <a:pPr>
              <a:defRPr lang="en-US" sz="1400" dirty="0"/>
            </a:pPr>
            <a:r>
              <a:rPr lang="en-US" sz="2000" b="0" dirty="0">
                <a:solidFill>
                  <a:schemeClr val="accent6">
                    <a:lumMod val="75000"/>
                  </a:schemeClr>
                </a:solidFill>
                <a:latin typeface="Alegreya" panose="00000500000000000000"/>
              </a:rPr>
              <a:t>};</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99973"/>
          </a:xfrm>
          <a:prstGeom prst="rect">
            <a:avLst/>
          </a:prstGeom>
        </p:spPr>
        <p:txBody>
          <a:bodyPr vert="horz" lIns="95250" tIns="47625" rIns="95250" bIns="47625" rtlCol="0" anchor="t">
            <a:spAutoFit/>
          </a:bodyPr>
          <a:lstStyle/>
          <a:p>
            <a:pPr>
              <a:defRPr lang="en-US" sz="1400" dirty="0"/>
            </a:pPr>
            <a:endParaRPr lang="en-US" sz="2000" b="0" dirty="0">
              <a:latin typeface="Alegreya" panose="00000500000000000000"/>
            </a:endParaRPr>
          </a:p>
        </p:txBody>
      </p:sp>
      <p:sp>
        <p:nvSpPr>
          <p:cNvPr id="4" name="TextBox 3"/>
          <p:cNvSpPr txBox="1"/>
          <p:nvPr>
            <p:custDataLst>
              <p:tags r:id="rId1"/>
            </p:custDataLst>
          </p:nvPr>
        </p:nvSpPr>
        <p:spPr>
          <a:xfrm>
            <a:off x="622963" y="865361"/>
            <a:ext cx="1358236" cy="454379"/>
          </a:xfrm>
          <a:solidFill>
            <a:srgbClr val="FFCC52"/>
          </a:solidFill>
          <a:ln w="14288" cap="flat">
            <a:solidFill>
              <a:srgbClr val="FFFFFF"/>
            </a:solidFill>
            <a:prstDash val="dash"/>
            <a:round/>
          </a:ln>
        </p:spPr>
        <p:txBody>
          <a:bodyPr vert="horz" lIns="95250" tIns="47625" rIns="95250" bIns="47625" rtlCol="0" anchor="ctr">
            <a:spAutoFit/>
          </a:bodyPr>
          <a:lstStyle/>
          <a:p>
            <a:pPr algn="l">
              <a:defRPr lang="en-US" sz="1400" dirty="0"/>
            </a:pPr>
            <a:r>
              <a:rPr lang="en-US" sz="2000" b="1" dirty="0">
                <a:latin typeface="Alegreya" panose="00000500000000000000"/>
              </a:rPr>
              <a:t>Structures</a:t>
            </a:r>
          </a:p>
        </p:txBody>
      </p:sp>
      <p:sp>
        <p:nvSpPr>
          <p:cNvPr id="5" name="TextBox 4"/>
          <p:cNvSpPr txBox="1"/>
          <p:nvPr/>
        </p:nvSpPr>
        <p:spPr>
          <a:xfrm>
            <a:off x="1171384" y="1426664"/>
            <a:ext cx="2743200" cy="2228316"/>
          </a:xfrm>
          <a:prstGeom prst="rect">
            <a:avLst/>
          </a:prstGeom>
        </p:spPr>
        <p:txBody>
          <a:bodyPr vert="horz" lIns="95250" tIns="47625" rIns="95250" bIns="47625" rtlCol="0" anchor="t">
            <a:spAutoFit/>
          </a:bodyPr>
          <a:lstStyle/>
          <a:p>
            <a:pPr>
              <a:defRPr lang="en-US" sz="1400" dirty="0"/>
            </a:pPr>
            <a:r>
              <a:rPr lang="en-US" sz="2000" b="0" dirty="0">
                <a:solidFill>
                  <a:srgbClr val="00B050"/>
                </a:solidFill>
                <a:latin typeface="Alegreya" panose="00000500000000000000"/>
              </a:rPr>
              <a:t>struct student</a:t>
            </a:r>
          </a:p>
          <a:p>
            <a:pPr>
              <a:defRPr lang="en-US" sz="1400" dirty="0"/>
            </a:pPr>
            <a:r>
              <a:rPr lang="en-US" sz="2000" b="0" dirty="0">
                <a:solidFill>
                  <a:srgbClr val="00B050"/>
                </a:solidFill>
                <a:latin typeface="Alegreya" panose="00000500000000000000"/>
              </a:rPr>
              <a:t>{</a:t>
            </a:r>
          </a:p>
          <a:p>
            <a:pPr lvl="1">
              <a:defRPr lang="en-US" sz="1400" dirty="0"/>
            </a:pPr>
            <a:r>
              <a:rPr lang="en-US" sz="2000" b="0" dirty="0">
                <a:solidFill>
                  <a:srgbClr val="00B050"/>
                </a:solidFill>
                <a:latin typeface="Alegreya" panose="00000500000000000000"/>
              </a:rPr>
              <a:t>char name[5];</a:t>
            </a:r>
          </a:p>
          <a:p>
            <a:pPr lvl="1">
              <a:defRPr lang="en-US" sz="1400" dirty="0"/>
            </a:pPr>
            <a:r>
              <a:rPr lang="en-US" sz="2000" b="0" dirty="0">
                <a:solidFill>
                  <a:srgbClr val="00B050"/>
                </a:solidFill>
                <a:latin typeface="Alegreya" panose="00000500000000000000"/>
              </a:rPr>
              <a:t>int age;</a:t>
            </a:r>
          </a:p>
          <a:p>
            <a:pPr lvl="1">
              <a:defRPr lang="en-US" sz="1400" dirty="0"/>
            </a:pPr>
            <a:r>
              <a:rPr lang="en-US" sz="2000" b="0" dirty="0">
                <a:solidFill>
                  <a:srgbClr val="00B050"/>
                </a:solidFill>
                <a:latin typeface="Alegreya" panose="00000500000000000000"/>
              </a:rPr>
              <a:t>int marks;</a:t>
            </a:r>
          </a:p>
          <a:p>
            <a:pPr lvl="1">
              <a:defRPr lang="en-US" sz="1400" dirty="0"/>
            </a:pPr>
            <a:r>
              <a:rPr lang="en-US" sz="2000" b="0" dirty="0">
                <a:solidFill>
                  <a:srgbClr val="00B050"/>
                </a:solidFill>
                <a:latin typeface="Alegreya" panose="00000500000000000000"/>
              </a:rPr>
              <a:t>float height;</a:t>
            </a:r>
          </a:p>
          <a:p>
            <a:pPr>
              <a:defRPr lang="en-US" sz="1400" dirty="0"/>
            </a:pPr>
            <a:r>
              <a:rPr lang="en-US" sz="2000" b="0" dirty="0">
                <a:solidFill>
                  <a:srgbClr val="00B050"/>
                </a:solidFill>
                <a:latin typeface="Alegreya" panose="00000500000000000000"/>
              </a:rPr>
              <a:t>};</a:t>
            </a:r>
          </a:p>
        </p:txBody>
      </p:sp>
      <p:sp>
        <p:nvSpPr>
          <p:cNvPr id="6" name="TextBox 5"/>
          <p:cNvSpPr txBox="1"/>
          <p:nvPr/>
        </p:nvSpPr>
        <p:spPr>
          <a:xfrm>
            <a:off x="5793438" y="1347825"/>
            <a:ext cx="2743200" cy="1923592"/>
          </a:xfrm>
          <a:prstGeom prst="rect">
            <a:avLst/>
          </a:prstGeom>
        </p:spPr>
        <p:txBody>
          <a:bodyPr vert="horz" lIns="95250" tIns="47625" rIns="95250" bIns="47625" rtlCol="0" anchor="t">
            <a:spAutoFit/>
          </a:bodyPr>
          <a:lstStyle/>
          <a:p>
            <a:pPr>
              <a:defRPr lang="en-US" sz="1400" dirty="0"/>
            </a:pPr>
            <a:r>
              <a:rPr lang="en-US" sz="2000" b="0" dirty="0">
                <a:solidFill>
                  <a:srgbClr val="00B050"/>
                </a:solidFill>
                <a:latin typeface="Alegreya" panose="00000500000000000000"/>
              </a:rPr>
              <a:t>struct tree</a:t>
            </a:r>
          </a:p>
          <a:p>
            <a:pPr>
              <a:defRPr lang="en-US" sz="1400" dirty="0"/>
            </a:pPr>
            <a:r>
              <a:rPr lang="en-US" sz="2000" b="0" dirty="0">
                <a:solidFill>
                  <a:srgbClr val="00B050"/>
                </a:solidFill>
                <a:latin typeface="Alegreya" panose="00000500000000000000"/>
              </a:rPr>
              <a:t>{</a:t>
            </a:r>
          </a:p>
          <a:p>
            <a:pPr lvl="1">
              <a:defRPr lang="en-US" sz="1400" dirty="0"/>
            </a:pPr>
            <a:r>
              <a:rPr lang="en-US" sz="2000" b="0" dirty="0">
                <a:solidFill>
                  <a:srgbClr val="00B050"/>
                </a:solidFill>
                <a:latin typeface="Alegreya" panose="00000500000000000000"/>
              </a:rPr>
              <a:t>char name[5];</a:t>
            </a:r>
          </a:p>
          <a:p>
            <a:pPr lvl="1">
              <a:defRPr lang="en-US" sz="1400" dirty="0"/>
            </a:pPr>
            <a:r>
              <a:rPr lang="en-US" sz="2000" b="0" dirty="0">
                <a:solidFill>
                  <a:srgbClr val="00B050"/>
                </a:solidFill>
                <a:latin typeface="Alegreya" panose="00000500000000000000"/>
              </a:rPr>
              <a:t>int No.of branches;</a:t>
            </a:r>
          </a:p>
          <a:p>
            <a:pPr lvl="1">
              <a:defRPr lang="en-US" sz="1400" dirty="0"/>
            </a:pPr>
            <a:r>
              <a:rPr lang="en-US" sz="2000" b="0" dirty="0">
                <a:solidFill>
                  <a:srgbClr val="00B050"/>
                </a:solidFill>
                <a:latin typeface="Alegreya" panose="00000500000000000000"/>
              </a:rPr>
              <a:t>float height;</a:t>
            </a:r>
          </a:p>
          <a:p>
            <a:pPr>
              <a:defRPr lang="en-US" sz="1400" dirty="0"/>
            </a:pPr>
            <a:r>
              <a:rPr lang="en-US" sz="2000" b="0" dirty="0">
                <a:solidFill>
                  <a:srgbClr val="00B050"/>
                </a:solidFill>
                <a:latin typeface="Alegreya" panose="00000500000000000000"/>
              </a:rPr>
              <a:t>};</a:t>
            </a:r>
          </a:p>
        </p:txBody>
      </p:sp>
      <p:sp>
        <p:nvSpPr>
          <p:cNvPr id="7" name="TextBox 6"/>
          <p:cNvSpPr txBox="1"/>
          <p:nvPr/>
        </p:nvSpPr>
        <p:spPr>
          <a:xfrm>
            <a:off x="1171384" y="4512764"/>
            <a:ext cx="2265959" cy="399973"/>
          </a:xfrm>
          <a:prstGeom prst="rect">
            <a:avLst/>
          </a:prstGeom>
        </p:spPr>
        <p:txBody>
          <a:bodyPr vert="horz" lIns="95250" tIns="47625" rIns="95250" bIns="47625" rtlCol="0" anchor="t">
            <a:spAutoFit/>
          </a:bodyPr>
          <a:lstStyle/>
          <a:p>
            <a:pPr>
              <a:defRPr lang="en-US" sz="1400" dirty="0"/>
            </a:pPr>
            <a:r>
              <a:rPr lang="en-US" sz="2000" b="1" dirty="0">
                <a:solidFill>
                  <a:schemeClr val="accent1"/>
                </a:solidFill>
                <a:latin typeface="Alegreya" panose="00000500000000000000"/>
              </a:rPr>
              <a:t>struct student s1;</a:t>
            </a:r>
          </a:p>
        </p:txBody>
      </p:sp>
      <p:sp>
        <p:nvSpPr>
          <p:cNvPr id="8" name="TextBox 7"/>
          <p:cNvSpPr txBox="1"/>
          <p:nvPr/>
        </p:nvSpPr>
        <p:spPr>
          <a:xfrm>
            <a:off x="5793438" y="4512764"/>
            <a:ext cx="1905000" cy="399973"/>
          </a:xfrm>
          <a:prstGeom prst="rect">
            <a:avLst/>
          </a:prstGeom>
        </p:spPr>
        <p:txBody>
          <a:bodyPr vert="horz" lIns="95250" tIns="47625" rIns="95250" bIns="47625" rtlCol="0" anchor="t">
            <a:spAutoFit/>
          </a:bodyPr>
          <a:lstStyle/>
          <a:p>
            <a:pPr>
              <a:defRPr lang="en-US" sz="1400" dirty="0"/>
            </a:pPr>
            <a:r>
              <a:rPr lang="en-US" sz="2000" b="1" dirty="0">
                <a:solidFill>
                  <a:schemeClr val="accent1"/>
                </a:solidFill>
                <a:latin typeface="Alegreya" panose="00000500000000000000"/>
              </a:rPr>
              <a:t>struct tree t1;</a:t>
            </a:r>
          </a:p>
        </p:txBody>
      </p:sp>
      <p:sp>
        <p:nvSpPr>
          <p:cNvPr id="9" name="TextBox 8"/>
          <p:cNvSpPr txBox="1"/>
          <p:nvPr/>
        </p:nvSpPr>
        <p:spPr>
          <a:xfrm>
            <a:off x="1437894" y="3676650"/>
            <a:ext cx="6901396" cy="704697"/>
          </a:xfrm>
          <a:prstGeom prst="rect">
            <a:avLst/>
          </a:prstGeom>
        </p:spPr>
        <p:txBody>
          <a:bodyPr vert="horz" lIns="95250" tIns="47625" rIns="95250" bIns="47625" rtlCol="0" anchor="t">
            <a:spAutoFit/>
          </a:bodyPr>
          <a:lstStyle/>
          <a:p>
            <a:pPr>
              <a:defRPr lang="en-US" sz="1400" dirty="0"/>
            </a:pPr>
            <a:r>
              <a:rPr lang="en-US" sz="2000" b="0" dirty="0">
                <a:solidFill>
                  <a:schemeClr val="accent6"/>
                </a:solidFill>
                <a:latin typeface="Alegreya" panose="00000500000000000000"/>
              </a:rPr>
              <a:t>To access members of a structure, a structure variable has to be created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4" name="TextBox 3"/>
          <p:cNvSpPr txBox="1"/>
          <p:nvPr/>
        </p:nvSpPr>
        <p:spPr>
          <a:xfrm>
            <a:off x="465096" y="986037"/>
            <a:ext cx="2743200" cy="3142488"/>
          </a:xfrm>
          <a:prstGeom prst="rect">
            <a:avLst/>
          </a:prstGeom>
        </p:spPr>
        <p:txBody>
          <a:bodyPr vert="horz" lIns="95250" tIns="47625" rIns="95250" bIns="47625" rtlCol="0" anchor="t">
            <a:spAutoFit/>
          </a:bodyPr>
          <a:lstStyle/>
          <a:p>
            <a:pPr>
              <a:defRPr lang="en-US" sz="1400" dirty="0"/>
            </a:pPr>
            <a:r>
              <a:rPr lang="en-US" sz="2000" b="0" dirty="0">
                <a:solidFill>
                  <a:srgbClr val="00B050"/>
                </a:solidFill>
                <a:latin typeface="Alegreya" panose="00000500000000000000"/>
              </a:rPr>
              <a:t>struct student</a:t>
            </a:r>
          </a:p>
          <a:p>
            <a:pPr>
              <a:defRPr lang="en-US" sz="1400" dirty="0"/>
            </a:pPr>
            <a:r>
              <a:rPr lang="en-US" sz="2000" b="0" dirty="0">
                <a:solidFill>
                  <a:srgbClr val="00B050"/>
                </a:solidFill>
                <a:latin typeface="Alegreya" panose="00000500000000000000"/>
              </a:rPr>
              <a:t>{</a:t>
            </a:r>
          </a:p>
          <a:p>
            <a:pPr lvl="1">
              <a:defRPr lang="en-US" sz="1400" dirty="0"/>
            </a:pPr>
            <a:r>
              <a:rPr lang="en-US" sz="2000" b="0" dirty="0">
                <a:solidFill>
                  <a:srgbClr val="00B050"/>
                </a:solidFill>
                <a:latin typeface="Alegreya" panose="00000500000000000000"/>
              </a:rPr>
              <a:t>char name[5];</a:t>
            </a:r>
          </a:p>
          <a:p>
            <a:pPr lvl="1">
              <a:defRPr lang="en-US" sz="1400" dirty="0"/>
            </a:pPr>
            <a:r>
              <a:rPr lang="en-US" sz="2000" b="0" dirty="0">
                <a:solidFill>
                  <a:srgbClr val="00B050"/>
                </a:solidFill>
                <a:latin typeface="Alegreya" panose="00000500000000000000"/>
              </a:rPr>
              <a:t>int age;</a:t>
            </a:r>
          </a:p>
          <a:p>
            <a:pPr lvl="1">
              <a:defRPr lang="en-US" sz="1400" dirty="0"/>
            </a:pPr>
            <a:r>
              <a:rPr lang="en-US" sz="2000" b="0" dirty="0">
                <a:solidFill>
                  <a:srgbClr val="00B050"/>
                </a:solidFill>
                <a:latin typeface="Alegreya" panose="00000500000000000000"/>
              </a:rPr>
              <a:t>int marks;</a:t>
            </a:r>
          </a:p>
          <a:p>
            <a:pPr lvl="1">
              <a:defRPr lang="en-US" sz="1400" dirty="0"/>
            </a:pPr>
            <a:r>
              <a:rPr lang="en-US" sz="2000" b="0" dirty="0">
                <a:solidFill>
                  <a:srgbClr val="00B050"/>
                </a:solidFill>
                <a:latin typeface="Alegreya" panose="00000500000000000000"/>
              </a:rPr>
              <a:t>float height;</a:t>
            </a:r>
          </a:p>
          <a:p>
            <a:pPr>
              <a:defRPr lang="en-US" sz="1400" dirty="0"/>
            </a:pPr>
            <a:r>
              <a:rPr lang="en-US" sz="2000" b="0" dirty="0">
                <a:solidFill>
                  <a:srgbClr val="00B050"/>
                </a:solidFill>
                <a:latin typeface="Alegreya" panose="00000500000000000000"/>
              </a:rPr>
              <a:t>};</a:t>
            </a:r>
          </a:p>
          <a:p>
            <a:pPr>
              <a:defRPr lang="en-US" sz="1400" dirty="0"/>
            </a:pPr>
            <a:endParaRPr lang="en-US" sz="2000" b="0" dirty="0">
              <a:solidFill>
                <a:srgbClr val="00B050"/>
              </a:solidFill>
              <a:latin typeface="Alegreya" panose="00000500000000000000"/>
            </a:endParaRPr>
          </a:p>
          <a:p>
            <a:pPr>
              <a:defRPr lang="en-US" sz="1400" dirty="0"/>
            </a:pPr>
            <a:endParaRPr lang="en-US" sz="2000" b="0" dirty="0">
              <a:solidFill>
                <a:srgbClr val="00B050"/>
              </a:solidFill>
              <a:latin typeface="Alegreya" panose="00000500000000000000"/>
            </a:endParaRPr>
          </a:p>
          <a:p>
            <a:pPr>
              <a:defRPr lang="en-US" sz="1400" dirty="0"/>
            </a:pPr>
            <a:r>
              <a:rPr lang="en-US" sz="2000" b="0" dirty="0">
                <a:solidFill>
                  <a:srgbClr val="FF7B43"/>
                </a:solidFill>
                <a:latin typeface="Alegreya" panose="00000500000000000000"/>
              </a:rPr>
              <a:t>struct student s1;</a:t>
            </a:r>
          </a:p>
        </p:txBody>
      </p:sp>
      <p:sp>
        <p:nvSpPr>
          <p:cNvPr id="5" name="Rectangle 4"/>
          <p:cNvSpPr/>
          <p:nvPr/>
        </p:nvSpPr>
        <p:spPr>
          <a:xfrm>
            <a:off x="3657600" y="909837"/>
            <a:ext cx="1824113" cy="3491236"/>
          </a:xfrm>
          <a:prstGeom prst="rect">
            <a:avLst/>
          </a:prstGeom>
          <a:solidFill>
            <a:schemeClr val="accent5"/>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6" name="Straight Connector 5"/>
          <p:cNvCxnSpPr/>
          <p:nvPr/>
        </p:nvCxnSpPr>
        <p:spPr>
          <a:xfrm rot="10800000" flipH="1">
            <a:off x="3666344" y="1238773"/>
            <a:ext cx="17957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p:cNvCxnSpPr/>
          <p:nvPr/>
        </p:nvCxnSpPr>
        <p:spPr>
          <a:xfrm rot="10800000" flipH="1">
            <a:off x="3666344" y="1457372"/>
            <a:ext cx="1842544" cy="10001"/>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0800000" flipH="1" flipV="1">
            <a:off x="3666344" y="1734073"/>
            <a:ext cx="1811312" cy="19983"/>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a:off x="3657454" y="1962038"/>
            <a:ext cx="18288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p:cNvCxnSpPr/>
          <p:nvPr/>
        </p:nvCxnSpPr>
        <p:spPr>
          <a:xfrm rot="10800000" flipH="1">
            <a:off x="3666344" y="2238117"/>
            <a:ext cx="1842544" cy="2935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p:cNvCxnSpPr/>
          <p:nvPr/>
        </p:nvCxnSpPr>
        <p:spPr>
          <a:xfrm rot="10800000" flipH="1" flipV="1">
            <a:off x="3666344" y="25341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p:cNvCxnSpPr/>
          <p:nvPr/>
        </p:nvCxnSpPr>
        <p:spPr>
          <a:xfrm rot="10800000" flipH="1" flipV="1">
            <a:off x="3666344" y="28008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p:cNvCxnSpPr/>
          <p:nvPr/>
        </p:nvCxnSpPr>
        <p:spPr>
          <a:xfrm rot="10800000" flipH="1" flipV="1">
            <a:off x="3666344" y="30675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4" name="Straight Connector 13"/>
          <p:cNvCxnSpPr/>
          <p:nvPr/>
        </p:nvCxnSpPr>
        <p:spPr>
          <a:xfrm rot="10800000" flipH="1" flipV="1">
            <a:off x="3666344" y="33342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p:cNvCxnSpPr/>
          <p:nvPr/>
        </p:nvCxnSpPr>
        <p:spPr>
          <a:xfrm rot="10800000" flipH="1" flipV="1">
            <a:off x="3666344" y="36390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p:cNvCxnSpPr/>
          <p:nvPr/>
        </p:nvCxnSpPr>
        <p:spPr>
          <a:xfrm rot="10800000" flipH="1" flipV="1">
            <a:off x="3666344" y="39057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p:cNvCxnSpPr/>
          <p:nvPr/>
        </p:nvCxnSpPr>
        <p:spPr>
          <a:xfrm rot="10800000" flipH="1" flipV="1">
            <a:off x="3666344" y="41724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p:cNvCxnSpPr/>
          <p:nvPr/>
        </p:nvCxnSpPr>
        <p:spPr>
          <a:xfrm rot="10800000" flipH="1" flipV="1">
            <a:off x="3666344" y="44772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9" name="TextBox 18"/>
          <p:cNvSpPr txBox="1"/>
          <p:nvPr/>
        </p:nvSpPr>
        <p:spPr>
          <a:xfrm>
            <a:off x="3124200" y="986155"/>
            <a:ext cx="571500" cy="3466465"/>
          </a:xfrm>
          <a:prstGeom prst="rect">
            <a:avLst/>
          </a:prstGeom>
        </p:spPr>
        <p:txBody>
          <a:bodyPr vert="horz" lIns="95250" tIns="47625" rIns="95250" bIns="47625" rtlCol="0" anchor="t">
            <a:noAutofit/>
          </a:bodyPr>
          <a:lstStyle/>
          <a:p>
            <a:pPr>
              <a:defRPr lang="en-US" sz="1400" dirty="0"/>
            </a:pPr>
            <a:r>
              <a:rPr lang="en-US" dirty="0"/>
              <a:t>0</a:t>
            </a:r>
          </a:p>
          <a:p>
            <a:pPr>
              <a:defRPr lang="en-US" sz="1400" dirty="0"/>
            </a:pPr>
            <a:r>
              <a:rPr lang="en-US" dirty="0"/>
              <a:t>1</a:t>
            </a:r>
          </a:p>
          <a:p>
            <a:pPr>
              <a:defRPr lang="en-US" sz="1400" dirty="0"/>
            </a:pPr>
            <a:r>
              <a:rPr lang="en-US" dirty="0"/>
              <a:t>2</a:t>
            </a:r>
          </a:p>
          <a:p>
            <a:pPr>
              <a:defRPr lang="en-US" sz="1400" dirty="0"/>
            </a:pPr>
            <a:r>
              <a:rPr lang="en-US" dirty="0"/>
              <a:t>3</a:t>
            </a:r>
          </a:p>
          <a:p>
            <a:pPr>
              <a:defRPr lang="en-US" sz="1400" dirty="0"/>
            </a:pPr>
            <a:r>
              <a:rPr lang="en-US" dirty="0"/>
              <a:t>4</a:t>
            </a:r>
          </a:p>
          <a:p>
            <a:pPr>
              <a:defRPr lang="en-US" sz="1400" dirty="0"/>
            </a:pPr>
            <a:endParaRPr lang="en-US" dirty="0"/>
          </a:p>
          <a:p>
            <a:pPr>
              <a:defRPr lang="en-US" sz="1400" dirty="0"/>
            </a:pPr>
            <a:r>
              <a:rPr lang="en-US" dirty="0"/>
              <a:t>5</a:t>
            </a:r>
          </a:p>
          <a:p>
            <a:pPr>
              <a:defRPr lang="en-US" sz="1400" dirty="0"/>
            </a:pPr>
            <a:r>
              <a:rPr lang="en-US" dirty="0"/>
              <a:t>6</a:t>
            </a:r>
          </a:p>
          <a:p>
            <a:pPr>
              <a:defRPr lang="en-US" sz="1400" dirty="0"/>
            </a:pPr>
            <a:r>
              <a:rPr lang="en-US" dirty="0"/>
              <a:t>7</a:t>
            </a:r>
          </a:p>
          <a:p>
            <a:pPr>
              <a:defRPr lang="en-US" sz="1400" dirty="0"/>
            </a:pPr>
            <a:endParaRPr lang="en-US" dirty="0"/>
          </a:p>
          <a:p>
            <a:pPr>
              <a:defRPr lang="en-US" sz="1400" dirty="0"/>
            </a:pPr>
            <a:r>
              <a:rPr lang="en-US" dirty="0"/>
              <a:t>8</a:t>
            </a:r>
          </a:p>
          <a:p>
            <a:pPr>
              <a:defRPr lang="en-US" sz="1400" dirty="0"/>
            </a:pPr>
            <a:r>
              <a:rPr lang="en-US" dirty="0"/>
              <a:t>9</a:t>
            </a:r>
          </a:p>
          <a:p>
            <a:pPr>
              <a:defRPr lang="en-US" sz="1400" dirty="0"/>
            </a:pPr>
            <a:r>
              <a:rPr lang="en-US" dirty="0"/>
              <a:t>10</a:t>
            </a:r>
          </a:p>
          <a:p>
            <a:pPr>
              <a:defRPr lang="en-US" sz="1400" dirty="0"/>
            </a:pPr>
            <a:r>
              <a:rPr lang="en-US" dirty="0"/>
              <a:t>11</a:t>
            </a:r>
          </a:p>
          <a:p>
            <a:pPr>
              <a:defRPr lang="en-US" sz="1400" dirty="0"/>
            </a:pPr>
            <a:endParaRPr lang="en-US" dirty="0"/>
          </a:p>
          <a:p>
            <a:pPr>
              <a:defRPr lang="en-US" sz="1400" dirty="0"/>
            </a:pPr>
            <a:r>
              <a:rPr lang="en-US" dirty="0"/>
              <a:t>12</a:t>
            </a:r>
          </a:p>
        </p:txBody>
      </p:sp>
      <p:sp>
        <p:nvSpPr>
          <p:cNvPr id="20" name="Right Brace 19"/>
          <p:cNvSpPr/>
          <p:nvPr/>
        </p:nvSpPr>
        <p:spPr>
          <a:xfrm>
            <a:off x="5676843" y="1033357"/>
            <a:ext cx="472039" cy="1096327"/>
          </a:xfrm>
          <a:prstGeom prst="righ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b="0" dirty="0">
              <a:solidFill>
                <a:schemeClr val="tx1"/>
              </a:solidFill>
              <a:latin typeface="+mn-lt"/>
            </a:endParaRPr>
          </a:p>
        </p:txBody>
      </p:sp>
      <p:sp>
        <p:nvSpPr>
          <p:cNvPr id="21" name="Right Brace 20"/>
          <p:cNvSpPr/>
          <p:nvPr/>
        </p:nvSpPr>
        <p:spPr>
          <a:xfrm>
            <a:off x="5774121" y="2224411"/>
            <a:ext cx="277482" cy="500262"/>
          </a:xfrm>
          <a:prstGeom prst="righ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b="0" dirty="0">
              <a:solidFill>
                <a:schemeClr val="tx1"/>
              </a:solidFill>
              <a:latin typeface="+mn-lt"/>
            </a:endParaRPr>
          </a:p>
        </p:txBody>
      </p:sp>
      <p:sp>
        <p:nvSpPr>
          <p:cNvPr id="22" name="Right Brace 21"/>
          <p:cNvSpPr/>
          <p:nvPr/>
        </p:nvSpPr>
        <p:spPr>
          <a:xfrm>
            <a:off x="5774121" y="2795911"/>
            <a:ext cx="277482" cy="500262"/>
          </a:xfrm>
          <a:prstGeom prst="righ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b="0" dirty="0">
              <a:solidFill>
                <a:schemeClr val="tx1"/>
              </a:solidFill>
              <a:latin typeface="+mn-lt"/>
            </a:endParaRPr>
          </a:p>
        </p:txBody>
      </p:sp>
      <p:sp>
        <p:nvSpPr>
          <p:cNvPr id="23" name="Right Brace 22"/>
          <p:cNvSpPr/>
          <p:nvPr/>
        </p:nvSpPr>
        <p:spPr>
          <a:xfrm>
            <a:off x="5791143" y="3357458"/>
            <a:ext cx="472039" cy="1119816"/>
          </a:xfrm>
          <a:prstGeom prst="righ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b="0" dirty="0">
              <a:solidFill>
                <a:schemeClr val="tx1"/>
              </a:solidFill>
              <a:latin typeface="+mn-lt"/>
            </a:endParaRPr>
          </a:p>
        </p:txBody>
      </p:sp>
      <p:sp>
        <p:nvSpPr>
          <p:cNvPr id="24" name="TextBox 23"/>
          <p:cNvSpPr txBox="1"/>
          <p:nvPr/>
        </p:nvSpPr>
        <p:spPr>
          <a:xfrm>
            <a:off x="6316837" y="1352550"/>
            <a:ext cx="1413395" cy="704697"/>
          </a:xfrm>
          <a:prstGeom prst="rect">
            <a:avLst/>
          </a:prstGeom>
        </p:spPr>
        <p:txBody>
          <a:bodyPr vert="horz" lIns="95250" tIns="47625" rIns="95250" bIns="47625" rtlCol="0" anchor="t">
            <a:spAutoFit/>
          </a:bodyPr>
          <a:lstStyle/>
          <a:p>
            <a:pPr>
              <a:defRPr lang="en-US" sz="1400" dirty="0"/>
            </a:pPr>
            <a:r>
              <a:rPr lang="en-US" sz="2000" b="0" dirty="0">
                <a:solidFill>
                  <a:schemeClr val="accent1"/>
                </a:solidFill>
                <a:latin typeface="Alegreya" panose="00000500000000000000"/>
              </a:rPr>
              <a:t>Memory to store name</a:t>
            </a:r>
          </a:p>
        </p:txBody>
      </p:sp>
      <p:sp>
        <p:nvSpPr>
          <p:cNvPr id="25" name="TextBox 24"/>
          <p:cNvSpPr txBox="1"/>
          <p:nvPr/>
        </p:nvSpPr>
        <p:spPr>
          <a:xfrm>
            <a:off x="6263182" y="2241946"/>
            <a:ext cx="2563777" cy="399973"/>
          </a:xfrm>
          <a:prstGeom prst="rect">
            <a:avLst/>
          </a:prstGeom>
        </p:spPr>
        <p:txBody>
          <a:bodyPr vert="horz" lIns="95250" tIns="47625" rIns="95250" bIns="47625" rtlCol="0" anchor="t">
            <a:spAutoFit/>
          </a:bodyPr>
          <a:lstStyle/>
          <a:p>
            <a:pPr>
              <a:defRPr lang="en-US" sz="1400" dirty="0"/>
            </a:pPr>
            <a:r>
              <a:rPr lang="en-US" sz="2000" b="0" dirty="0">
                <a:solidFill>
                  <a:schemeClr val="accent1"/>
                </a:solidFill>
                <a:latin typeface="Alegreya" panose="00000500000000000000"/>
              </a:rPr>
              <a:t>Memory to store age</a:t>
            </a:r>
          </a:p>
        </p:txBody>
      </p:sp>
      <p:sp>
        <p:nvSpPr>
          <p:cNvPr id="26" name="TextBox 25"/>
          <p:cNvSpPr txBox="1"/>
          <p:nvPr/>
        </p:nvSpPr>
        <p:spPr>
          <a:xfrm>
            <a:off x="6344012" y="2771775"/>
            <a:ext cx="2781385" cy="399973"/>
          </a:xfrm>
          <a:prstGeom prst="rect">
            <a:avLst/>
          </a:prstGeom>
        </p:spPr>
        <p:txBody>
          <a:bodyPr vert="horz" lIns="95250" tIns="47625" rIns="95250" bIns="47625" rtlCol="0" anchor="t">
            <a:spAutoFit/>
          </a:bodyPr>
          <a:lstStyle/>
          <a:p>
            <a:pPr>
              <a:defRPr lang="en-US" sz="1400" dirty="0"/>
            </a:pPr>
            <a:r>
              <a:rPr lang="en-US" sz="2000" b="0" dirty="0">
                <a:solidFill>
                  <a:schemeClr val="accent1"/>
                </a:solidFill>
                <a:latin typeface="Alegreya" panose="00000500000000000000"/>
              </a:rPr>
              <a:t>Memory to store marks</a:t>
            </a:r>
          </a:p>
        </p:txBody>
      </p:sp>
      <p:sp>
        <p:nvSpPr>
          <p:cNvPr id="27" name="TextBox 26"/>
          <p:cNvSpPr txBox="1"/>
          <p:nvPr/>
        </p:nvSpPr>
        <p:spPr>
          <a:xfrm>
            <a:off x="6434290" y="3705225"/>
            <a:ext cx="2175757" cy="704697"/>
          </a:xfrm>
          <a:prstGeom prst="rect">
            <a:avLst/>
          </a:prstGeom>
        </p:spPr>
        <p:txBody>
          <a:bodyPr vert="horz" lIns="95250" tIns="47625" rIns="95250" bIns="47625" rtlCol="0" anchor="t">
            <a:spAutoFit/>
          </a:bodyPr>
          <a:lstStyle/>
          <a:p>
            <a:pPr>
              <a:defRPr lang="en-US" sz="1400" dirty="0"/>
            </a:pPr>
            <a:r>
              <a:rPr lang="en-US" sz="2000" b="0" dirty="0">
                <a:solidFill>
                  <a:schemeClr val="accent1"/>
                </a:solidFill>
                <a:latin typeface="Alegreya" panose="00000500000000000000"/>
              </a:rPr>
              <a:t>Memory to store height</a:t>
            </a:r>
          </a:p>
        </p:txBody>
      </p:sp>
      <p:sp>
        <p:nvSpPr>
          <p:cNvPr id="28" name="TextBox 27"/>
          <p:cNvSpPr txBox="1"/>
          <p:nvPr/>
        </p:nvSpPr>
        <p:spPr>
          <a:xfrm>
            <a:off x="3042332" y="4648200"/>
            <a:ext cx="3543585" cy="308552"/>
          </a:xfrm>
          <a:prstGeom prst="rect">
            <a:avLst/>
          </a:prstGeom>
        </p:spPr>
        <p:txBody>
          <a:bodyPr vert="horz" lIns="95250" tIns="47625" rIns="95250" bIns="47625" rtlCol="0" anchor="t">
            <a:spAutoFit/>
          </a:bodyPr>
          <a:lstStyle/>
          <a:p>
            <a:pPr>
              <a:defRPr lang="en-US" sz="1400" dirty="0"/>
            </a:pPr>
            <a:r>
              <a:rPr lang="en-US" b="1" dirty="0">
                <a:latin typeface="+mj-lt"/>
              </a:rPr>
              <a:t>Fig: Memory for structure member</a:t>
            </a:r>
          </a:p>
        </p:txBody>
      </p:sp>
      <p:sp>
        <p:nvSpPr>
          <p:cNvPr id="29" name="TextBox 28"/>
          <p:cNvSpPr txBox="1"/>
          <p:nvPr/>
        </p:nvSpPr>
        <p:spPr>
          <a:xfrm>
            <a:off x="2743200" y="1343025"/>
            <a:ext cx="470554" cy="308552"/>
          </a:xfrm>
          <a:prstGeom prst="rect">
            <a:avLst/>
          </a:prstGeom>
        </p:spPr>
        <p:txBody>
          <a:bodyPr vert="horz" lIns="95250" tIns="47625" rIns="95250" bIns="47625" rtlCol="0" anchor="t">
            <a:spAutoFit/>
          </a:bodyPr>
          <a:lstStyle/>
          <a:p>
            <a:pPr>
              <a:defRPr lang="en-US" sz="1400" dirty="0"/>
            </a:pPr>
            <a:r>
              <a:rPr lang="en-US" b="1" dirty="0">
                <a:solidFill>
                  <a:schemeClr val="accent3"/>
                </a:solidFill>
                <a:latin typeface="+mj-lt"/>
              </a:rPr>
              <a:t>s1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4" name="TextBox 3"/>
          <p:cNvSpPr txBox="1"/>
          <p:nvPr/>
        </p:nvSpPr>
        <p:spPr>
          <a:xfrm>
            <a:off x="98698" y="740864"/>
            <a:ext cx="2743200" cy="2289276"/>
          </a:xfrm>
          <a:prstGeom prst="rect">
            <a:avLst/>
          </a:prstGeom>
        </p:spPr>
        <p:txBody>
          <a:bodyPr vert="horz" lIns="95250" tIns="47625" rIns="95250" bIns="47625" rtlCol="0" anchor="t">
            <a:spAutoFit/>
          </a:bodyPr>
          <a:lstStyle/>
          <a:p>
            <a:pPr>
              <a:defRPr lang="en-US" sz="1400" dirty="0"/>
            </a:pPr>
            <a:r>
              <a:rPr lang="en-US" sz="1800" b="0" dirty="0">
                <a:solidFill>
                  <a:srgbClr val="00B050"/>
                </a:solidFill>
                <a:latin typeface="Alegreya" panose="00000500000000000000"/>
              </a:rPr>
              <a:t>struct student</a:t>
            </a:r>
          </a:p>
          <a:p>
            <a:pPr>
              <a:defRPr lang="en-US" sz="1400" dirty="0"/>
            </a:pPr>
            <a:r>
              <a:rPr lang="en-US" sz="1800" b="0" dirty="0">
                <a:solidFill>
                  <a:srgbClr val="00B050"/>
                </a:solidFill>
                <a:latin typeface="Alegreya" panose="00000500000000000000"/>
              </a:rPr>
              <a:t>{</a:t>
            </a:r>
          </a:p>
          <a:p>
            <a:pPr lvl="1">
              <a:defRPr lang="en-US" sz="1400" dirty="0"/>
            </a:pPr>
            <a:r>
              <a:rPr lang="en-US" sz="1800" b="0" dirty="0">
                <a:solidFill>
                  <a:srgbClr val="00B050"/>
                </a:solidFill>
                <a:latin typeface="Alegreya" panose="00000500000000000000"/>
              </a:rPr>
              <a:t>char name[5];</a:t>
            </a:r>
          </a:p>
          <a:p>
            <a:pPr lvl="1">
              <a:defRPr lang="en-US" sz="1400" dirty="0"/>
            </a:pPr>
            <a:r>
              <a:rPr lang="en-US" sz="1800" b="0" dirty="0">
                <a:solidFill>
                  <a:srgbClr val="00B050"/>
                </a:solidFill>
                <a:latin typeface="Alegreya" panose="00000500000000000000"/>
              </a:rPr>
              <a:t>int age;</a:t>
            </a:r>
          </a:p>
          <a:p>
            <a:pPr lvl="1">
              <a:defRPr lang="en-US" sz="1400" dirty="0"/>
            </a:pPr>
            <a:r>
              <a:rPr lang="en-US" sz="1800" b="0" dirty="0">
                <a:solidFill>
                  <a:srgbClr val="00B050"/>
                </a:solidFill>
                <a:latin typeface="Alegreya" panose="00000500000000000000"/>
              </a:rPr>
              <a:t>int marks;</a:t>
            </a:r>
          </a:p>
          <a:p>
            <a:pPr lvl="1">
              <a:defRPr lang="en-US" sz="1400" dirty="0"/>
            </a:pPr>
            <a:r>
              <a:rPr lang="en-US" sz="1800" b="0" dirty="0">
                <a:solidFill>
                  <a:srgbClr val="00B050"/>
                </a:solidFill>
                <a:latin typeface="Alegreya" panose="00000500000000000000"/>
              </a:rPr>
              <a:t>float height;</a:t>
            </a:r>
          </a:p>
          <a:p>
            <a:pPr>
              <a:defRPr lang="en-US" sz="1400" dirty="0"/>
            </a:pPr>
            <a:r>
              <a:rPr lang="en-US" sz="1800" b="0" dirty="0">
                <a:solidFill>
                  <a:srgbClr val="00B050"/>
                </a:solidFill>
                <a:latin typeface="Alegreya" panose="00000500000000000000"/>
              </a:rPr>
              <a:t>};</a:t>
            </a:r>
          </a:p>
          <a:p>
            <a:pPr>
              <a:defRPr lang="en-US" sz="1400" dirty="0"/>
            </a:pPr>
            <a:r>
              <a:rPr lang="en-US" sz="1800" b="0" dirty="0">
                <a:solidFill>
                  <a:srgbClr val="FF7B43"/>
                </a:solidFill>
                <a:latin typeface="Alegreya" panose="00000500000000000000"/>
              </a:rPr>
              <a:t>struct student s1;</a:t>
            </a:r>
          </a:p>
        </p:txBody>
      </p:sp>
      <p:sp>
        <p:nvSpPr>
          <p:cNvPr id="5" name="TextBox 4"/>
          <p:cNvSpPr txBox="1"/>
          <p:nvPr/>
        </p:nvSpPr>
        <p:spPr>
          <a:xfrm>
            <a:off x="257175" y="3143250"/>
            <a:ext cx="3449298" cy="2172335"/>
          </a:xfrm>
          <a:prstGeom prst="rect">
            <a:avLst/>
          </a:prstGeom>
        </p:spPr>
        <p:txBody>
          <a:bodyPr vert="horz" lIns="95250" tIns="47625" rIns="95250" bIns="47625" rtlCol="0" anchor="t">
            <a:spAutoFit/>
          </a:bodyPr>
          <a:lstStyle/>
          <a:p>
            <a:pPr>
              <a:lnSpc>
                <a:spcPct val="125000"/>
              </a:lnSpc>
              <a:defRPr lang="en-US" sz="1400" dirty="0"/>
            </a:pPr>
            <a:r>
              <a:rPr lang="en-US" sz="1800" b="1" dirty="0">
                <a:solidFill>
                  <a:schemeClr val="accent6"/>
                </a:solidFill>
                <a:latin typeface="Alegreya" panose="00000500000000000000"/>
              </a:rPr>
              <a:t>s1.name="Ramu";</a:t>
            </a:r>
          </a:p>
          <a:p>
            <a:pPr>
              <a:lnSpc>
                <a:spcPct val="125000"/>
              </a:lnSpc>
              <a:defRPr lang="en-US" sz="1400" dirty="0"/>
            </a:pPr>
            <a:r>
              <a:rPr lang="en-US" sz="1800" b="1" dirty="0">
                <a:solidFill>
                  <a:schemeClr val="accent6"/>
                </a:solidFill>
                <a:latin typeface="Alegreya" panose="00000500000000000000"/>
              </a:rPr>
              <a:t>s1.age=23;</a:t>
            </a:r>
          </a:p>
          <a:p>
            <a:pPr>
              <a:lnSpc>
                <a:spcPct val="125000"/>
              </a:lnSpc>
              <a:defRPr lang="en-US" sz="1400" dirty="0"/>
            </a:pPr>
            <a:r>
              <a:rPr lang="en-US" sz="1800" b="1" dirty="0">
                <a:solidFill>
                  <a:schemeClr val="accent6"/>
                </a:solidFill>
                <a:latin typeface="Alegreya" panose="00000500000000000000"/>
              </a:rPr>
              <a:t>s1.marks=80;</a:t>
            </a:r>
          </a:p>
          <a:p>
            <a:pPr>
              <a:lnSpc>
                <a:spcPct val="125000"/>
              </a:lnSpc>
              <a:defRPr lang="en-US" sz="1400" dirty="0"/>
            </a:pPr>
            <a:r>
              <a:rPr lang="en-US" sz="1800" b="1" dirty="0">
                <a:solidFill>
                  <a:schemeClr val="accent6"/>
                </a:solidFill>
                <a:latin typeface="Alegreya" panose="00000500000000000000"/>
              </a:rPr>
              <a:t>s1.height=5.5;</a:t>
            </a:r>
          </a:p>
          <a:p>
            <a:pPr>
              <a:lnSpc>
                <a:spcPct val="125000"/>
              </a:lnSpc>
              <a:defRPr lang="en-US" sz="1400" dirty="0"/>
            </a:pPr>
            <a:r>
              <a:rPr lang="en-US" sz="1800" b="1" dirty="0">
                <a:solidFill>
                  <a:schemeClr val="accent3"/>
                </a:solidFill>
                <a:latin typeface="Alegreya" panose="00000500000000000000"/>
              </a:rPr>
              <a:t>.(dot) -&gt; </a:t>
            </a:r>
            <a:r>
              <a:rPr lang="en-US" sz="1800" b="0" dirty="0">
                <a:solidFill>
                  <a:schemeClr val="accent4"/>
                </a:solidFill>
                <a:latin typeface="Alegreya" panose="00000500000000000000"/>
              </a:rPr>
              <a:t>Member access operator</a:t>
            </a:r>
          </a:p>
          <a:p>
            <a:pPr>
              <a:lnSpc>
                <a:spcPct val="125000"/>
              </a:lnSpc>
              <a:defRPr lang="en-US" sz="1400" dirty="0"/>
            </a:pPr>
            <a:endParaRPr lang="en-US" sz="1800" b="0" dirty="0">
              <a:latin typeface="Alegreya" panose="00000500000000000000"/>
            </a:endParaRPr>
          </a:p>
        </p:txBody>
      </p:sp>
      <p:sp>
        <p:nvSpPr>
          <p:cNvPr id="6" name="Rectangle 5"/>
          <p:cNvSpPr/>
          <p:nvPr/>
        </p:nvSpPr>
        <p:spPr>
          <a:xfrm>
            <a:off x="4724400" y="826135"/>
            <a:ext cx="1824355" cy="3651250"/>
          </a:xfrm>
          <a:prstGeom prst="rect">
            <a:avLst/>
          </a:prstGeom>
          <a:solidFill>
            <a:schemeClr val="accent5"/>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7" name="Straight Connector 6"/>
          <p:cNvCxnSpPr/>
          <p:nvPr/>
        </p:nvCxnSpPr>
        <p:spPr>
          <a:xfrm rot="10800000" flipH="1">
            <a:off x="4733144" y="1162573"/>
            <a:ext cx="17957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0800000" flipH="1">
            <a:off x="4733144" y="1381172"/>
            <a:ext cx="1842544" cy="10001"/>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a:off x="4724254" y="1657238"/>
            <a:ext cx="1819910" cy="2032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p:cNvCxnSpPr/>
          <p:nvPr/>
        </p:nvCxnSpPr>
        <p:spPr>
          <a:xfrm>
            <a:off x="4724254" y="1962038"/>
            <a:ext cx="1835785" cy="10795"/>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p:cNvCxnSpPr/>
          <p:nvPr/>
        </p:nvCxnSpPr>
        <p:spPr>
          <a:xfrm rot="10800000" flipH="1">
            <a:off x="4733144" y="2238117"/>
            <a:ext cx="1842544" cy="2935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p:cNvCxnSpPr/>
          <p:nvPr/>
        </p:nvCxnSpPr>
        <p:spPr>
          <a:xfrm rot="10800000" flipH="1" flipV="1">
            <a:off x="4733144" y="25341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p:cNvCxnSpPr/>
          <p:nvPr/>
        </p:nvCxnSpPr>
        <p:spPr>
          <a:xfrm rot="10800000" flipH="1" flipV="1">
            <a:off x="4733144" y="28008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4" name="Straight Connector 13"/>
          <p:cNvCxnSpPr/>
          <p:nvPr/>
        </p:nvCxnSpPr>
        <p:spPr>
          <a:xfrm rot="10800000" flipH="1" flipV="1">
            <a:off x="4733144" y="30675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p:cNvCxnSpPr/>
          <p:nvPr/>
        </p:nvCxnSpPr>
        <p:spPr>
          <a:xfrm rot="10800000" flipH="1" flipV="1">
            <a:off x="4733144" y="33342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p:cNvCxnSpPr/>
          <p:nvPr/>
        </p:nvCxnSpPr>
        <p:spPr>
          <a:xfrm rot="10800000" flipH="1" flipV="1">
            <a:off x="4733144" y="36390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p:cNvCxnSpPr/>
          <p:nvPr/>
        </p:nvCxnSpPr>
        <p:spPr>
          <a:xfrm rot="10800000" flipH="1" flipV="1">
            <a:off x="4733144" y="39057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p:cNvCxnSpPr/>
          <p:nvPr/>
        </p:nvCxnSpPr>
        <p:spPr>
          <a:xfrm rot="10800000" flipH="1" flipV="1">
            <a:off x="4733144" y="41724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9" name="Straight Connector 18"/>
          <p:cNvCxnSpPr/>
          <p:nvPr/>
        </p:nvCxnSpPr>
        <p:spPr>
          <a:xfrm rot="10800000" flipH="1" flipV="1">
            <a:off x="4733144" y="44772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0" name="TextBox 19"/>
          <p:cNvSpPr txBox="1"/>
          <p:nvPr/>
        </p:nvSpPr>
        <p:spPr>
          <a:xfrm>
            <a:off x="4232275" y="825500"/>
            <a:ext cx="635635" cy="3754120"/>
          </a:xfrm>
          <a:prstGeom prst="rect">
            <a:avLst/>
          </a:prstGeom>
        </p:spPr>
        <p:txBody>
          <a:bodyPr vert="horz" lIns="95250" tIns="47625" rIns="95250" bIns="47625" rtlCol="0" anchor="t">
            <a:noAutofit/>
          </a:bodyPr>
          <a:lstStyle/>
          <a:p>
            <a:pPr>
              <a:defRPr lang="en-US" sz="1400" dirty="0"/>
            </a:pPr>
            <a:r>
              <a:rPr lang="en-US" dirty="0"/>
              <a:t>0</a:t>
            </a:r>
          </a:p>
          <a:p>
            <a:pPr>
              <a:defRPr lang="en-US" sz="1400" dirty="0"/>
            </a:pPr>
            <a:r>
              <a:rPr lang="en-US" dirty="0"/>
              <a:t>1</a:t>
            </a:r>
          </a:p>
          <a:p>
            <a:pPr>
              <a:defRPr lang="en-US" sz="1400" dirty="0"/>
            </a:pPr>
            <a:r>
              <a:rPr lang="en-US" dirty="0"/>
              <a:t>2</a:t>
            </a:r>
          </a:p>
          <a:p>
            <a:pPr>
              <a:defRPr lang="en-US" sz="1400" dirty="0"/>
            </a:pPr>
            <a:r>
              <a:rPr lang="en-US" dirty="0"/>
              <a:t>3</a:t>
            </a:r>
          </a:p>
          <a:p>
            <a:pPr>
              <a:defRPr lang="en-US" sz="1400" dirty="0"/>
            </a:pPr>
            <a:endParaRPr lang="en-US" dirty="0"/>
          </a:p>
          <a:p>
            <a:pPr>
              <a:defRPr lang="en-US" sz="1400" dirty="0"/>
            </a:pPr>
            <a:r>
              <a:rPr lang="en-US" dirty="0"/>
              <a:t>4</a:t>
            </a:r>
          </a:p>
          <a:p>
            <a:pPr>
              <a:defRPr lang="en-US" sz="1400" dirty="0"/>
            </a:pPr>
            <a:r>
              <a:rPr lang="en-US" dirty="0"/>
              <a:t>5</a:t>
            </a:r>
          </a:p>
          <a:p>
            <a:pPr>
              <a:defRPr lang="en-US" sz="1400" dirty="0"/>
            </a:pPr>
            <a:r>
              <a:rPr lang="en-US" dirty="0"/>
              <a:t>6</a:t>
            </a:r>
          </a:p>
          <a:p>
            <a:pPr>
              <a:defRPr lang="en-US" sz="1400" dirty="0"/>
            </a:pPr>
            <a:endParaRPr lang="en-US" dirty="0"/>
          </a:p>
          <a:p>
            <a:pPr>
              <a:defRPr lang="en-US" sz="1400" dirty="0"/>
            </a:pPr>
            <a:r>
              <a:rPr lang="en-US" dirty="0"/>
              <a:t>7</a:t>
            </a:r>
          </a:p>
          <a:p>
            <a:pPr>
              <a:defRPr lang="en-US" sz="1400" dirty="0"/>
            </a:pPr>
            <a:r>
              <a:rPr lang="en-US" dirty="0"/>
              <a:t>8</a:t>
            </a:r>
          </a:p>
          <a:p>
            <a:pPr>
              <a:defRPr lang="en-US" sz="1400" dirty="0"/>
            </a:pPr>
            <a:r>
              <a:rPr lang="en-US" dirty="0"/>
              <a:t>9</a:t>
            </a:r>
          </a:p>
          <a:p>
            <a:pPr>
              <a:defRPr lang="en-US" sz="1400" dirty="0"/>
            </a:pPr>
            <a:r>
              <a:rPr lang="en-US" dirty="0"/>
              <a:t>10</a:t>
            </a:r>
          </a:p>
          <a:p>
            <a:pPr>
              <a:defRPr lang="en-US" sz="1400" dirty="0"/>
            </a:pPr>
            <a:r>
              <a:rPr lang="en-US" dirty="0"/>
              <a:t>11</a:t>
            </a:r>
          </a:p>
          <a:p>
            <a:pPr>
              <a:defRPr lang="en-US" sz="1400" dirty="0"/>
            </a:pPr>
            <a:r>
              <a:rPr lang="en-US" dirty="0"/>
              <a:t>12</a:t>
            </a:r>
          </a:p>
          <a:p>
            <a:pPr>
              <a:defRPr lang="en-US" sz="1400" dirty="0"/>
            </a:pPr>
            <a:endParaRPr lang="en-US" dirty="0"/>
          </a:p>
        </p:txBody>
      </p:sp>
      <p:sp>
        <p:nvSpPr>
          <p:cNvPr id="21" name="TextBox 20"/>
          <p:cNvSpPr txBox="1"/>
          <p:nvPr/>
        </p:nvSpPr>
        <p:spPr>
          <a:xfrm>
            <a:off x="5365423" y="885101"/>
            <a:ext cx="571500" cy="1441450"/>
          </a:xfrm>
          <a:prstGeom prst="rect">
            <a:avLst/>
          </a:prstGeom>
        </p:spPr>
        <p:txBody>
          <a:bodyPr vert="horz" lIns="95250" tIns="47625" rIns="95250" bIns="47625" rtlCol="0" anchor="t">
            <a:spAutoFit/>
          </a:bodyPr>
          <a:lstStyle/>
          <a:p>
            <a:pPr>
              <a:lnSpc>
                <a:spcPct val="125000"/>
              </a:lnSpc>
              <a:defRPr lang="en-US" sz="1400" dirty="0"/>
            </a:pPr>
            <a:r>
              <a:rPr lang="en-US" dirty="0">
                <a:solidFill>
                  <a:schemeClr val="bg2"/>
                </a:solidFill>
              </a:rPr>
              <a:t>R</a:t>
            </a:r>
          </a:p>
          <a:p>
            <a:pPr>
              <a:lnSpc>
                <a:spcPct val="125000"/>
              </a:lnSpc>
              <a:defRPr lang="en-US" sz="1400" dirty="0"/>
            </a:pPr>
            <a:r>
              <a:rPr lang="en-US" dirty="0">
                <a:solidFill>
                  <a:schemeClr val="bg2"/>
                </a:solidFill>
              </a:rPr>
              <a:t>a</a:t>
            </a:r>
          </a:p>
          <a:p>
            <a:pPr>
              <a:lnSpc>
                <a:spcPct val="125000"/>
              </a:lnSpc>
              <a:defRPr lang="en-US" sz="1400" dirty="0"/>
            </a:pPr>
            <a:r>
              <a:rPr lang="en-US" dirty="0">
                <a:solidFill>
                  <a:schemeClr val="bg2"/>
                </a:solidFill>
              </a:rPr>
              <a:t>m</a:t>
            </a:r>
          </a:p>
          <a:p>
            <a:pPr>
              <a:lnSpc>
                <a:spcPct val="125000"/>
              </a:lnSpc>
              <a:defRPr lang="en-US" sz="1400" dirty="0"/>
            </a:pPr>
            <a:r>
              <a:rPr lang="en-US" dirty="0">
                <a:solidFill>
                  <a:schemeClr val="bg2"/>
                </a:solidFill>
              </a:rPr>
              <a:t>u</a:t>
            </a:r>
          </a:p>
          <a:p>
            <a:pPr>
              <a:lnSpc>
                <a:spcPct val="125000"/>
              </a:lnSpc>
              <a:defRPr lang="en-US" sz="1400" dirty="0"/>
            </a:pPr>
            <a:r>
              <a:rPr lang="en-US" dirty="0">
                <a:solidFill>
                  <a:schemeClr val="bg2"/>
                </a:solidFill>
              </a:rPr>
              <a:t>/0</a:t>
            </a:r>
          </a:p>
        </p:txBody>
      </p:sp>
      <p:sp>
        <p:nvSpPr>
          <p:cNvPr id="22" name="TextBox 21"/>
          <p:cNvSpPr txBox="1"/>
          <p:nvPr/>
        </p:nvSpPr>
        <p:spPr>
          <a:xfrm>
            <a:off x="5314483" y="2292296"/>
            <a:ext cx="707345" cy="438064"/>
          </a:xfrm>
          <a:prstGeom prst="rect">
            <a:avLst/>
          </a:prstGeom>
        </p:spPr>
        <p:txBody>
          <a:bodyPr vert="horz" lIns="95250" tIns="47625" rIns="95250" bIns="47625" rtlCol="0" anchor="t">
            <a:spAutoFit/>
          </a:bodyPr>
          <a:lstStyle/>
          <a:p>
            <a:pPr>
              <a:lnSpc>
                <a:spcPct val="125000"/>
              </a:lnSpc>
              <a:defRPr lang="en-US" sz="1400" dirty="0"/>
            </a:pPr>
            <a:r>
              <a:rPr lang="en-US" sz="1800" dirty="0">
                <a:solidFill>
                  <a:srgbClr val="FFC94A"/>
                </a:solidFill>
              </a:rPr>
              <a:t>23</a:t>
            </a:r>
          </a:p>
        </p:txBody>
      </p:sp>
      <p:sp>
        <p:nvSpPr>
          <p:cNvPr id="23" name="TextBox 22"/>
          <p:cNvSpPr txBox="1"/>
          <p:nvPr/>
        </p:nvSpPr>
        <p:spPr>
          <a:xfrm>
            <a:off x="5314483" y="2810798"/>
            <a:ext cx="753179" cy="476154"/>
          </a:xfrm>
          <a:prstGeom prst="rect">
            <a:avLst/>
          </a:prstGeom>
        </p:spPr>
        <p:txBody>
          <a:bodyPr vert="horz" lIns="95250" tIns="47625" rIns="95250" bIns="47625" rtlCol="0" anchor="t">
            <a:spAutoFit/>
          </a:bodyPr>
          <a:lstStyle/>
          <a:p>
            <a:pPr>
              <a:lnSpc>
                <a:spcPct val="125000"/>
              </a:lnSpc>
              <a:defRPr lang="en-US" sz="1400" dirty="0"/>
            </a:pPr>
            <a:r>
              <a:rPr lang="en-US" sz="2000" dirty="0">
                <a:solidFill>
                  <a:schemeClr val="accent3"/>
                </a:solidFill>
              </a:rPr>
              <a:t>80</a:t>
            </a:r>
          </a:p>
        </p:txBody>
      </p:sp>
      <p:sp>
        <p:nvSpPr>
          <p:cNvPr id="24" name="TextBox 23"/>
          <p:cNvSpPr txBox="1"/>
          <p:nvPr/>
        </p:nvSpPr>
        <p:spPr>
          <a:xfrm>
            <a:off x="5133746" y="3267998"/>
            <a:ext cx="1010116" cy="857059"/>
          </a:xfrm>
          <a:prstGeom prst="rect">
            <a:avLst/>
          </a:prstGeom>
        </p:spPr>
        <p:txBody>
          <a:bodyPr vert="horz" lIns="95250" tIns="47625" rIns="95250" bIns="47625" rtlCol="0" anchor="t">
            <a:spAutoFit/>
          </a:bodyPr>
          <a:lstStyle/>
          <a:p>
            <a:pPr>
              <a:lnSpc>
                <a:spcPct val="125000"/>
              </a:lnSpc>
              <a:defRPr lang="en-US" sz="1400" dirty="0"/>
            </a:pPr>
            <a:r>
              <a:rPr lang="en-US" sz="4000" dirty="0">
                <a:solidFill>
                  <a:srgbClr val="FFFF00"/>
                </a:solidFill>
              </a:rPr>
              <a:t>5.5</a:t>
            </a:r>
          </a:p>
        </p:txBody>
      </p:sp>
      <p:sp>
        <p:nvSpPr>
          <p:cNvPr id="25" name="TextBox 24"/>
          <p:cNvSpPr txBox="1"/>
          <p:nvPr/>
        </p:nvSpPr>
        <p:spPr>
          <a:xfrm>
            <a:off x="3547872" y="1084497"/>
            <a:ext cx="470554" cy="308552"/>
          </a:xfrm>
          <a:prstGeom prst="rect">
            <a:avLst/>
          </a:prstGeom>
        </p:spPr>
        <p:txBody>
          <a:bodyPr vert="horz" lIns="95250" tIns="47625" rIns="95250" bIns="47625" rtlCol="0" anchor="t">
            <a:spAutoFit/>
          </a:bodyPr>
          <a:lstStyle/>
          <a:p>
            <a:pPr>
              <a:defRPr lang="en-US" sz="1400" dirty="0"/>
            </a:pPr>
            <a:r>
              <a:rPr lang="en-US" b="1" dirty="0">
                <a:solidFill>
                  <a:schemeClr val="accent3"/>
                </a:solidFill>
                <a:latin typeface="+mj-lt"/>
              </a:rPr>
              <a:t>s1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4" name="TextBox 3"/>
          <p:cNvSpPr txBox="1"/>
          <p:nvPr/>
        </p:nvSpPr>
        <p:spPr>
          <a:xfrm>
            <a:off x="89954" y="750274"/>
            <a:ext cx="2743200" cy="2289276"/>
          </a:xfrm>
          <a:prstGeom prst="rect">
            <a:avLst/>
          </a:prstGeom>
        </p:spPr>
        <p:txBody>
          <a:bodyPr vert="horz" lIns="95250" tIns="47625" rIns="95250" bIns="47625" rtlCol="0" anchor="t">
            <a:spAutoFit/>
          </a:bodyPr>
          <a:lstStyle/>
          <a:p>
            <a:pPr>
              <a:defRPr lang="en-US" sz="1400" dirty="0"/>
            </a:pPr>
            <a:r>
              <a:rPr lang="en-US" sz="1800" b="0" dirty="0">
                <a:solidFill>
                  <a:srgbClr val="00B050"/>
                </a:solidFill>
                <a:latin typeface="Alegreya" panose="00000500000000000000"/>
              </a:rPr>
              <a:t>struct tree</a:t>
            </a:r>
          </a:p>
          <a:p>
            <a:pPr>
              <a:defRPr lang="en-US" sz="1400" dirty="0"/>
            </a:pPr>
            <a:r>
              <a:rPr lang="en-US" sz="1800" b="0" dirty="0">
                <a:solidFill>
                  <a:srgbClr val="00B050"/>
                </a:solidFill>
                <a:latin typeface="Alegreya" panose="00000500000000000000"/>
              </a:rPr>
              <a:t>{</a:t>
            </a:r>
          </a:p>
          <a:p>
            <a:pPr lvl="1">
              <a:defRPr lang="en-US" sz="1400" dirty="0"/>
            </a:pPr>
            <a:r>
              <a:rPr lang="en-US" sz="1800" b="0" dirty="0">
                <a:solidFill>
                  <a:srgbClr val="00B050"/>
                </a:solidFill>
                <a:latin typeface="Alegreya" panose="00000500000000000000"/>
              </a:rPr>
              <a:t>char name[5];</a:t>
            </a:r>
          </a:p>
          <a:p>
            <a:pPr lvl="1">
              <a:defRPr lang="en-US" sz="1400" dirty="0"/>
            </a:pPr>
            <a:r>
              <a:rPr lang="en-US" sz="1800" b="0" dirty="0">
                <a:solidFill>
                  <a:srgbClr val="00B050"/>
                </a:solidFill>
                <a:latin typeface="Alegreya" panose="00000500000000000000"/>
              </a:rPr>
              <a:t>int noofbranches;</a:t>
            </a:r>
          </a:p>
          <a:p>
            <a:pPr lvl="1">
              <a:defRPr lang="en-US" sz="1400" dirty="0"/>
            </a:pPr>
            <a:r>
              <a:rPr lang="en-US" sz="1800" b="0" dirty="0">
                <a:solidFill>
                  <a:srgbClr val="00B050"/>
                </a:solidFill>
                <a:latin typeface="Alegreya" panose="00000500000000000000"/>
              </a:rPr>
              <a:t>float height;</a:t>
            </a:r>
          </a:p>
          <a:p>
            <a:pPr>
              <a:defRPr lang="en-US" sz="1400" dirty="0"/>
            </a:pPr>
            <a:r>
              <a:rPr lang="en-US" sz="1800" b="0" dirty="0">
                <a:solidFill>
                  <a:srgbClr val="00B050"/>
                </a:solidFill>
                <a:latin typeface="Alegreya" panose="00000500000000000000"/>
              </a:rPr>
              <a:t>};</a:t>
            </a:r>
          </a:p>
          <a:p>
            <a:pPr>
              <a:defRPr lang="en-US" sz="1400" dirty="0"/>
            </a:pPr>
            <a:endParaRPr lang="en-US" sz="1800" b="0" dirty="0">
              <a:solidFill>
                <a:srgbClr val="00B050"/>
              </a:solidFill>
              <a:latin typeface="Alegreya" panose="00000500000000000000"/>
            </a:endParaRPr>
          </a:p>
          <a:p>
            <a:pPr>
              <a:defRPr lang="en-US" sz="1400" dirty="0"/>
            </a:pPr>
            <a:r>
              <a:rPr lang="en-US" sz="1800" b="0" dirty="0">
                <a:solidFill>
                  <a:srgbClr val="FF7B43"/>
                </a:solidFill>
                <a:latin typeface="Alegreya" panose="00000500000000000000"/>
              </a:rPr>
              <a:t>struct tree t1;</a:t>
            </a:r>
          </a:p>
        </p:txBody>
      </p:sp>
      <p:sp>
        <p:nvSpPr>
          <p:cNvPr id="5" name="TextBox 4"/>
          <p:cNvSpPr txBox="1"/>
          <p:nvPr/>
        </p:nvSpPr>
        <p:spPr>
          <a:xfrm>
            <a:off x="208302" y="3038475"/>
            <a:ext cx="3449298" cy="1809321"/>
          </a:xfrm>
          <a:prstGeom prst="rect">
            <a:avLst/>
          </a:prstGeom>
        </p:spPr>
        <p:txBody>
          <a:bodyPr vert="horz" lIns="95250" tIns="47625" rIns="95250" bIns="47625" rtlCol="0" anchor="t">
            <a:spAutoFit/>
          </a:bodyPr>
          <a:lstStyle/>
          <a:p>
            <a:pPr>
              <a:lnSpc>
                <a:spcPct val="125000"/>
              </a:lnSpc>
              <a:defRPr lang="en-US" sz="1400" dirty="0"/>
            </a:pPr>
            <a:r>
              <a:rPr lang="en-US" sz="1800" b="1" dirty="0">
                <a:solidFill>
                  <a:schemeClr val="accent6"/>
                </a:solidFill>
                <a:latin typeface="Alegreya" panose="00000500000000000000"/>
              </a:rPr>
              <a:t>t1.name="teak";</a:t>
            </a:r>
          </a:p>
          <a:p>
            <a:pPr>
              <a:lnSpc>
                <a:spcPct val="125000"/>
              </a:lnSpc>
              <a:defRPr lang="en-US" sz="1400" dirty="0"/>
            </a:pPr>
            <a:r>
              <a:rPr lang="en-US" sz="1800" b="1" dirty="0">
                <a:solidFill>
                  <a:schemeClr val="accent6"/>
                </a:solidFill>
                <a:latin typeface="Alegreya" panose="00000500000000000000"/>
              </a:rPr>
              <a:t>t1.noofbranches=23;</a:t>
            </a:r>
          </a:p>
          <a:p>
            <a:pPr>
              <a:lnSpc>
                <a:spcPct val="125000"/>
              </a:lnSpc>
              <a:defRPr lang="en-US" sz="1400" dirty="0"/>
            </a:pPr>
            <a:r>
              <a:rPr lang="en-US" sz="1800" b="1" dirty="0">
                <a:solidFill>
                  <a:schemeClr val="accent6"/>
                </a:solidFill>
                <a:latin typeface="Alegreya" panose="00000500000000000000"/>
              </a:rPr>
              <a:t>t1.height=31.71;</a:t>
            </a:r>
          </a:p>
          <a:p>
            <a:pPr>
              <a:lnSpc>
                <a:spcPct val="125000"/>
              </a:lnSpc>
              <a:defRPr lang="en-US" sz="1400" dirty="0"/>
            </a:pPr>
            <a:r>
              <a:rPr lang="en-US" sz="1800" b="1" dirty="0">
                <a:solidFill>
                  <a:schemeClr val="accent3"/>
                </a:solidFill>
                <a:latin typeface="Alegreya" panose="00000500000000000000"/>
              </a:rPr>
              <a:t>.(dot) -&gt; </a:t>
            </a:r>
            <a:r>
              <a:rPr lang="en-US" sz="1800" b="0" dirty="0">
                <a:solidFill>
                  <a:schemeClr val="accent4"/>
                </a:solidFill>
                <a:latin typeface="Alegreya" panose="00000500000000000000"/>
              </a:rPr>
              <a:t>Member access operator</a:t>
            </a:r>
          </a:p>
          <a:p>
            <a:pPr>
              <a:lnSpc>
                <a:spcPct val="125000"/>
              </a:lnSpc>
              <a:defRPr lang="en-US" sz="1400" dirty="0"/>
            </a:pPr>
            <a:endParaRPr lang="en-US" sz="1800" b="0" dirty="0">
              <a:latin typeface="Alegreya" panose="00000500000000000000"/>
            </a:endParaRPr>
          </a:p>
        </p:txBody>
      </p:sp>
      <p:sp>
        <p:nvSpPr>
          <p:cNvPr id="6" name="Rectangle 5"/>
          <p:cNvSpPr/>
          <p:nvPr/>
        </p:nvSpPr>
        <p:spPr>
          <a:xfrm>
            <a:off x="4724400" y="986037"/>
            <a:ext cx="1824113" cy="3491236"/>
          </a:xfrm>
          <a:prstGeom prst="rect">
            <a:avLst/>
          </a:prstGeom>
          <a:solidFill>
            <a:schemeClr val="accent5"/>
          </a:solidFill>
          <a:ln w="9525" cap="flat">
            <a:solidFill>
              <a:srgbClr val="BC9334"/>
            </a:solid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7" name="Straight Connector 6"/>
          <p:cNvCxnSpPr/>
          <p:nvPr/>
        </p:nvCxnSpPr>
        <p:spPr>
          <a:xfrm rot="10800000" flipH="1">
            <a:off x="4733144" y="1238773"/>
            <a:ext cx="1795700"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0800000" flipH="1">
            <a:off x="4733144" y="1457372"/>
            <a:ext cx="1842544" cy="10001"/>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rot="10800000" flipH="1" flipV="1">
            <a:off x="4733144" y="1734073"/>
            <a:ext cx="1811312" cy="19983"/>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p:cNvCxnSpPr/>
          <p:nvPr/>
        </p:nvCxnSpPr>
        <p:spPr>
          <a:xfrm rot="10800000" flipH="1">
            <a:off x="4733144" y="1972665"/>
            <a:ext cx="1826923" cy="28108"/>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p:cNvCxnSpPr/>
          <p:nvPr/>
        </p:nvCxnSpPr>
        <p:spPr>
          <a:xfrm rot="10800000" flipH="1">
            <a:off x="4733144" y="2238117"/>
            <a:ext cx="1842544" cy="2935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p:cNvCxnSpPr/>
          <p:nvPr/>
        </p:nvCxnSpPr>
        <p:spPr>
          <a:xfrm rot="10800000" flipH="1" flipV="1">
            <a:off x="4733144" y="25341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p:cNvCxnSpPr/>
          <p:nvPr/>
        </p:nvCxnSpPr>
        <p:spPr>
          <a:xfrm rot="10800000" flipH="1" flipV="1">
            <a:off x="4733144" y="28008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4" name="Straight Connector 13"/>
          <p:cNvCxnSpPr/>
          <p:nvPr/>
        </p:nvCxnSpPr>
        <p:spPr>
          <a:xfrm rot="10800000" flipH="1" flipV="1">
            <a:off x="4733144" y="30675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5" name="Straight Connector 14"/>
          <p:cNvCxnSpPr/>
          <p:nvPr/>
        </p:nvCxnSpPr>
        <p:spPr>
          <a:xfrm rot="10800000" flipH="1" flipV="1">
            <a:off x="4733144" y="33342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p:cNvCxnSpPr/>
          <p:nvPr/>
        </p:nvCxnSpPr>
        <p:spPr>
          <a:xfrm rot="10800000" flipH="1" flipV="1">
            <a:off x="4733144" y="36390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7" name="Straight Connector 16"/>
          <p:cNvCxnSpPr/>
          <p:nvPr/>
        </p:nvCxnSpPr>
        <p:spPr>
          <a:xfrm rot="10800000" flipH="1" flipV="1">
            <a:off x="4733144" y="39057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8" name="Straight Connector 17"/>
          <p:cNvCxnSpPr/>
          <p:nvPr/>
        </p:nvCxnSpPr>
        <p:spPr>
          <a:xfrm rot="10800000" flipH="1" flipV="1">
            <a:off x="4733144" y="41724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9" name="Straight Connector 18"/>
          <p:cNvCxnSpPr/>
          <p:nvPr/>
        </p:nvCxnSpPr>
        <p:spPr>
          <a:xfrm rot="10800000" flipH="1" flipV="1">
            <a:off x="4733144" y="4477273"/>
            <a:ext cx="1811312" cy="619"/>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0" name="TextBox 19"/>
          <p:cNvSpPr txBox="1"/>
          <p:nvPr/>
        </p:nvSpPr>
        <p:spPr>
          <a:xfrm>
            <a:off x="4296556" y="1028700"/>
            <a:ext cx="571500" cy="3508095"/>
          </a:xfrm>
          <a:prstGeom prst="rect">
            <a:avLst/>
          </a:prstGeom>
        </p:spPr>
        <p:txBody>
          <a:bodyPr vert="horz" lIns="95250" tIns="47625" rIns="95250" bIns="47625" rtlCol="0" anchor="t">
            <a:spAutoFit/>
          </a:bodyPr>
          <a:lstStyle/>
          <a:p>
            <a:pPr>
              <a:defRPr lang="en-US" sz="1400" dirty="0"/>
            </a:pPr>
            <a:r>
              <a:rPr lang="en-US" dirty="0"/>
              <a:t>0</a:t>
            </a:r>
          </a:p>
          <a:p>
            <a:pPr>
              <a:defRPr lang="en-US" sz="1400" dirty="0"/>
            </a:pPr>
            <a:r>
              <a:rPr lang="en-US" dirty="0"/>
              <a:t>1</a:t>
            </a:r>
          </a:p>
          <a:p>
            <a:pPr>
              <a:defRPr lang="en-US" sz="1400" dirty="0"/>
            </a:pPr>
            <a:r>
              <a:rPr lang="en-US" dirty="0"/>
              <a:t>2</a:t>
            </a:r>
          </a:p>
          <a:p>
            <a:pPr>
              <a:defRPr lang="en-US" sz="1400" dirty="0"/>
            </a:pPr>
            <a:r>
              <a:rPr lang="en-US" dirty="0"/>
              <a:t>3</a:t>
            </a:r>
          </a:p>
          <a:p>
            <a:pPr>
              <a:defRPr lang="en-US" sz="1400" dirty="0"/>
            </a:pPr>
            <a:r>
              <a:rPr lang="en-US" dirty="0"/>
              <a:t>4</a:t>
            </a:r>
          </a:p>
          <a:p>
            <a:pPr>
              <a:defRPr lang="en-US" sz="1400" dirty="0"/>
            </a:pPr>
            <a:r>
              <a:rPr lang="en-US" dirty="0"/>
              <a:t>5</a:t>
            </a:r>
          </a:p>
          <a:p>
            <a:pPr>
              <a:defRPr lang="en-US" sz="1400" dirty="0"/>
            </a:pPr>
            <a:r>
              <a:rPr lang="en-US" dirty="0"/>
              <a:t>6</a:t>
            </a:r>
          </a:p>
          <a:p>
            <a:pPr>
              <a:defRPr lang="en-US" sz="1400" dirty="0"/>
            </a:pPr>
            <a:r>
              <a:rPr lang="en-US" dirty="0"/>
              <a:t>7</a:t>
            </a:r>
          </a:p>
          <a:p>
            <a:pPr>
              <a:defRPr lang="en-US" sz="1400" dirty="0"/>
            </a:pPr>
            <a:r>
              <a:rPr lang="en-US" dirty="0"/>
              <a:t>8</a:t>
            </a:r>
          </a:p>
          <a:p>
            <a:pPr>
              <a:defRPr lang="en-US" sz="1400" dirty="0"/>
            </a:pPr>
            <a:r>
              <a:rPr lang="en-US" dirty="0"/>
              <a:t>9</a:t>
            </a:r>
          </a:p>
          <a:p>
            <a:pPr>
              <a:defRPr lang="en-US" sz="1400" dirty="0"/>
            </a:pPr>
            <a:r>
              <a:rPr lang="en-US" dirty="0"/>
              <a:t>10</a:t>
            </a:r>
          </a:p>
          <a:p>
            <a:pPr>
              <a:defRPr lang="en-US" sz="1400" dirty="0"/>
            </a:pPr>
            <a:r>
              <a:rPr lang="en-US" dirty="0"/>
              <a:t>11</a:t>
            </a:r>
          </a:p>
          <a:p>
            <a:pPr>
              <a:defRPr lang="en-US" sz="1400" dirty="0"/>
            </a:pPr>
            <a:r>
              <a:rPr lang="en-US" dirty="0"/>
              <a:t>12</a:t>
            </a:r>
          </a:p>
          <a:p>
            <a:pPr>
              <a:defRPr lang="en-US" sz="1400" dirty="0"/>
            </a:pPr>
            <a:r>
              <a:rPr lang="en-US" dirty="0"/>
              <a:t>13</a:t>
            </a:r>
          </a:p>
          <a:p>
            <a:pPr>
              <a:defRPr lang="en-US" sz="1400" dirty="0"/>
            </a:pPr>
            <a:r>
              <a:rPr lang="en-US" dirty="0"/>
              <a:t>14</a:t>
            </a:r>
          </a:p>
          <a:p>
            <a:pPr>
              <a:defRPr lang="en-US" sz="1400" dirty="0"/>
            </a:pPr>
            <a:r>
              <a:rPr lang="en-US" dirty="0"/>
              <a:t>15</a:t>
            </a:r>
          </a:p>
        </p:txBody>
      </p:sp>
      <p:sp>
        <p:nvSpPr>
          <p:cNvPr id="21" name="TextBox 20"/>
          <p:cNvSpPr txBox="1"/>
          <p:nvPr/>
        </p:nvSpPr>
        <p:spPr>
          <a:xfrm>
            <a:off x="5365423" y="885101"/>
            <a:ext cx="571500" cy="1428416"/>
          </a:xfrm>
          <a:prstGeom prst="rect">
            <a:avLst/>
          </a:prstGeom>
        </p:spPr>
        <p:txBody>
          <a:bodyPr vert="horz" lIns="95250" tIns="47625" rIns="95250" bIns="47625" rtlCol="0" anchor="t">
            <a:spAutoFit/>
          </a:bodyPr>
          <a:lstStyle/>
          <a:p>
            <a:pPr>
              <a:lnSpc>
                <a:spcPct val="125000"/>
              </a:lnSpc>
              <a:defRPr lang="en-US" sz="1400" dirty="0"/>
            </a:pPr>
            <a:r>
              <a:rPr lang="en-US" dirty="0">
                <a:solidFill>
                  <a:schemeClr val="bg2"/>
                </a:solidFill>
              </a:rPr>
              <a:t>t</a:t>
            </a:r>
          </a:p>
          <a:p>
            <a:pPr>
              <a:lnSpc>
                <a:spcPct val="125000"/>
              </a:lnSpc>
              <a:defRPr lang="en-US" sz="1400" dirty="0"/>
            </a:pPr>
            <a:r>
              <a:rPr lang="en-US" dirty="0">
                <a:solidFill>
                  <a:schemeClr val="bg2"/>
                </a:solidFill>
              </a:rPr>
              <a:t>e</a:t>
            </a:r>
          </a:p>
          <a:p>
            <a:pPr>
              <a:lnSpc>
                <a:spcPct val="125000"/>
              </a:lnSpc>
              <a:defRPr lang="en-US" sz="1400" dirty="0"/>
            </a:pPr>
            <a:r>
              <a:rPr lang="en-US" dirty="0">
                <a:solidFill>
                  <a:schemeClr val="bg2"/>
                </a:solidFill>
              </a:rPr>
              <a:t>a</a:t>
            </a:r>
          </a:p>
          <a:p>
            <a:pPr>
              <a:lnSpc>
                <a:spcPct val="125000"/>
              </a:lnSpc>
              <a:defRPr lang="en-US" sz="1400" dirty="0"/>
            </a:pPr>
            <a:r>
              <a:rPr lang="en-US" dirty="0">
                <a:solidFill>
                  <a:schemeClr val="bg2"/>
                </a:solidFill>
              </a:rPr>
              <a:t>k</a:t>
            </a:r>
          </a:p>
          <a:p>
            <a:pPr>
              <a:lnSpc>
                <a:spcPct val="125000"/>
              </a:lnSpc>
              <a:defRPr lang="en-US" sz="1400" dirty="0"/>
            </a:pPr>
            <a:r>
              <a:rPr lang="en-US" dirty="0">
                <a:solidFill>
                  <a:schemeClr val="bg2"/>
                </a:solidFill>
              </a:rPr>
              <a:t>/0</a:t>
            </a:r>
          </a:p>
        </p:txBody>
      </p:sp>
      <p:sp>
        <p:nvSpPr>
          <p:cNvPr id="22" name="TextBox 21"/>
          <p:cNvSpPr txBox="1"/>
          <p:nvPr/>
        </p:nvSpPr>
        <p:spPr>
          <a:xfrm>
            <a:off x="5219700" y="2410710"/>
            <a:ext cx="895264" cy="704697"/>
          </a:xfrm>
          <a:prstGeom prst="rect">
            <a:avLst/>
          </a:prstGeom>
        </p:spPr>
        <p:txBody>
          <a:bodyPr vert="horz" lIns="95250" tIns="47625" rIns="95250" bIns="47625" rtlCol="0" anchor="t">
            <a:spAutoFit/>
          </a:bodyPr>
          <a:lstStyle/>
          <a:p>
            <a:pPr>
              <a:lnSpc>
                <a:spcPct val="125000"/>
              </a:lnSpc>
              <a:defRPr lang="en-US" sz="1400" dirty="0"/>
            </a:pPr>
            <a:r>
              <a:rPr lang="en-US" sz="3200" dirty="0">
                <a:solidFill>
                  <a:srgbClr val="FFC94A"/>
                </a:solidFill>
              </a:rPr>
              <a:t>23</a:t>
            </a:r>
          </a:p>
        </p:txBody>
      </p:sp>
      <p:sp>
        <p:nvSpPr>
          <p:cNvPr id="23" name="TextBox 22"/>
          <p:cNvSpPr txBox="1"/>
          <p:nvPr/>
        </p:nvSpPr>
        <p:spPr>
          <a:xfrm>
            <a:off x="4800600" y="3232423"/>
            <a:ext cx="1747913" cy="933240"/>
          </a:xfrm>
          <a:prstGeom prst="rect">
            <a:avLst/>
          </a:prstGeom>
        </p:spPr>
        <p:txBody>
          <a:bodyPr vert="horz" lIns="95250" tIns="47625" rIns="95250" bIns="47625" rtlCol="0" anchor="t">
            <a:spAutoFit/>
          </a:bodyPr>
          <a:lstStyle/>
          <a:p>
            <a:pPr>
              <a:lnSpc>
                <a:spcPct val="125000"/>
              </a:lnSpc>
              <a:defRPr lang="en-US" sz="1400" dirty="0"/>
            </a:pPr>
            <a:r>
              <a:rPr lang="en-US" sz="4400" dirty="0">
                <a:solidFill>
                  <a:srgbClr val="FFFF00"/>
                </a:solidFill>
              </a:rPr>
              <a:t>31.71</a:t>
            </a:r>
          </a:p>
        </p:txBody>
      </p:sp>
      <p:sp>
        <p:nvSpPr>
          <p:cNvPr id="24" name="TextBox 23"/>
          <p:cNvSpPr txBox="1"/>
          <p:nvPr/>
        </p:nvSpPr>
        <p:spPr>
          <a:xfrm>
            <a:off x="5270620" y="507177"/>
            <a:ext cx="470554" cy="308552"/>
          </a:xfrm>
          <a:prstGeom prst="rect">
            <a:avLst/>
          </a:prstGeom>
        </p:spPr>
        <p:txBody>
          <a:bodyPr vert="horz" lIns="95250" tIns="47625" rIns="95250" bIns="47625" rtlCol="0" anchor="t">
            <a:spAutoFit/>
          </a:bodyPr>
          <a:lstStyle/>
          <a:p>
            <a:pPr>
              <a:defRPr lang="en-US" sz="1400" dirty="0"/>
            </a:pPr>
            <a:r>
              <a:rPr lang="en-US" b="1" dirty="0">
                <a:solidFill>
                  <a:schemeClr val="accent3"/>
                </a:solidFill>
                <a:latin typeface="+mj-lt"/>
              </a:rPr>
              <a:t>t1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3" name="TextBox 2"/>
          <p:cNvSpPr txBox="1"/>
          <p:nvPr/>
        </p:nvSpPr>
        <p:spPr>
          <a:xfrm>
            <a:off x="152400" y="819150"/>
            <a:ext cx="4402455" cy="4403725"/>
          </a:xfrm>
          <a:prstGeom prst="rect">
            <a:avLst/>
          </a:prstGeom>
        </p:spPr>
        <p:txBody>
          <a:bodyPr vert="horz" wrap="square" lIns="95250" tIns="47625" rIns="95250" bIns="47625" rtlCol="0" anchor="t">
            <a:spAutoFit/>
          </a:bodyPr>
          <a:lstStyle/>
          <a:p>
            <a:pPr>
              <a:defRPr lang="en-US" sz="1400" dirty="0"/>
            </a:pPr>
            <a:r>
              <a:rPr lang="en-US" sz="2000" b="0" dirty="0">
                <a:latin typeface="Alegreya" panose="00000500000000000000"/>
              </a:rPr>
              <a:t>//program to read and display student details using structures</a:t>
            </a:r>
          </a:p>
          <a:p>
            <a:pPr>
              <a:defRPr lang="en-US" sz="1400" dirty="0"/>
            </a:pPr>
            <a:r>
              <a:rPr lang="en-US" sz="2000" b="0" dirty="0">
                <a:latin typeface="Alegreya" panose="00000500000000000000"/>
              </a:rPr>
              <a:t>#include &lt;stdio.h&gt;</a:t>
            </a:r>
            <a:br>
              <a:rPr lang="en-US" sz="2000" b="0" dirty="0">
                <a:latin typeface="Alegreya" panose="00000500000000000000"/>
              </a:rPr>
            </a:br>
            <a:r>
              <a:rPr lang="en-US" sz="2000" b="0" dirty="0">
                <a:latin typeface="Alegreya" panose="00000500000000000000"/>
              </a:rPr>
              <a:t>struct student</a:t>
            </a:r>
            <a:br>
              <a:rPr lang="en-US" sz="2000" b="0" dirty="0">
                <a:latin typeface="Alegreya" panose="00000500000000000000"/>
              </a:rPr>
            </a:br>
            <a:r>
              <a:rPr lang="en-US" sz="2000" b="0" dirty="0">
                <a:latin typeface="Alegreya" panose="00000500000000000000"/>
              </a:rPr>
              <a:t>{    </a:t>
            </a:r>
            <a:br>
              <a:rPr lang="en-US" sz="2000" b="0" dirty="0">
                <a:latin typeface="Alegreya" panose="00000500000000000000"/>
              </a:rPr>
            </a:br>
            <a:r>
              <a:rPr lang="en-US" sz="2000" b="0" dirty="0">
                <a:latin typeface="Alegreya" panose="00000500000000000000"/>
              </a:rPr>
              <a:t>    char name[20];     </a:t>
            </a:r>
            <a:br>
              <a:rPr lang="en-US" sz="2000" b="0" dirty="0">
                <a:latin typeface="Alegreya" panose="00000500000000000000"/>
              </a:rPr>
            </a:br>
            <a:r>
              <a:rPr lang="en-US" sz="2000" b="0" dirty="0">
                <a:latin typeface="Alegreya" panose="00000500000000000000"/>
              </a:rPr>
              <a:t>    int age;    </a:t>
            </a:r>
            <a:br>
              <a:rPr lang="en-US" sz="2000" b="0" dirty="0">
                <a:latin typeface="Alegreya" panose="00000500000000000000"/>
              </a:rPr>
            </a:br>
            <a:r>
              <a:rPr lang="en-US" sz="2000" b="0" dirty="0">
                <a:latin typeface="Alegreya" panose="00000500000000000000"/>
              </a:rPr>
              <a:t>    int marks;     </a:t>
            </a:r>
            <a:br>
              <a:rPr lang="en-US" sz="2000" b="0" dirty="0">
                <a:latin typeface="Alegreya" panose="00000500000000000000"/>
              </a:rPr>
            </a:br>
            <a:r>
              <a:rPr lang="en-US" sz="2000" b="0" dirty="0">
                <a:latin typeface="Alegreya" panose="00000500000000000000"/>
              </a:rPr>
              <a:t>    float height;  </a:t>
            </a:r>
            <a:br>
              <a:rPr lang="en-US" sz="2000" b="0" dirty="0">
                <a:latin typeface="Alegreya" panose="00000500000000000000"/>
              </a:rPr>
            </a:br>
            <a:r>
              <a:rPr lang="en-US" sz="2000" b="0" dirty="0">
                <a:latin typeface="Alegreya" panose="00000500000000000000"/>
              </a:rPr>
              <a:t>};</a:t>
            </a:r>
          </a:p>
          <a:p>
            <a:pPr>
              <a:defRPr lang="en-US" sz="1400" dirty="0"/>
            </a:pPr>
            <a:r>
              <a:rPr sz="2000">
                <a:latin typeface="Alegreya" panose="00000500000000000000"/>
                <a:sym typeface="+mn-ea"/>
              </a:rPr>
              <a:t>void main()</a:t>
            </a:r>
            <a:br>
              <a:rPr sz="2000">
                <a:latin typeface="Alegreya" panose="00000500000000000000"/>
                <a:sym typeface="+mn-ea"/>
              </a:rPr>
            </a:br>
            <a:r>
              <a:rPr sz="2000">
                <a:latin typeface="Alegreya" panose="00000500000000000000"/>
                <a:sym typeface="+mn-ea"/>
              </a:rPr>
              <a:t>{    </a:t>
            </a:r>
            <a:br>
              <a:rPr sz="2000">
                <a:latin typeface="Alegreya" panose="00000500000000000000"/>
                <a:sym typeface="+mn-ea"/>
              </a:rPr>
            </a:br>
            <a:r>
              <a:rPr sz="2000">
                <a:latin typeface="Alegreya" panose="00000500000000000000"/>
                <a:sym typeface="+mn-ea"/>
              </a:rPr>
              <a:t>    struct student s1;  </a:t>
            </a:r>
            <a:br>
              <a:rPr sz="2000">
                <a:latin typeface="Alegreya" panose="00000500000000000000"/>
                <a:sym typeface="+mn-ea"/>
              </a:rPr>
            </a:br>
            <a:r>
              <a:rPr sz="2000">
                <a:latin typeface="Alegreya" panose="00000500000000000000"/>
                <a:sym typeface="+mn-ea"/>
              </a:rPr>
              <a:t>   </a:t>
            </a:r>
            <a:endParaRPr lang="en-US" sz="2000" b="0" dirty="0">
              <a:latin typeface="Alegreya" panose="00000500000000000000"/>
            </a:endParaRPr>
          </a:p>
        </p:txBody>
      </p:sp>
      <p:sp>
        <p:nvSpPr>
          <p:cNvPr id="4" name="TextBox 3"/>
          <p:cNvSpPr txBox="1"/>
          <p:nvPr/>
        </p:nvSpPr>
        <p:spPr>
          <a:xfrm>
            <a:off x="4620949" y="590369"/>
            <a:ext cx="4104789" cy="4250055"/>
          </a:xfrm>
          <a:prstGeom prst="rect">
            <a:avLst/>
          </a:prstGeom>
        </p:spPr>
        <p:txBody>
          <a:bodyPr vert="horz" lIns="95250" tIns="47625" rIns="95250" bIns="47625" rtlCol="0" anchor="t">
            <a:spAutoFit/>
          </a:bodyPr>
          <a:lstStyle/>
          <a:p>
            <a:pPr>
              <a:defRPr lang="en-US" sz="1400" dirty="0"/>
            </a:pPr>
            <a:r>
              <a:rPr sz="1800">
                <a:latin typeface="Alegreya" panose="00000500000000000000"/>
                <a:sym typeface="+mn-ea"/>
              </a:rPr>
              <a:t> </a:t>
            </a:r>
            <a:r>
              <a:rPr sz="1800" dirty="0" err="1">
                <a:latin typeface="Alegreya" panose="00000500000000000000"/>
                <a:sym typeface="+mn-ea"/>
              </a:rPr>
              <a:t>printf</a:t>
            </a:r>
            <a:r>
              <a:rPr sz="1800">
                <a:latin typeface="Alegreya" panose="00000500000000000000"/>
                <a:sym typeface="+mn-ea"/>
              </a:rPr>
              <a:t>("Enter Student Details\n");</a:t>
            </a:r>
            <a:br>
              <a:rPr sz="1800">
                <a:latin typeface="Alegreya" panose="00000500000000000000"/>
                <a:sym typeface="+mn-ea"/>
              </a:rPr>
            </a:br>
            <a:r>
              <a:rPr sz="1800">
                <a:latin typeface="Alegreya" panose="00000500000000000000"/>
                <a:sym typeface="+mn-ea"/>
              </a:rPr>
              <a:t>    </a:t>
            </a:r>
            <a:r>
              <a:rPr sz="1800" dirty="0" err="1">
                <a:latin typeface="Alegreya" panose="00000500000000000000"/>
                <a:sym typeface="+mn-ea"/>
              </a:rPr>
              <a:t>printf</a:t>
            </a:r>
            <a:r>
              <a:rPr sz="1800">
                <a:latin typeface="Alegreya" panose="00000500000000000000"/>
                <a:sym typeface="+mn-ea"/>
              </a:rPr>
              <a:t>("enter the name of the student\n");    </a:t>
            </a:r>
            <a:br>
              <a:rPr sz="1800">
                <a:latin typeface="Alegreya" panose="00000500000000000000"/>
                <a:sym typeface="+mn-ea"/>
              </a:rPr>
            </a:br>
            <a:r>
              <a:rPr sz="1800">
                <a:latin typeface="Alegreya" panose="00000500000000000000"/>
                <a:sym typeface="+mn-ea"/>
              </a:rPr>
              <a:t>    </a:t>
            </a:r>
            <a:r>
              <a:rPr sz="1800" dirty="0" err="1">
                <a:latin typeface="Alegreya" panose="00000500000000000000"/>
                <a:sym typeface="+mn-ea"/>
              </a:rPr>
              <a:t>scanf</a:t>
            </a:r>
            <a:r>
              <a:rPr sz="1800">
                <a:latin typeface="Alegreya" panose="00000500000000000000"/>
                <a:sym typeface="+mn-ea"/>
              </a:rPr>
              <a:t>("%s", s1.name);    </a:t>
            </a:r>
            <a:r>
              <a:rPr lang="en-US" sz="1800" b="0" dirty="0">
                <a:latin typeface="Alegreya" panose="00000500000000000000"/>
              </a:rPr>
              <a:t>   </a:t>
            </a:r>
          </a:p>
          <a:p>
            <a:pPr>
              <a:defRPr lang="en-US" sz="1400" dirty="0"/>
            </a:pP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("enter student age\n");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scanf</a:t>
            </a:r>
            <a:r>
              <a:rPr lang="en-US" sz="1800" b="0" dirty="0">
                <a:latin typeface="Alegreya" panose="00000500000000000000"/>
              </a:rPr>
              <a:t>("%d", &amp;s1.age);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("enter student marks\n");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scanf</a:t>
            </a:r>
            <a:r>
              <a:rPr lang="en-US" sz="1800" b="0" dirty="0">
                <a:latin typeface="Alegreya" panose="00000500000000000000"/>
              </a:rPr>
              <a:t>("%d", &amp;s1.marks);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("enter student height\n");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scanf</a:t>
            </a:r>
            <a:r>
              <a:rPr lang="en-US" sz="1800" b="0" dirty="0">
                <a:latin typeface="Alegreya" panose="00000500000000000000"/>
              </a:rPr>
              <a:t>("%f", &amp;s1.height);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("Student details you entered:\n");</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("Student name is: %s\n",s1.name);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("Student age is: %d\n",s1.age);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("Student marks is: %d\n", s1.marks);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("student height is: %.2f\n",s1.height);    </a:t>
            </a:r>
            <a:br>
              <a:rPr lang="en-US" sz="1800" b="0" dirty="0">
                <a:latin typeface="Alegreya" panose="00000500000000000000"/>
              </a:rPr>
            </a:br>
            <a:r>
              <a:rPr lang="en-US" sz="1800" b="0" dirty="0">
                <a:latin typeface="Alegreya" panose="00000500000000000000"/>
              </a:rPr>
              <a: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4" name="TextBox 3"/>
          <p:cNvSpPr txBox="1"/>
          <p:nvPr/>
        </p:nvSpPr>
        <p:spPr>
          <a:xfrm>
            <a:off x="609600" y="626110"/>
            <a:ext cx="3962400" cy="4403725"/>
          </a:xfrm>
          <a:prstGeom prst="rect">
            <a:avLst/>
          </a:prstGeom>
        </p:spPr>
        <p:txBody>
          <a:bodyPr vert="horz" wrap="square" lIns="95250" tIns="47625" rIns="95250" bIns="47625" rtlCol="0" anchor="t">
            <a:spAutoFit/>
          </a:bodyPr>
          <a:lstStyle/>
          <a:p>
            <a:pPr algn="l">
              <a:buClrTx/>
              <a:buSzTx/>
              <a:buFontTx/>
              <a:defRPr lang="en-US" sz="1400" dirty="0"/>
            </a:pPr>
            <a:r>
              <a:rPr lang="en-US" sz="2000" b="1" dirty="0">
                <a:latin typeface="Alegreya" panose="00000500000000000000"/>
                <a:cs typeface="+mn-ea"/>
              </a:rPr>
              <a:t>//program to read and display tree details using structures</a:t>
            </a:r>
          </a:p>
          <a:p>
            <a:pPr algn="l">
              <a:buClrTx/>
              <a:buSzTx/>
              <a:buFontTx/>
              <a:defRPr lang="en-US" sz="1400" dirty="0"/>
            </a:pPr>
            <a:r>
              <a:rPr lang="en-US" sz="2000" dirty="0">
                <a:latin typeface="Alegreya" panose="00000500000000000000"/>
                <a:cs typeface="+mn-ea"/>
              </a:rPr>
              <a:t>#include &lt;stdio.h&gt;</a:t>
            </a:r>
            <a:br>
              <a:rPr lang="en-US" sz="2000" dirty="0">
                <a:latin typeface="Alegreya" panose="00000500000000000000"/>
                <a:cs typeface="+mn-ea"/>
              </a:rPr>
            </a:br>
            <a:r>
              <a:rPr lang="en-US" sz="2000" dirty="0">
                <a:latin typeface="Alegreya" panose="00000500000000000000"/>
                <a:cs typeface="+mn-ea"/>
              </a:rPr>
              <a:t>struct tree</a:t>
            </a:r>
            <a:br>
              <a:rPr lang="en-US" sz="2000" dirty="0">
                <a:latin typeface="Alegreya" panose="00000500000000000000"/>
                <a:cs typeface="+mn-ea"/>
              </a:rPr>
            </a:br>
            <a:r>
              <a:rPr lang="en-US" sz="2000" dirty="0">
                <a:latin typeface="Alegreya" panose="00000500000000000000"/>
                <a:cs typeface="+mn-ea"/>
              </a:rPr>
              <a:t>{</a:t>
            </a:r>
            <a:br>
              <a:rPr lang="en-US" sz="2000" dirty="0">
                <a:latin typeface="Alegreya" panose="00000500000000000000"/>
                <a:cs typeface="+mn-ea"/>
              </a:rPr>
            </a:br>
            <a:r>
              <a:rPr lang="en-US" sz="2000" dirty="0">
                <a:latin typeface="Alegreya" panose="00000500000000000000"/>
                <a:cs typeface="+mn-ea"/>
              </a:rPr>
              <a:t>    char name[20];</a:t>
            </a:r>
            <a:br>
              <a:rPr lang="en-US" sz="2000" dirty="0">
                <a:latin typeface="Alegreya" panose="00000500000000000000"/>
                <a:cs typeface="+mn-ea"/>
              </a:rPr>
            </a:br>
            <a:r>
              <a:rPr lang="en-US" sz="2000" dirty="0">
                <a:latin typeface="Alegreya" panose="00000500000000000000"/>
                <a:cs typeface="+mn-ea"/>
              </a:rPr>
              <a:t>    float height;</a:t>
            </a:r>
            <a:br>
              <a:rPr lang="en-US" sz="2000" dirty="0">
                <a:latin typeface="Alegreya" panose="00000500000000000000"/>
                <a:cs typeface="+mn-ea"/>
              </a:rPr>
            </a:br>
            <a:r>
              <a:rPr lang="en-US" sz="2000" dirty="0">
                <a:latin typeface="Alegreya" panose="00000500000000000000"/>
                <a:cs typeface="+mn-ea"/>
              </a:rPr>
              <a:t>    int noofbranches;</a:t>
            </a:r>
            <a:br>
              <a:rPr lang="en-US" sz="2000" dirty="0">
                <a:latin typeface="Alegreya" panose="00000500000000000000"/>
                <a:cs typeface="+mn-ea"/>
              </a:rPr>
            </a:br>
            <a:r>
              <a:rPr lang="en-US" sz="2000" dirty="0">
                <a:latin typeface="Alegreya" panose="00000500000000000000"/>
                <a:cs typeface="+mn-ea"/>
              </a:rPr>
              <a:t>};</a:t>
            </a:r>
            <a:br>
              <a:rPr lang="en-US" sz="2000" dirty="0">
                <a:latin typeface="Alegreya" panose="00000500000000000000"/>
                <a:cs typeface="+mn-ea"/>
              </a:rPr>
            </a:br>
            <a:r>
              <a:rPr lang="en-US" sz="2000" dirty="0">
                <a:latin typeface="Alegreya" panose="00000500000000000000"/>
                <a:cs typeface="+mn-ea"/>
              </a:rPr>
              <a:t>void main()</a:t>
            </a:r>
            <a:br>
              <a:rPr lang="en-US" sz="2000" dirty="0">
                <a:latin typeface="Alegreya" panose="00000500000000000000"/>
                <a:cs typeface="+mn-ea"/>
              </a:rPr>
            </a:br>
            <a:r>
              <a:rPr lang="en-US" sz="2000" dirty="0">
                <a:latin typeface="Alegreya" panose="00000500000000000000"/>
                <a:cs typeface="+mn-ea"/>
              </a:rPr>
              <a:t>{</a:t>
            </a:r>
            <a:br>
              <a:rPr lang="en-US" sz="2000" dirty="0">
                <a:latin typeface="Alegreya" panose="00000500000000000000"/>
                <a:cs typeface="+mn-ea"/>
              </a:rPr>
            </a:br>
            <a:r>
              <a:rPr lang="en-US" sz="2000" dirty="0">
                <a:latin typeface="Alegreya" panose="00000500000000000000"/>
                <a:cs typeface="+mn-ea"/>
              </a:rPr>
              <a:t>    struct tree t1;</a:t>
            </a:r>
            <a:br>
              <a:rPr lang="en-US" sz="2000" dirty="0">
                <a:latin typeface="Alegreya" panose="00000500000000000000"/>
                <a:cs typeface="+mn-ea"/>
              </a:rPr>
            </a:br>
            <a:r>
              <a:rPr lang="en-US" sz="2000" dirty="0">
                <a:latin typeface="Alegreya" panose="00000500000000000000"/>
                <a:cs typeface="+mn-ea"/>
              </a:rPr>
              <a:t>    </a:t>
            </a:r>
            <a:r>
              <a:rPr lang="en-US" sz="2000">
                <a:latin typeface="Alegreya" panose="00000500000000000000"/>
                <a:cs typeface="+mn-ea"/>
              </a:rPr>
              <a:t>printf</a:t>
            </a:r>
            <a:r>
              <a:rPr lang="en-US" sz="2000" dirty="0">
                <a:latin typeface="Alegreya" panose="00000500000000000000"/>
                <a:cs typeface="+mn-ea"/>
              </a:rPr>
              <a:t>("enter the name of the tree\n");</a:t>
            </a:r>
            <a:br>
              <a:rPr lang="en-US" sz="2000" dirty="0">
                <a:latin typeface="Alegreya" panose="00000500000000000000"/>
                <a:cs typeface="+mn-ea"/>
              </a:rPr>
            </a:br>
            <a:r>
              <a:rPr lang="en-US" sz="2000" dirty="0">
                <a:latin typeface="Alegreya" panose="00000500000000000000"/>
                <a:cs typeface="+mn-ea"/>
              </a:rPr>
              <a:t>   </a:t>
            </a:r>
            <a:r>
              <a:rPr lang="en-US" sz="1200" dirty="0">
                <a:latin typeface="Times New Roman" panose="02020603050405020304" pitchFamily="18" charset="0"/>
                <a:cs typeface="Times New Roman" panose="02020603050405020304" pitchFamily="18" charset="0"/>
              </a:rPr>
              <a:t>    </a:t>
            </a:r>
          </a:p>
        </p:txBody>
      </p:sp>
      <p:sp>
        <p:nvSpPr>
          <p:cNvPr id="2" name="Text Box 1"/>
          <p:cNvSpPr txBox="1"/>
          <p:nvPr/>
        </p:nvSpPr>
        <p:spPr>
          <a:xfrm>
            <a:off x="4345305" y="1047750"/>
            <a:ext cx="4983480" cy="3476625"/>
          </a:xfrm>
          <a:prstGeom prst="rect">
            <a:avLst/>
          </a:prstGeom>
          <a:noFill/>
        </p:spPr>
        <p:txBody>
          <a:bodyPr wrap="square" rtlCol="0" anchor="t">
            <a:spAutoFit/>
          </a:bodyPr>
          <a:lstStyle/>
          <a:p>
            <a:pPr algn="l">
              <a:buClrTx/>
              <a:buSzTx/>
              <a:buFontTx/>
              <a:defRPr lang="en-US" sz="1400" dirty="0"/>
            </a:pPr>
            <a:r>
              <a:rPr sz="2000">
                <a:latin typeface="Alegreya" panose="00000500000000000000"/>
                <a:cs typeface="+mn-ea"/>
                <a:sym typeface="+mn-ea"/>
              </a:rPr>
              <a:t> scanf("%s", t1.name);</a:t>
            </a:r>
            <a:br>
              <a:rPr sz="2000">
                <a:latin typeface="Alegreya" panose="00000500000000000000"/>
                <a:cs typeface="+mn-ea"/>
                <a:sym typeface="+mn-ea"/>
              </a:rPr>
            </a:br>
            <a:r>
              <a:rPr sz="2000">
                <a:latin typeface="Alegreya" panose="00000500000000000000"/>
                <a:cs typeface="+mn-ea"/>
                <a:sym typeface="+mn-ea"/>
              </a:rPr>
              <a:t>    printf("enter tree height\n");</a:t>
            </a:r>
            <a:br>
              <a:rPr sz="2000">
                <a:latin typeface="Alegreya" panose="00000500000000000000"/>
                <a:cs typeface="+mn-ea"/>
                <a:sym typeface="+mn-ea"/>
              </a:rPr>
            </a:br>
            <a:r>
              <a:rPr sz="2000">
                <a:latin typeface="Alegreya" panose="00000500000000000000"/>
                <a:cs typeface="+mn-ea"/>
                <a:sym typeface="+mn-ea"/>
              </a:rPr>
              <a:t>    scanf("%f", &amp;t1.height);</a:t>
            </a:r>
            <a:br>
              <a:rPr sz="2000">
                <a:latin typeface="Alegreya" panose="00000500000000000000"/>
                <a:cs typeface="+mn-ea"/>
                <a:sym typeface="+mn-ea"/>
              </a:rPr>
            </a:br>
            <a:endParaRPr sz="2000">
              <a:latin typeface="Alegreya" panose="00000500000000000000"/>
              <a:cs typeface="+mn-ea"/>
              <a:sym typeface="+mn-ea"/>
            </a:endParaRPr>
          </a:p>
          <a:p>
            <a:pPr algn="l">
              <a:buClrTx/>
              <a:buSzTx/>
              <a:buFontTx/>
              <a:defRPr lang="en-US" sz="1400" dirty="0"/>
            </a:pPr>
            <a:r>
              <a:rPr sz="2000">
                <a:latin typeface="Alegreya" panose="00000500000000000000"/>
                <a:cs typeface="+mn-ea"/>
                <a:sym typeface="+mn-ea"/>
              </a:rPr>
              <a:t>printf("enter number of noofbranches\n");</a:t>
            </a:r>
            <a:br>
              <a:rPr sz="2000">
                <a:latin typeface="Alegreya" panose="00000500000000000000"/>
                <a:cs typeface="+mn-ea"/>
                <a:sym typeface="+mn-ea"/>
              </a:rPr>
            </a:br>
            <a:r>
              <a:rPr sz="2000">
                <a:latin typeface="Alegreya" panose="00000500000000000000"/>
                <a:cs typeface="+mn-ea"/>
                <a:sym typeface="+mn-ea"/>
              </a:rPr>
              <a:t> scanf("%d", &amp;t1.noofbranches);</a:t>
            </a:r>
            <a:br>
              <a:rPr sz="2000">
                <a:latin typeface="Alegreya" panose="00000500000000000000"/>
                <a:cs typeface="+mn-ea"/>
                <a:sym typeface="+mn-ea"/>
              </a:rPr>
            </a:br>
            <a:r>
              <a:rPr sz="2000">
                <a:latin typeface="Alegreya" panose="00000500000000000000"/>
                <a:cs typeface="+mn-ea"/>
                <a:sym typeface="+mn-ea"/>
              </a:rPr>
              <a:t> printf("the tree name is: %s\n",t1.name);</a:t>
            </a:r>
            <a:br>
              <a:rPr sz="2000">
                <a:latin typeface="Alegreya" panose="00000500000000000000"/>
                <a:cs typeface="+mn-ea"/>
                <a:sym typeface="+mn-ea"/>
              </a:rPr>
            </a:br>
            <a:r>
              <a:rPr sz="2000">
                <a:latin typeface="Alegreya" panose="00000500000000000000"/>
                <a:cs typeface="+mn-ea"/>
                <a:sym typeface="+mn-ea"/>
              </a:rPr>
              <a:t> printf("the tree height is: %f\n",t1.height);</a:t>
            </a:r>
            <a:br>
              <a:rPr sz="2000">
                <a:latin typeface="Alegreya" panose="00000500000000000000"/>
                <a:cs typeface="+mn-ea"/>
                <a:sym typeface="+mn-ea"/>
              </a:rPr>
            </a:br>
            <a:r>
              <a:rPr sz="2000">
                <a:latin typeface="Alegreya" panose="00000500000000000000"/>
                <a:cs typeface="+mn-ea"/>
                <a:sym typeface="+mn-ea"/>
              </a:rPr>
              <a:t> printf("noofbranches in the tree are: %d\n",t1.noofbranches);</a:t>
            </a:r>
            <a:br>
              <a:rPr sz="2000">
                <a:latin typeface="Alegreya" panose="00000500000000000000"/>
                <a:cs typeface="+mn-ea"/>
                <a:sym typeface="+mn-ea"/>
              </a:rPr>
            </a:br>
            <a:r>
              <a:rPr lang="en-IN" altLang="en-US" sz="2000">
                <a:latin typeface="Alegreya" panose="00000500000000000000"/>
                <a:cs typeface="+mn-ea"/>
                <a:sym typeface="+mn-ea"/>
              </a:rPr>
              <a:t>      </a:t>
            </a:r>
            <a:r>
              <a:rPr sz="2000">
                <a:latin typeface="Alegreya" panose="00000500000000000000"/>
                <a:cs typeface="+mn-ea"/>
                <a:sym typeface="+mn-ea"/>
              </a:rPr>
              <a:t>}</a:t>
            </a:r>
            <a:endParaRPr lang="en-US" sz="2000">
              <a:latin typeface="Alegreya" panose="00000500000000000000"/>
              <a:cs typeface="+mn-ea"/>
              <a:sym typeface="+mn-ea"/>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graphicFrame>
        <p:nvGraphicFramePr>
          <p:cNvPr id="4" name="Table 3"/>
          <p:cNvGraphicFramePr/>
          <p:nvPr/>
        </p:nvGraphicFramePr>
        <p:xfrm>
          <a:off x="316163" y="740864"/>
          <a:ext cx="8560862" cy="4178761"/>
        </p:xfrm>
        <a:graphic>
          <a:graphicData uri="http://schemas.openxmlformats.org/drawingml/2006/table">
            <a:tbl>
              <a:tblPr firstRow="1">
                <a:tableStyleId>{A885654A-1A42-44E3-9138-42FB5C9F0DB7}</a:tableStyleId>
              </a:tblPr>
              <a:tblGrid>
                <a:gridCol w="4280431">
                  <a:extLst>
                    <a:ext uri="{9D8B030D-6E8A-4147-A177-3AD203B41FA5}">
                      <a16:colId xmlns:a16="http://schemas.microsoft.com/office/drawing/2014/main" val="20000"/>
                    </a:ext>
                  </a:extLst>
                </a:gridCol>
                <a:gridCol w="4280431">
                  <a:extLst>
                    <a:ext uri="{9D8B030D-6E8A-4147-A177-3AD203B41FA5}">
                      <a16:colId xmlns:a16="http://schemas.microsoft.com/office/drawing/2014/main" val="20001"/>
                    </a:ext>
                  </a:extLst>
                </a:gridCol>
              </a:tblGrid>
              <a:tr h="675256">
                <a:tc>
                  <a:txBody>
                    <a:bodyPr/>
                    <a:lstStyle/>
                    <a:p>
                      <a:pPr algn="ctr"/>
                      <a:r>
                        <a:rPr lang="en-US" sz="2000" b="1" dirty="0">
                          <a:solidFill>
                            <a:schemeClr val="bg1"/>
                          </a:solidFill>
                          <a:latin typeface="Alegreya" panose="00000500000000000000"/>
                        </a:rPr>
                        <a:t>Array</a:t>
                      </a:r>
                    </a:p>
                  </a:txBody>
                  <a:tcPr/>
                </a:tc>
                <a:tc>
                  <a:txBody>
                    <a:bodyPr/>
                    <a:lstStyle/>
                    <a:p>
                      <a:pPr algn="ctr"/>
                      <a:r>
                        <a:rPr lang="en-US" sz="2000" b="1" dirty="0">
                          <a:solidFill>
                            <a:schemeClr val="bg1"/>
                          </a:solidFill>
                          <a:latin typeface="Alegreya" panose="00000500000000000000"/>
                        </a:rPr>
                        <a:t>Structure</a:t>
                      </a:r>
                    </a:p>
                  </a:txBody>
                  <a:tcPr/>
                </a:tc>
                <a:extLst>
                  <a:ext uri="{0D108BD9-81ED-4DB2-BD59-A6C34878D82A}">
                    <a16:rowId xmlns:a16="http://schemas.microsoft.com/office/drawing/2014/main" val="10000"/>
                  </a:ext>
                </a:extLst>
              </a:tr>
              <a:tr h="1087479">
                <a:tc>
                  <a:txBody>
                    <a:bodyPr/>
                    <a:lstStyle/>
                    <a:p>
                      <a:r>
                        <a:rPr lang="en-US" sz="2000" b="0" dirty="0">
                          <a:solidFill>
                            <a:schemeClr val="accent6"/>
                          </a:solidFill>
                          <a:latin typeface="Alegreya" panose="00000500000000000000"/>
                        </a:rPr>
                        <a:t>Array is a collection of related data elements of same data type. (</a:t>
                      </a:r>
                      <a:r>
                        <a:rPr lang="en-US" sz="2000" b="0" dirty="0" err="1">
                          <a:solidFill>
                            <a:schemeClr val="accent6"/>
                          </a:solidFill>
                          <a:latin typeface="Alegreya" panose="00000500000000000000"/>
                        </a:rPr>
                        <a:t>homogeneous</a:t>
                      </a:r>
                      <a:r>
                        <a:rPr lang="en-US" sz="2000" b="0" dirty="0">
                          <a:solidFill>
                            <a:schemeClr val="accent6"/>
                          </a:solidFill>
                          <a:latin typeface="Alegreya" panose="00000500000000000000"/>
                        </a:rPr>
                        <a:t> data)</a:t>
                      </a:r>
                    </a:p>
                  </a:txBody>
                  <a:tcPr/>
                </a:tc>
                <a:tc>
                  <a:txBody>
                    <a:bodyPr/>
                    <a:lstStyle/>
                    <a:p>
                      <a:r>
                        <a:rPr lang="en-US" sz="2000" b="0" dirty="0">
                          <a:solidFill>
                            <a:schemeClr val="accent5"/>
                          </a:solidFill>
                          <a:latin typeface="Alegreya" panose="00000500000000000000"/>
                        </a:rPr>
                        <a:t>Structure is collection of logically related data elements of different data types. (</a:t>
                      </a:r>
                      <a:r>
                        <a:rPr lang="en-US" sz="2000" b="0" dirty="0" err="1">
                          <a:solidFill>
                            <a:schemeClr val="accent5"/>
                          </a:solidFill>
                          <a:latin typeface="Alegreya" panose="00000500000000000000"/>
                        </a:rPr>
                        <a:t>heterogeneous</a:t>
                      </a:r>
                      <a:r>
                        <a:rPr lang="en-US" sz="2000" b="0" dirty="0">
                          <a:solidFill>
                            <a:schemeClr val="accent5"/>
                          </a:solidFill>
                          <a:latin typeface="Alegreya" panose="00000500000000000000"/>
                        </a:rPr>
                        <a:t> data)</a:t>
                      </a:r>
                    </a:p>
                  </a:txBody>
                  <a:tcPr/>
                </a:tc>
                <a:extLst>
                  <a:ext uri="{0D108BD9-81ED-4DB2-BD59-A6C34878D82A}">
                    <a16:rowId xmlns:a16="http://schemas.microsoft.com/office/drawing/2014/main" val="10001"/>
                  </a:ext>
                </a:extLst>
              </a:tr>
              <a:tr h="838829">
                <a:tc>
                  <a:txBody>
                    <a:bodyPr/>
                    <a:lstStyle/>
                    <a:p>
                      <a:r>
                        <a:rPr lang="en-US" sz="2000" b="0" dirty="0">
                          <a:solidFill>
                            <a:schemeClr val="accent6"/>
                          </a:solidFill>
                          <a:latin typeface="Alegreya" panose="00000500000000000000"/>
                        </a:rPr>
                        <a:t>Array data are accessed using index</a:t>
                      </a:r>
                    </a:p>
                  </a:txBody>
                  <a:tcPr/>
                </a:tc>
                <a:tc>
                  <a:txBody>
                    <a:bodyPr/>
                    <a:lstStyle/>
                    <a:p>
                      <a:r>
                        <a:rPr lang="en-US" sz="2000" b="0" dirty="0">
                          <a:solidFill>
                            <a:schemeClr val="accent5"/>
                          </a:solidFill>
                          <a:latin typeface="Alegreya" panose="00000500000000000000"/>
                        </a:rPr>
                        <a:t>Structure data are accessed using </a:t>
                      </a:r>
                      <a:r>
                        <a:rPr lang="en-US" sz="2000" b="0" dirty="0" err="1">
                          <a:solidFill>
                            <a:schemeClr val="accent5"/>
                          </a:solidFill>
                          <a:latin typeface="Alegreya" panose="00000500000000000000"/>
                        </a:rPr>
                        <a:t>structure</a:t>
                      </a:r>
                      <a:r>
                        <a:rPr lang="en-US" sz="2000" b="0" dirty="0">
                          <a:solidFill>
                            <a:schemeClr val="accent5"/>
                          </a:solidFill>
                          <a:latin typeface="Alegreya" panose="00000500000000000000"/>
                        </a:rPr>
                        <a:t> name and dot operator</a:t>
                      </a:r>
                    </a:p>
                  </a:txBody>
                  <a:tcPr/>
                </a:tc>
                <a:extLst>
                  <a:ext uri="{0D108BD9-81ED-4DB2-BD59-A6C34878D82A}">
                    <a16:rowId xmlns:a16="http://schemas.microsoft.com/office/drawing/2014/main" val="10002"/>
                  </a:ext>
                </a:extLst>
              </a:tr>
              <a:tr h="844810">
                <a:tc>
                  <a:txBody>
                    <a:bodyPr/>
                    <a:lstStyle/>
                    <a:p>
                      <a:r>
                        <a:rPr lang="en-US" sz="2000" b="0" dirty="0">
                          <a:solidFill>
                            <a:schemeClr val="accent6"/>
                          </a:solidFill>
                          <a:latin typeface="Alegreya" panose="00000500000000000000"/>
                        </a:rPr>
                        <a:t>No key word is used to create array</a:t>
                      </a:r>
                    </a:p>
                  </a:txBody>
                  <a:tcPr/>
                </a:tc>
                <a:tc>
                  <a:txBody>
                    <a:bodyPr/>
                    <a:lstStyle/>
                    <a:p>
                      <a:r>
                        <a:rPr lang="en-US" sz="2000" b="0" dirty="0" err="1">
                          <a:solidFill>
                            <a:schemeClr val="accent5"/>
                          </a:solidFill>
                          <a:latin typeface="Alegreya" panose="00000500000000000000"/>
                        </a:rPr>
                        <a:t>Struct</a:t>
                      </a:r>
                      <a:r>
                        <a:rPr lang="en-US" sz="2000" b="0" dirty="0">
                          <a:solidFill>
                            <a:schemeClr val="accent5"/>
                          </a:solidFill>
                          <a:latin typeface="Alegreya" panose="00000500000000000000"/>
                        </a:rPr>
                        <a:t> keyword is used create structure</a:t>
                      </a:r>
                    </a:p>
                  </a:txBody>
                  <a:tcPr/>
                </a:tc>
                <a:extLst>
                  <a:ext uri="{0D108BD9-81ED-4DB2-BD59-A6C34878D82A}">
                    <a16:rowId xmlns:a16="http://schemas.microsoft.com/office/drawing/2014/main" val="10003"/>
                  </a:ext>
                </a:extLst>
              </a:tr>
              <a:tr h="732387">
                <a:tc>
                  <a:txBody>
                    <a:bodyPr/>
                    <a:lstStyle/>
                    <a:p>
                      <a:r>
                        <a:rPr lang="en-US" sz="2000" b="0" dirty="0">
                          <a:solidFill>
                            <a:schemeClr val="accent6"/>
                          </a:solidFill>
                          <a:latin typeface="Alegreya" panose="00000500000000000000"/>
                        </a:rPr>
                        <a:t>Each element will be of same size</a:t>
                      </a:r>
                    </a:p>
                  </a:txBody>
                  <a:tcPr/>
                </a:tc>
                <a:tc>
                  <a:txBody>
                    <a:bodyPr/>
                    <a:lstStyle/>
                    <a:p>
                      <a:r>
                        <a:rPr lang="en-US" sz="2000" b="0" dirty="0">
                          <a:solidFill>
                            <a:schemeClr val="accent5"/>
                          </a:solidFill>
                          <a:latin typeface="Alegreya" panose="00000500000000000000"/>
                        </a:rPr>
                        <a:t>Size of the elements  can be different</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4290" y="1067076"/>
            <a:ext cx="1905000" cy="369503"/>
          </a:xfrm>
          <a:prstGeom prst="rect">
            <a:avLst/>
          </a:prstGeom>
        </p:spPr>
        <p:txBody>
          <a:bodyPr vert="horz" lIns="95250" tIns="47625" rIns="95250" bIns="47625" rtlCol="0" anchor="t">
            <a:spAutoFit/>
          </a:bodyPr>
          <a:lstStyle/>
          <a:p>
            <a:pPr>
              <a:defRPr lang="en-US" sz="1400" dirty="0"/>
            </a:pPr>
            <a:endParaRPr lang="en-US" sz="1800" b="0" dirty="0">
              <a:latin typeface="Alegreya" panose="00000500000000000000"/>
            </a:endParaRPr>
          </a:p>
        </p:txBody>
      </p:sp>
      <p:sp>
        <p:nvSpPr>
          <p:cNvPr id="3" name="TextBox 2"/>
          <p:cNvSpPr txBox="1"/>
          <p:nvPr/>
        </p:nvSpPr>
        <p:spPr>
          <a:xfrm>
            <a:off x="2823934" y="533400"/>
            <a:ext cx="3496141" cy="399973"/>
          </a:xfrm>
          <a:prstGeom prst="rect">
            <a:avLst/>
          </a:prstGeom>
        </p:spPr>
        <p:txBody>
          <a:bodyPr vert="horz" lIns="95250" tIns="47625" rIns="95250" bIns="47625" rtlCol="0" anchor="t">
            <a:spAutoFit/>
            <a:scene3d>
              <a:camera prst="orthographicFront"/>
              <a:lightRig rig="threePt" dir="t"/>
            </a:scene3d>
          </a:bodyPr>
          <a:lstStyle/>
          <a:p>
            <a:pPr>
              <a:defRPr lang="en-US" sz="1400" dirty="0"/>
            </a:pPr>
            <a:r>
              <a:rPr lang="en-US" sz="2000" b="1" dirty="0">
                <a:solidFill>
                  <a:schemeClr val="tx1"/>
                </a:solidFill>
                <a:effectLst>
                  <a:outerShdw blurRad="38100" dist="19050" dir="2700000" algn="tl" rotWithShape="0">
                    <a:schemeClr val="dk1">
                      <a:alpha val="40000"/>
                    </a:schemeClr>
                  </a:outerShdw>
                </a:effectLst>
                <a:latin typeface="Alegreya" panose="00000500000000000000"/>
              </a:rPr>
              <a:t>Structures and Functions</a:t>
            </a:r>
          </a:p>
        </p:txBody>
      </p:sp>
      <p:sp>
        <p:nvSpPr>
          <p:cNvPr id="4" name="TextBox 3"/>
          <p:cNvSpPr txBox="1"/>
          <p:nvPr/>
        </p:nvSpPr>
        <p:spPr>
          <a:xfrm>
            <a:off x="152568" y="666438"/>
            <a:ext cx="4109523" cy="4209049"/>
          </a:xfrm>
          <a:prstGeom prst="rect">
            <a:avLst/>
          </a:prstGeom>
        </p:spPr>
        <p:txBody>
          <a:bodyPr vert="horz" lIns="95250" tIns="47625" rIns="95250" bIns="47625" rtlCol="0" anchor="t">
            <a:spAutoFit/>
          </a:bodyPr>
          <a:lstStyle/>
          <a:p>
            <a:pPr>
              <a:defRPr lang="en-US" sz="1400" dirty="0"/>
            </a:pPr>
            <a:r>
              <a:rPr lang="en-US" sz="1800" b="0" dirty="0">
                <a:latin typeface="Alegreya" panose="00000500000000000000"/>
              </a:rPr>
              <a:t>#include &lt;stdio.h&gt;</a:t>
            </a:r>
            <a:br>
              <a:rPr lang="en-US" sz="1800" b="0" dirty="0">
                <a:latin typeface="Alegreya" panose="00000500000000000000"/>
              </a:rPr>
            </a:br>
            <a:r>
              <a:rPr lang="en-US" sz="1800" b="0" dirty="0">
                <a:latin typeface="Alegreya" panose="00000500000000000000"/>
              </a:rPr>
              <a:t>struct tree</a:t>
            </a:r>
            <a:br>
              <a:rPr lang="en-US" sz="1800" b="0" dirty="0">
                <a:latin typeface="Alegreya" panose="00000500000000000000"/>
              </a:rPr>
            </a:br>
            <a:r>
              <a:rPr lang="en-US" sz="1800" b="0" dirty="0">
                <a:latin typeface="Alegreya" panose="00000500000000000000"/>
              </a:rPr>
              <a:t>{</a:t>
            </a:r>
            <a:br>
              <a:rPr lang="en-US" sz="1800" b="0" dirty="0">
                <a:latin typeface="Alegreya" panose="00000500000000000000"/>
              </a:rPr>
            </a:br>
            <a:r>
              <a:rPr lang="en-US" sz="1800" b="0" dirty="0">
                <a:latin typeface="Alegreya" panose="00000500000000000000"/>
              </a:rPr>
              <a:t>    char name[20];</a:t>
            </a:r>
            <a:br>
              <a:rPr lang="en-US" sz="1800" b="0" dirty="0">
                <a:latin typeface="Alegreya" panose="00000500000000000000"/>
              </a:rPr>
            </a:br>
            <a:r>
              <a:rPr lang="en-US" sz="1800" b="0" dirty="0">
                <a:latin typeface="Alegreya" panose="00000500000000000000"/>
              </a:rPr>
              <a:t>    float height;</a:t>
            </a:r>
            <a:br>
              <a:rPr lang="en-US" sz="1800" b="0" dirty="0">
                <a:latin typeface="Alegreya" panose="00000500000000000000"/>
              </a:rPr>
            </a:br>
            <a:r>
              <a:rPr lang="en-US" sz="1800" b="0" dirty="0">
                <a:latin typeface="Alegreya" panose="00000500000000000000"/>
              </a:rPr>
              <a:t>    int noofbranches;</a:t>
            </a:r>
            <a:br>
              <a:rPr lang="en-US" sz="1800" b="0" dirty="0">
                <a:latin typeface="Alegreya" panose="00000500000000000000"/>
              </a:rPr>
            </a:br>
            <a:r>
              <a:rPr lang="en-US" sz="1800" b="0" dirty="0">
                <a:latin typeface="Alegreya" panose="00000500000000000000"/>
              </a:rPr>
              <a:t>};</a:t>
            </a:r>
            <a:br>
              <a:rPr lang="en-US" sz="1800" b="0" dirty="0">
                <a:latin typeface="Alegreya" panose="00000500000000000000"/>
              </a:rPr>
            </a:br>
            <a:r>
              <a:rPr lang="en-US" sz="1800" b="0" dirty="0">
                <a:latin typeface="Alegreya" panose="00000500000000000000"/>
              </a:rPr>
              <a:t>void </a:t>
            </a:r>
            <a:r>
              <a:rPr lang="en-US" sz="1800" b="0" dirty="0" err="1">
                <a:latin typeface="Alegreya" panose="00000500000000000000"/>
              </a:rPr>
              <a:t>disp</a:t>
            </a:r>
            <a:r>
              <a:rPr lang="en-US" sz="1800" b="0" dirty="0">
                <a:latin typeface="Alegreya" panose="00000500000000000000"/>
              </a:rPr>
              <a:t>(struct tree tr)</a:t>
            </a:r>
            <a:br>
              <a:rPr lang="en-US" sz="1800" b="0" dirty="0">
                <a:latin typeface="Alegreya" panose="00000500000000000000"/>
              </a:rPr>
            </a:br>
            <a:r>
              <a:rPr lang="en-US" sz="1800" b="0" dirty="0">
                <a:latin typeface="Alegreya" panose="00000500000000000000"/>
              </a:rPr>
              <a:t>{</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("the tree name is: %s\n",tr.name);</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("the tree height is: %f\n",tr.height);</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("noofbranches in the tree are: %d\n",tr.noofbranches);</a:t>
            </a:r>
            <a:br>
              <a:rPr lang="en-US" sz="1800" b="0" dirty="0">
                <a:latin typeface="Alegreya" panose="00000500000000000000"/>
              </a:rPr>
            </a:br>
            <a:r>
              <a:rPr lang="en-US" sz="1800" b="0" dirty="0">
                <a:latin typeface="Alegreya" panose="00000500000000000000"/>
              </a:rPr>
              <a:t> }</a:t>
            </a:r>
          </a:p>
        </p:txBody>
      </p:sp>
      <p:sp>
        <p:nvSpPr>
          <p:cNvPr id="5" name="TextBox 4"/>
          <p:cNvSpPr txBox="1"/>
          <p:nvPr/>
        </p:nvSpPr>
        <p:spPr>
          <a:xfrm>
            <a:off x="4495800" y="1200407"/>
            <a:ext cx="4437716" cy="3418840"/>
          </a:xfrm>
          <a:prstGeom prst="rect">
            <a:avLst/>
          </a:prstGeom>
        </p:spPr>
        <p:txBody>
          <a:bodyPr vert="horz" lIns="95250" tIns="47625" rIns="95250" bIns="47625" rtlCol="0" anchor="t">
            <a:spAutoFit/>
          </a:bodyPr>
          <a:lstStyle/>
          <a:p>
            <a:pPr>
              <a:defRPr lang="en-US" sz="1400" dirty="0"/>
            </a:pPr>
            <a:r>
              <a:rPr lang="en-US" sz="1800" b="0" dirty="0">
                <a:latin typeface="Alegreya" panose="00000500000000000000"/>
              </a:rPr>
              <a:t>void main()</a:t>
            </a:r>
            <a:br>
              <a:rPr lang="en-US" sz="1800" b="0" dirty="0">
                <a:latin typeface="Alegreya" panose="00000500000000000000"/>
              </a:rPr>
            </a:br>
            <a:r>
              <a:rPr lang="en-US" sz="1800" b="0" dirty="0">
                <a:latin typeface="Alegreya" panose="00000500000000000000"/>
              </a:rPr>
              <a:t>{</a:t>
            </a:r>
            <a:br>
              <a:rPr lang="en-US" sz="1800" b="0" dirty="0">
                <a:latin typeface="Alegreya" panose="00000500000000000000"/>
              </a:rPr>
            </a:br>
            <a:r>
              <a:rPr lang="en-US" sz="1800" b="0" dirty="0">
                <a:latin typeface="Alegreya" panose="00000500000000000000"/>
              </a:rPr>
              <a:t>    struct tree t1;</a:t>
            </a:r>
            <a:br>
              <a:rPr lang="en-US" sz="1800" b="0" dirty="0">
                <a:latin typeface="Alegreya" panose="00000500000000000000"/>
              </a:rPr>
            </a:br>
            <a:r>
              <a:rPr lang="en-US" sz="1800" b="0" dirty="0">
                <a:latin typeface="Alegreya" panose="00000500000000000000"/>
              </a:rPr>
              <a:t>    </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("enter the name of the tree\n");</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scanf</a:t>
            </a:r>
            <a:r>
              <a:rPr lang="en-US" sz="1800" b="0" dirty="0">
                <a:latin typeface="Alegreya" panose="00000500000000000000"/>
              </a:rPr>
              <a:t>("%s", t1.name);</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("enter tree height\n");</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scanf</a:t>
            </a:r>
            <a:r>
              <a:rPr lang="en-US" sz="1800" b="0" dirty="0">
                <a:latin typeface="Alegreya" panose="00000500000000000000"/>
              </a:rPr>
              <a:t>("%f", &amp;t1.height);</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printf</a:t>
            </a:r>
            <a:r>
              <a:rPr lang="en-US" sz="1800" b="0" dirty="0">
                <a:latin typeface="Alegreya" panose="00000500000000000000"/>
              </a:rPr>
              <a:t>("enter number of noofbranches\n");</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scanf</a:t>
            </a:r>
            <a:r>
              <a:rPr lang="en-US" sz="1800" b="0" dirty="0">
                <a:latin typeface="Alegreya" panose="00000500000000000000"/>
              </a:rPr>
              <a:t>("%d", &amp;t1.noofbranches);</a:t>
            </a:r>
            <a:br>
              <a:rPr lang="en-US" sz="1800" b="0" dirty="0">
                <a:latin typeface="Alegreya" panose="00000500000000000000"/>
              </a:rPr>
            </a:br>
            <a:r>
              <a:rPr lang="en-US" sz="1800" b="0" dirty="0">
                <a:latin typeface="Alegreya" panose="00000500000000000000"/>
              </a:rPr>
              <a:t>    </a:t>
            </a:r>
            <a:r>
              <a:rPr lang="en-US" sz="1800" b="0" dirty="0" err="1">
                <a:latin typeface="Alegreya" panose="00000500000000000000"/>
              </a:rPr>
              <a:t>disp</a:t>
            </a:r>
            <a:r>
              <a:rPr lang="en-US" sz="1800" b="0" dirty="0">
                <a:latin typeface="Alegreya" panose="00000500000000000000"/>
              </a:rPr>
              <a:t>(t1);</a:t>
            </a:r>
            <a:br>
              <a:rPr lang="en-US" sz="1800" b="0" dirty="0">
                <a:latin typeface="Alegreya" panose="00000500000000000000"/>
              </a:rPr>
            </a:br>
            <a:r>
              <a:rPr lang="en-US" sz="1800" b="0" dirty="0">
                <a:latin typeface="Alegreya" panose="00000500000000000000"/>
              </a:rPr>
              <a:t>}</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4" name="TextBox 3"/>
          <p:cNvSpPr txBox="1"/>
          <p:nvPr/>
        </p:nvSpPr>
        <p:spPr>
          <a:xfrm>
            <a:off x="2938148" y="740864"/>
            <a:ext cx="3496141" cy="369503"/>
          </a:xfrm>
          <a:prstGeom prst="rect">
            <a:avLst/>
          </a:prstGeom>
        </p:spPr>
        <p:txBody>
          <a:bodyPr vert="horz" lIns="95250" tIns="47625" rIns="95250" bIns="47625" rtlCol="0" anchor="t">
            <a:spAutoFit/>
          </a:bodyPr>
          <a:lstStyle/>
          <a:p>
            <a:pPr>
              <a:defRPr lang="en-US" sz="1400" dirty="0"/>
            </a:pPr>
            <a:r>
              <a:rPr lang="en-US" sz="1800" b="1" dirty="0">
                <a:solidFill>
                  <a:srgbClr val="FF7B43"/>
                </a:solidFill>
                <a:latin typeface="+mj-lt"/>
              </a:rPr>
              <a:t>Array of Structures </a:t>
            </a:r>
          </a:p>
        </p:txBody>
      </p:sp>
      <p:sp>
        <p:nvSpPr>
          <p:cNvPr id="5" name="Rectangle 4"/>
          <p:cNvSpPr/>
          <p:nvPr/>
        </p:nvSpPr>
        <p:spPr>
          <a:xfrm>
            <a:off x="1828800" y="1351454"/>
            <a:ext cx="5486400" cy="51460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6" name="Straight Connector 5"/>
          <p:cNvCxnSpPr/>
          <p:nvPr/>
        </p:nvCxnSpPr>
        <p:spPr>
          <a:xfrm rot="10800000" flipH="1" flipV="1">
            <a:off x="2502922" y="1365485"/>
            <a:ext cx="0" cy="50058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7" name="Straight Connector 6"/>
          <p:cNvCxnSpPr/>
          <p:nvPr/>
        </p:nvCxnSpPr>
        <p:spPr>
          <a:xfrm rot="10800000" flipH="1" flipV="1">
            <a:off x="3112522" y="1365485"/>
            <a:ext cx="0" cy="50058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8" name="Straight Connector 7"/>
          <p:cNvCxnSpPr/>
          <p:nvPr/>
        </p:nvCxnSpPr>
        <p:spPr>
          <a:xfrm rot="10800000" flipH="1" flipV="1">
            <a:off x="3684022" y="1365485"/>
            <a:ext cx="0" cy="50058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rot="10800000" flipH="1" flipV="1">
            <a:off x="4293622" y="1365485"/>
            <a:ext cx="0" cy="50058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p:cNvCxnSpPr/>
          <p:nvPr/>
        </p:nvCxnSpPr>
        <p:spPr>
          <a:xfrm rot="10800000" flipH="1" flipV="1">
            <a:off x="4865122" y="1343025"/>
            <a:ext cx="0" cy="50058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p:cNvCxnSpPr/>
          <p:nvPr/>
        </p:nvCxnSpPr>
        <p:spPr>
          <a:xfrm rot="10800000" flipH="1" flipV="1">
            <a:off x="5499611" y="1352550"/>
            <a:ext cx="0" cy="50058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2" name="Straight Connector 11"/>
          <p:cNvCxnSpPr/>
          <p:nvPr/>
        </p:nvCxnSpPr>
        <p:spPr>
          <a:xfrm rot="10800000" flipH="1" flipV="1">
            <a:off x="6090161" y="1352550"/>
            <a:ext cx="0" cy="50058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3" name="Straight Connector 12"/>
          <p:cNvCxnSpPr/>
          <p:nvPr/>
        </p:nvCxnSpPr>
        <p:spPr>
          <a:xfrm rot="10800000" flipH="1" flipV="1">
            <a:off x="6702685" y="1352550"/>
            <a:ext cx="0" cy="500586"/>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4" name="Rectangle 13"/>
          <p:cNvSpPr/>
          <p:nvPr/>
        </p:nvSpPr>
        <p:spPr>
          <a:xfrm>
            <a:off x="969321" y="2390775"/>
            <a:ext cx="1109348" cy="178472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5" name="Straight Connector 14"/>
          <p:cNvCxnSpPr/>
          <p:nvPr/>
        </p:nvCxnSpPr>
        <p:spPr>
          <a:xfrm rot="10800000" flipH="1" flipV="1">
            <a:off x="975864" y="2964846"/>
            <a:ext cx="1251461"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6" name="Straight Connector 15"/>
          <p:cNvCxnSpPr/>
          <p:nvPr/>
        </p:nvCxnSpPr>
        <p:spPr>
          <a:xfrm rot="10800000" flipH="1" flipV="1">
            <a:off x="975864" y="3574446"/>
            <a:ext cx="1251461"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7" name="Rectangle 16"/>
          <p:cNvSpPr/>
          <p:nvPr/>
        </p:nvSpPr>
        <p:spPr>
          <a:xfrm>
            <a:off x="2743200" y="2434085"/>
            <a:ext cx="1109348" cy="178472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18" name="Straight Connector 17"/>
          <p:cNvCxnSpPr/>
          <p:nvPr/>
        </p:nvCxnSpPr>
        <p:spPr>
          <a:xfrm rot="10800000" flipH="1" flipV="1">
            <a:off x="2766564" y="2964846"/>
            <a:ext cx="1251461"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9" name="Straight Connector 18"/>
          <p:cNvCxnSpPr/>
          <p:nvPr/>
        </p:nvCxnSpPr>
        <p:spPr>
          <a:xfrm rot="10800000" flipH="1" flipV="1">
            <a:off x="2766564" y="3574446"/>
            <a:ext cx="1251461"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0" name="Rectangle 19"/>
          <p:cNvSpPr/>
          <p:nvPr/>
        </p:nvSpPr>
        <p:spPr>
          <a:xfrm>
            <a:off x="4533900" y="2434085"/>
            <a:ext cx="1109348" cy="1784727"/>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21" name="Straight Connector 20"/>
          <p:cNvCxnSpPr/>
          <p:nvPr/>
        </p:nvCxnSpPr>
        <p:spPr>
          <a:xfrm rot="10800000" flipH="1" flipV="1">
            <a:off x="4557265" y="2964846"/>
            <a:ext cx="1251461"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22" name="Straight Connector 21"/>
          <p:cNvCxnSpPr/>
          <p:nvPr/>
        </p:nvCxnSpPr>
        <p:spPr>
          <a:xfrm rot="10800000" flipH="1" flipV="1">
            <a:off x="4557265" y="3574446"/>
            <a:ext cx="1251461" cy="0"/>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23" name="TextBox 22"/>
          <p:cNvSpPr txBox="1"/>
          <p:nvPr/>
        </p:nvSpPr>
        <p:spPr>
          <a:xfrm>
            <a:off x="1359922" y="1461497"/>
            <a:ext cx="477774" cy="308552"/>
          </a:xfrm>
          <a:prstGeom prst="rect">
            <a:avLst/>
          </a:prstGeom>
        </p:spPr>
        <p:txBody>
          <a:bodyPr vert="horz" lIns="95250" tIns="47625" rIns="95250" bIns="47625" rtlCol="0" anchor="t">
            <a:spAutoFit/>
          </a:bodyPr>
          <a:lstStyle/>
          <a:p>
            <a:pPr>
              <a:defRPr lang="en-US" sz="1400" dirty="0"/>
            </a:pPr>
            <a:r>
              <a:rPr lang="en-US" dirty="0"/>
              <a:t>s</a:t>
            </a:r>
          </a:p>
        </p:txBody>
      </p:sp>
      <p:sp>
        <p:nvSpPr>
          <p:cNvPr id="24" name="TextBox 23"/>
          <p:cNvSpPr txBox="1"/>
          <p:nvPr/>
        </p:nvSpPr>
        <p:spPr>
          <a:xfrm>
            <a:off x="1011869" y="2545194"/>
            <a:ext cx="990600" cy="308552"/>
          </a:xfrm>
          <a:prstGeom prst="rect">
            <a:avLst/>
          </a:prstGeom>
        </p:spPr>
        <p:txBody>
          <a:bodyPr vert="horz" lIns="95250" tIns="47625" rIns="95250" bIns="47625" rtlCol="0" anchor="t">
            <a:spAutoFit/>
          </a:bodyPr>
          <a:lstStyle/>
          <a:p>
            <a:pPr>
              <a:defRPr lang="en-US" sz="1400" dirty="0"/>
            </a:pPr>
            <a:r>
              <a:rPr lang="en-US" dirty="0" err="1"/>
              <a:t>Aftab</a:t>
            </a:r>
          </a:p>
        </p:txBody>
      </p:sp>
      <p:sp>
        <p:nvSpPr>
          <p:cNvPr id="25" name="TextBox 24"/>
          <p:cNvSpPr txBox="1"/>
          <p:nvPr/>
        </p:nvSpPr>
        <p:spPr>
          <a:xfrm>
            <a:off x="1071248" y="3059820"/>
            <a:ext cx="990600" cy="308552"/>
          </a:xfrm>
          <a:prstGeom prst="rect">
            <a:avLst/>
          </a:prstGeom>
        </p:spPr>
        <p:txBody>
          <a:bodyPr vert="horz" lIns="95250" tIns="47625" rIns="95250" bIns="47625" rtlCol="0" anchor="t">
            <a:spAutoFit/>
          </a:bodyPr>
          <a:lstStyle/>
          <a:p>
            <a:pPr>
              <a:defRPr lang="en-US" sz="1400" dirty="0"/>
            </a:pPr>
            <a:r>
              <a:rPr lang="en-US" dirty="0"/>
              <a:t>hhs235</a:t>
            </a:r>
          </a:p>
        </p:txBody>
      </p:sp>
      <p:sp>
        <p:nvSpPr>
          <p:cNvPr id="26" name="TextBox 25"/>
          <p:cNvSpPr txBox="1"/>
          <p:nvPr/>
        </p:nvSpPr>
        <p:spPr>
          <a:xfrm>
            <a:off x="1071248" y="3667125"/>
            <a:ext cx="990600" cy="308552"/>
          </a:xfrm>
          <a:prstGeom prst="rect">
            <a:avLst/>
          </a:prstGeom>
        </p:spPr>
        <p:txBody>
          <a:bodyPr vert="horz" lIns="95250" tIns="47625" rIns="95250" bIns="47625" rtlCol="0" anchor="t">
            <a:spAutoFit/>
          </a:bodyPr>
          <a:lstStyle/>
          <a:p>
            <a:pPr>
              <a:defRPr lang="en-US" sz="1400" dirty="0"/>
            </a:pPr>
            <a:r>
              <a:rPr lang="en-US" dirty="0"/>
              <a:t>80</a:t>
            </a:r>
          </a:p>
        </p:txBody>
      </p:sp>
      <p:sp>
        <p:nvSpPr>
          <p:cNvPr id="27" name="TextBox 26"/>
          <p:cNvSpPr txBox="1"/>
          <p:nvPr/>
        </p:nvSpPr>
        <p:spPr>
          <a:xfrm>
            <a:off x="2938148" y="3667125"/>
            <a:ext cx="990600" cy="308552"/>
          </a:xfrm>
          <a:prstGeom prst="rect">
            <a:avLst/>
          </a:prstGeom>
        </p:spPr>
        <p:txBody>
          <a:bodyPr vert="horz" lIns="95250" tIns="47625" rIns="95250" bIns="47625" rtlCol="0" anchor="t">
            <a:spAutoFit/>
          </a:bodyPr>
          <a:lstStyle/>
          <a:p>
            <a:pPr>
              <a:defRPr lang="en-US" sz="1400" dirty="0"/>
            </a:pPr>
            <a:r>
              <a:rPr lang="en-US" dirty="0"/>
              <a:t>90</a:t>
            </a:r>
          </a:p>
        </p:txBody>
      </p:sp>
      <p:sp>
        <p:nvSpPr>
          <p:cNvPr id="28" name="TextBox 27"/>
          <p:cNvSpPr txBox="1"/>
          <p:nvPr/>
        </p:nvSpPr>
        <p:spPr>
          <a:xfrm>
            <a:off x="2938148" y="3059820"/>
            <a:ext cx="990600" cy="308552"/>
          </a:xfrm>
          <a:prstGeom prst="rect">
            <a:avLst/>
          </a:prstGeom>
        </p:spPr>
        <p:txBody>
          <a:bodyPr vert="horz" lIns="95250" tIns="47625" rIns="95250" bIns="47625" rtlCol="0" anchor="t">
            <a:spAutoFit/>
          </a:bodyPr>
          <a:lstStyle/>
          <a:p>
            <a:pPr>
              <a:defRPr lang="en-US" sz="1400" dirty="0"/>
            </a:pPr>
            <a:r>
              <a:rPr lang="en-US" dirty="0"/>
              <a:t>dsd23</a:t>
            </a:r>
          </a:p>
        </p:txBody>
      </p:sp>
      <p:sp>
        <p:nvSpPr>
          <p:cNvPr id="29" name="TextBox 28"/>
          <p:cNvSpPr txBox="1"/>
          <p:nvPr/>
        </p:nvSpPr>
        <p:spPr>
          <a:xfrm>
            <a:off x="2878769" y="2545194"/>
            <a:ext cx="990600" cy="308552"/>
          </a:xfrm>
          <a:prstGeom prst="rect">
            <a:avLst/>
          </a:prstGeom>
        </p:spPr>
        <p:txBody>
          <a:bodyPr vert="horz" lIns="95250" tIns="47625" rIns="95250" bIns="47625" rtlCol="0" anchor="t">
            <a:spAutoFit/>
          </a:bodyPr>
          <a:lstStyle/>
          <a:p>
            <a:pPr>
              <a:defRPr lang="en-US" sz="1400" dirty="0"/>
            </a:pPr>
            <a:r>
              <a:rPr lang="en-US" dirty="0" err="1"/>
              <a:t>Amulya</a:t>
            </a:r>
          </a:p>
        </p:txBody>
      </p:sp>
      <p:sp>
        <p:nvSpPr>
          <p:cNvPr id="30" name="TextBox 29"/>
          <p:cNvSpPr txBox="1"/>
          <p:nvPr/>
        </p:nvSpPr>
        <p:spPr>
          <a:xfrm>
            <a:off x="4728848" y="3667125"/>
            <a:ext cx="990600" cy="308552"/>
          </a:xfrm>
          <a:prstGeom prst="rect">
            <a:avLst/>
          </a:prstGeom>
        </p:spPr>
        <p:txBody>
          <a:bodyPr vert="horz" lIns="95250" tIns="47625" rIns="95250" bIns="47625" rtlCol="0" anchor="t">
            <a:spAutoFit/>
          </a:bodyPr>
          <a:lstStyle/>
          <a:p>
            <a:pPr>
              <a:defRPr lang="en-US" sz="1400" dirty="0"/>
            </a:pPr>
            <a:r>
              <a:rPr lang="en-US" dirty="0"/>
              <a:t>70</a:t>
            </a:r>
          </a:p>
        </p:txBody>
      </p:sp>
      <p:sp>
        <p:nvSpPr>
          <p:cNvPr id="31" name="TextBox 30"/>
          <p:cNvSpPr txBox="1"/>
          <p:nvPr/>
        </p:nvSpPr>
        <p:spPr>
          <a:xfrm>
            <a:off x="4728848" y="3059820"/>
            <a:ext cx="990600" cy="308552"/>
          </a:xfrm>
          <a:prstGeom prst="rect">
            <a:avLst/>
          </a:prstGeom>
        </p:spPr>
        <p:txBody>
          <a:bodyPr vert="horz" lIns="95250" tIns="47625" rIns="95250" bIns="47625" rtlCol="0" anchor="t">
            <a:spAutoFit/>
          </a:bodyPr>
          <a:lstStyle/>
          <a:p>
            <a:pPr>
              <a:defRPr lang="en-US" sz="1400" dirty="0"/>
            </a:pPr>
            <a:r>
              <a:rPr lang="en-US" dirty="0"/>
              <a:t>USN</a:t>
            </a:r>
          </a:p>
        </p:txBody>
      </p:sp>
      <p:sp>
        <p:nvSpPr>
          <p:cNvPr id="32" name="TextBox 31"/>
          <p:cNvSpPr txBox="1"/>
          <p:nvPr/>
        </p:nvSpPr>
        <p:spPr>
          <a:xfrm>
            <a:off x="4669469" y="2545194"/>
            <a:ext cx="990600" cy="308552"/>
          </a:xfrm>
          <a:prstGeom prst="rect">
            <a:avLst/>
          </a:prstGeom>
        </p:spPr>
        <p:txBody>
          <a:bodyPr vert="horz" lIns="95250" tIns="47625" rIns="95250" bIns="47625" rtlCol="0" anchor="t">
            <a:spAutoFit/>
          </a:bodyPr>
          <a:lstStyle/>
          <a:p>
            <a:pPr>
              <a:defRPr lang="en-US" sz="1400" dirty="0"/>
            </a:pPr>
            <a:r>
              <a:rPr lang="en-US" dirty="0"/>
              <a:t>Name</a:t>
            </a:r>
          </a:p>
        </p:txBody>
      </p:sp>
      <p:sp>
        <p:nvSpPr>
          <p:cNvPr id="33" name="TextBox 32"/>
          <p:cNvSpPr txBox="1"/>
          <p:nvPr/>
        </p:nvSpPr>
        <p:spPr>
          <a:xfrm>
            <a:off x="1268291" y="2066925"/>
            <a:ext cx="810377" cy="308552"/>
          </a:xfrm>
          <a:prstGeom prst="rect">
            <a:avLst/>
          </a:prstGeom>
        </p:spPr>
        <p:txBody>
          <a:bodyPr vert="horz" lIns="95250" tIns="47625" rIns="95250" bIns="47625" rtlCol="0" anchor="t">
            <a:spAutoFit/>
          </a:bodyPr>
          <a:lstStyle/>
          <a:p>
            <a:pPr>
              <a:defRPr lang="en-US" sz="1400" dirty="0"/>
            </a:pPr>
            <a:r>
              <a:rPr lang="en-US" dirty="0"/>
              <a:t>1000</a:t>
            </a:r>
          </a:p>
        </p:txBody>
      </p:sp>
      <p:sp>
        <p:nvSpPr>
          <p:cNvPr id="34" name="TextBox 33"/>
          <p:cNvSpPr txBox="1"/>
          <p:nvPr/>
        </p:nvSpPr>
        <p:spPr>
          <a:xfrm>
            <a:off x="2938148" y="2076450"/>
            <a:ext cx="810377" cy="308552"/>
          </a:xfrm>
          <a:prstGeom prst="rect">
            <a:avLst/>
          </a:prstGeom>
        </p:spPr>
        <p:txBody>
          <a:bodyPr vert="horz" lIns="95250" tIns="47625" rIns="95250" bIns="47625" rtlCol="0" anchor="t">
            <a:spAutoFit/>
          </a:bodyPr>
          <a:lstStyle/>
          <a:p>
            <a:pPr>
              <a:defRPr lang="en-US" sz="1400" dirty="0"/>
            </a:pPr>
            <a:r>
              <a:rPr lang="en-US" dirty="0"/>
              <a:t>2000</a:t>
            </a:r>
          </a:p>
        </p:txBody>
      </p:sp>
      <p:sp>
        <p:nvSpPr>
          <p:cNvPr id="35" name="TextBox 34"/>
          <p:cNvSpPr txBox="1"/>
          <p:nvPr/>
        </p:nvSpPr>
        <p:spPr>
          <a:xfrm>
            <a:off x="4683385" y="2076450"/>
            <a:ext cx="810377" cy="308552"/>
          </a:xfrm>
          <a:prstGeom prst="rect">
            <a:avLst/>
          </a:prstGeom>
        </p:spPr>
        <p:txBody>
          <a:bodyPr vert="horz" lIns="95250" tIns="47625" rIns="95250" bIns="47625" rtlCol="0" anchor="t">
            <a:spAutoFit/>
          </a:bodyPr>
          <a:lstStyle/>
          <a:p>
            <a:pPr>
              <a:defRPr lang="en-US" sz="1400" dirty="0"/>
            </a:pPr>
            <a:r>
              <a:rPr lang="en-US" dirty="0"/>
              <a:t>3000</a:t>
            </a:r>
          </a:p>
        </p:txBody>
      </p:sp>
      <p:sp>
        <p:nvSpPr>
          <p:cNvPr id="36" name="TextBox 35"/>
          <p:cNvSpPr txBox="1"/>
          <p:nvPr/>
        </p:nvSpPr>
        <p:spPr>
          <a:xfrm>
            <a:off x="1828800" y="1094336"/>
            <a:ext cx="5486400" cy="308552"/>
          </a:xfrm>
          <a:prstGeom prst="rect">
            <a:avLst/>
          </a:prstGeom>
        </p:spPr>
        <p:txBody>
          <a:bodyPr vert="horz" lIns="95250" tIns="47625" rIns="95250" bIns="47625" rtlCol="0" anchor="t">
            <a:spAutoFit/>
          </a:bodyPr>
          <a:lstStyle/>
          <a:p>
            <a:pPr>
              <a:defRPr lang="en-US" sz="1400" dirty="0"/>
            </a:pPr>
            <a:r>
              <a:rPr lang="en-US" dirty="0"/>
              <a:t>    0            1          2          3            4         5            6           7           8</a:t>
            </a:r>
          </a:p>
        </p:txBody>
      </p:sp>
      <p:cxnSp>
        <p:nvCxnSpPr>
          <p:cNvPr id="37" name="Straight Connector 36"/>
          <p:cNvCxnSpPr/>
          <p:nvPr/>
        </p:nvCxnSpPr>
        <p:spPr>
          <a:xfrm rot="10800000" flipV="1">
            <a:off x="1952272" y="1882749"/>
            <a:ext cx="283664" cy="567328"/>
          </a:xfrm>
          <a:prstGeom prst="line">
            <a:avLst/>
          </a:prstGeom>
          <a:ln w="19050" cap="flat">
            <a:solidFill>
              <a:schemeClr val="accent4"/>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cxnSp>
        <p:nvCxnSpPr>
          <p:cNvPr id="38" name="Straight Connector 37"/>
          <p:cNvCxnSpPr/>
          <p:nvPr/>
        </p:nvCxnSpPr>
        <p:spPr>
          <a:xfrm rot="10800000" flipH="1" flipV="1">
            <a:off x="2769898" y="1866061"/>
            <a:ext cx="166858" cy="617391"/>
          </a:xfrm>
          <a:prstGeom prst="line">
            <a:avLst/>
          </a:prstGeom>
          <a:ln w="19050" cap="flat">
            <a:solidFill>
              <a:schemeClr val="accent4"/>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cxnSp>
        <p:nvCxnSpPr>
          <p:cNvPr id="39" name="Straight Connector 38"/>
          <p:cNvCxnSpPr/>
          <p:nvPr/>
        </p:nvCxnSpPr>
        <p:spPr>
          <a:xfrm rot="10800000" flipH="1" flipV="1">
            <a:off x="3509724" y="1875177"/>
            <a:ext cx="1045587" cy="591588"/>
          </a:xfrm>
          <a:prstGeom prst="line">
            <a:avLst/>
          </a:prstGeom>
          <a:ln w="19050" cap="flat">
            <a:solidFill>
              <a:schemeClr val="accent4"/>
            </a:solidFill>
            <a:prstDash val="solid"/>
            <a:miter lim="800000"/>
            <a:headEnd type="none" w="lg" len="sm"/>
            <a:tailEnd type="stealth" w="lg" len="lg"/>
          </a:ln>
          <a:effectLst>
            <a:outerShdw dir="2700000">
              <a:srgbClr val="3F3F3F">
                <a:alpha val="39999"/>
              </a:srgbClr>
            </a:outerShdw>
          </a:effectLst>
        </p:spPr>
        <p:style>
          <a:lnRef idx="1">
            <a:schemeClr val="accent1"/>
          </a:lnRef>
          <a:fillRef idx="1">
            <a:schemeClr val="accent1"/>
          </a:fillRef>
          <a:effectRef idx="0">
            <a:schemeClr val="accent1"/>
          </a:effectRef>
          <a:fontRef idx="minor">
            <a:srgbClr val="FFFFFF"/>
          </a:fontRef>
        </p:style>
      </p:cxnSp>
      <p:sp>
        <p:nvSpPr>
          <p:cNvPr id="40" name="TextBox 39"/>
          <p:cNvSpPr txBox="1"/>
          <p:nvPr/>
        </p:nvSpPr>
        <p:spPr>
          <a:xfrm>
            <a:off x="1855222" y="1461497"/>
            <a:ext cx="760771" cy="308552"/>
          </a:xfrm>
          <a:prstGeom prst="rect">
            <a:avLst/>
          </a:prstGeom>
        </p:spPr>
        <p:txBody>
          <a:bodyPr vert="horz" lIns="95250" tIns="47625" rIns="95250" bIns="47625" rtlCol="0" anchor="t">
            <a:spAutoFit/>
          </a:bodyPr>
          <a:lstStyle/>
          <a:p>
            <a:pPr>
              <a:defRPr lang="en-US" sz="1400" dirty="0"/>
            </a:pPr>
            <a:r>
              <a:rPr lang="en-US" dirty="0"/>
              <a:t>1000</a:t>
            </a:r>
          </a:p>
        </p:txBody>
      </p:sp>
      <p:sp>
        <p:nvSpPr>
          <p:cNvPr id="41" name="TextBox 40"/>
          <p:cNvSpPr txBox="1"/>
          <p:nvPr/>
        </p:nvSpPr>
        <p:spPr>
          <a:xfrm>
            <a:off x="2464822" y="1461497"/>
            <a:ext cx="760771" cy="308552"/>
          </a:xfrm>
          <a:prstGeom prst="rect">
            <a:avLst/>
          </a:prstGeom>
        </p:spPr>
        <p:txBody>
          <a:bodyPr vert="horz" lIns="95250" tIns="47625" rIns="95250" bIns="47625" rtlCol="0" anchor="t">
            <a:spAutoFit/>
          </a:bodyPr>
          <a:lstStyle/>
          <a:p>
            <a:pPr>
              <a:defRPr lang="en-US" sz="1400" dirty="0"/>
            </a:pPr>
            <a:r>
              <a:rPr lang="en-US" dirty="0"/>
              <a:t>2000</a:t>
            </a:r>
          </a:p>
        </p:txBody>
      </p:sp>
      <p:sp>
        <p:nvSpPr>
          <p:cNvPr id="42" name="TextBox 41"/>
          <p:cNvSpPr txBox="1"/>
          <p:nvPr/>
        </p:nvSpPr>
        <p:spPr>
          <a:xfrm>
            <a:off x="3053848" y="1442104"/>
            <a:ext cx="760771" cy="308552"/>
          </a:xfrm>
          <a:prstGeom prst="rect">
            <a:avLst/>
          </a:prstGeom>
        </p:spPr>
        <p:txBody>
          <a:bodyPr vert="horz" lIns="95250" tIns="47625" rIns="95250" bIns="47625" rtlCol="0" anchor="t">
            <a:spAutoFit/>
          </a:bodyPr>
          <a:lstStyle/>
          <a:p>
            <a:pPr>
              <a:defRPr lang="en-US" sz="1400" dirty="0"/>
            </a:pPr>
            <a:r>
              <a:rPr lang="en-US" dirty="0"/>
              <a:t>3000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4" name="TextBox 3"/>
          <p:cNvSpPr txBox="1"/>
          <p:nvPr/>
        </p:nvSpPr>
        <p:spPr>
          <a:xfrm>
            <a:off x="76368" y="743140"/>
            <a:ext cx="3496141" cy="433705"/>
          </a:xfrm>
          <a:prstGeom prst="rect">
            <a:avLst/>
          </a:prstGeom>
        </p:spPr>
        <p:txBody>
          <a:bodyPr vert="horz" lIns="95250" tIns="47625" rIns="95250" bIns="47625" rtlCol="0" anchor="t">
            <a:spAutoFit/>
          </a:bodyPr>
          <a:lstStyle/>
          <a:p>
            <a:pPr>
              <a:defRPr lang="en-US" sz="1400" dirty="0"/>
            </a:pPr>
            <a:r>
              <a:rPr lang="en-US" sz="2200" b="1" dirty="0">
                <a:solidFill>
                  <a:srgbClr val="FF7B43"/>
                </a:solidFill>
                <a:latin typeface="Calibri" panose="020F0502020204030204" charset="0"/>
                <a:cs typeface="Calibri" panose="020F0502020204030204" charset="0"/>
              </a:rPr>
              <a:t>Array of Structures</a:t>
            </a:r>
            <a:r>
              <a:rPr lang="en-US" b="1" dirty="0">
                <a:solidFill>
                  <a:srgbClr val="FF7B43"/>
                </a:solidFill>
                <a:latin typeface="+mj-lt"/>
              </a:rPr>
              <a:t> </a:t>
            </a:r>
          </a:p>
        </p:txBody>
      </p:sp>
      <p:sp>
        <p:nvSpPr>
          <p:cNvPr id="5" name="TextBox 4"/>
          <p:cNvSpPr txBox="1"/>
          <p:nvPr/>
        </p:nvSpPr>
        <p:spPr>
          <a:xfrm>
            <a:off x="76368" y="1123950"/>
            <a:ext cx="3395586" cy="3542030"/>
          </a:xfrm>
          <a:prstGeom prst="rect">
            <a:avLst/>
          </a:prstGeom>
        </p:spPr>
        <p:txBody>
          <a:bodyPr vert="horz" lIns="95250" tIns="47625" rIns="95250" bIns="47625" rtlCol="0" anchor="t">
            <a:spAutoFit/>
          </a:bodyPr>
          <a:lstStyle/>
          <a:p>
            <a:pPr>
              <a:defRPr lang="en-US" sz="1400" dirty="0"/>
            </a:pPr>
            <a:r>
              <a:rPr lang="en-US" sz="1600" dirty="0"/>
              <a:t>#include &lt;stdio.h&gt;</a:t>
            </a:r>
            <a:br>
              <a:rPr lang="en-US" sz="1600" dirty="0"/>
            </a:br>
            <a:r>
              <a:rPr lang="en-US" sz="1600" dirty="0"/>
              <a:t>struct tree</a:t>
            </a:r>
            <a:br>
              <a:rPr lang="en-US" sz="1600" dirty="0"/>
            </a:br>
            <a:r>
              <a:rPr lang="en-US" sz="1600" dirty="0"/>
              <a:t>{</a:t>
            </a:r>
            <a:br>
              <a:rPr lang="en-US" sz="1600" dirty="0"/>
            </a:br>
            <a:r>
              <a:rPr lang="en-US" sz="1600" dirty="0"/>
              <a:t>    char name[20];</a:t>
            </a:r>
            <a:br>
              <a:rPr lang="en-US" sz="1600" dirty="0"/>
            </a:br>
            <a:r>
              <a:rPr lang="en-US" sz="1600" dirty="0"/>
              <a:t>    float height;</a:t>
            </a:r>
            <a:br>
              <a:rPr lang="en-US" sz="1600" dirty="0"/>
            </a:br>
            <a:r>
              <a:rPr lang="en-US" sz="1600" dirty="0"/>
              <a:t>    int noofbranches;</a:t>
            </a:r>
            <a:br>
              <a:rPr lang="en-US" sz="1600" dirty="0"/>
            </a:br>
            <a:r>
              <a:rPr lang="en-US" sz="1600" dirty="0"/>
              <a:t>};</a:t>
            </a:r>
          </a:p>
          <a:p>
            <a:pPr>
              <a:defRPr lang="en-US" sz="1400" dirty="0"/>
            </a:pPr>
            <a:r>
              <a:rPr sz="1600">
                <a:sym typeface="+mn-ea"/>
              </a:rPr>
              <a:t>void main()</a:t>
            </a:r>
            <a:br>
              <a:rPr sz="1600">
                <a:sym typeface="+mn-ea"/>
              </a:rPr>
            </a:br>
            <a:r>
              <a:rPr sz="1600">
                <a:sym typeface="+mn-ea"/>
              </a:rPr>
              <a:t>{</a:t>
            </a:r>
            <a:br>
              <a:rPr sz="1600">
                <a:sym typeface="+mn-ea"/>
              </a:rPr>
            </a:br>
            <a:r>
              <a:rPr sz="1600">
                <a:sym typeface="+mn-ea"/>
              </a:rPr>
              <a:t>    struct tree t1[2];</a:t>
            </a:r>
            <a:br>
              <a:rPr sz="1600">
                <a:sym typeface="+mn-ea"/>
              </a:rPr>
            </a:br>
            <a:r>
              <a:rPr sz="1600">
                <a:sym typeface="+mn-ea"/>
              </a:rPr>
              <a:t>    </a:t>
            </a:r>
            <a:br>
              <a:rPr sz="1600">
                <a:sym typeface="+mn-ea"/>
              </a:rPr>
            </a:br>
            <a:r>
              <a:rPr sz="1600">
                <a:sym typeface="+mn-ea"/>
              </a:rPr>
              <a:t>    for(int i=0; i&lt;=1; i++)</a:t>
            </a:r>
            <a:br>
              <a:rPr sz="1600">
                <a:sym typeface="+mn-ea"/>
              </a:rPr>
            </a:br>
            <a:r>
              <a:rPr sz="1600">
                <a:sym typeface="+mn-ea"/>
              </a:rPr>
              <a:t>    {</a:t>
            </a:r>
            <a:br>
              <a:rPr sz="1600">
                <a:sym typeface="+mn-ea"/>
              </a:rPr>
            </a:br>
            <a:endParaRPr lang="en-US" sz="1600" dirty="0"/>
          </a:p>
        </p:txBody>
      </p:sp>
      <p:sp>
        <p:nvSpPr>
          <p:cNvPr id="6" name="TextBox 5"/>
          <p:cNvSpPr txBox="1"/>
          <p:nvPr/>
        </p:nvSpPr>
        <p:spPr>
          <a:xfrm>
            <a:off x="3657600" y="884815"/>
            <a:ext cx="4995158" cy="4034790"/>
          </a:xfrm>
          <a:prstGeom prst="rect">
            <a:avLst/>
          </a:prstGeom>
        </p:spPr>
        <p:txBody>
          <a:bodyPr vert="horz" lIns="95250" tIns="47625" rIns="95250" bIns="47625" rtlCol="0" anchor="t">
            <a:spAutoFit/>
          </a:bodyPr>
          <a:lstStyle/>
          <a:p>
            <a:pPr>
              <a:defRPr lang="en-US" sz="1400" dirty="0"/>
            </a:pPr>
            <a:r>
              <a:rPr lang="en-US" dirty="0"/>
              <a:t>   </a:t>
            </a:r>
            <a:r>
              <a:rPr lang="en-US" sz="1600" dirty="0"/>
              <a:t> </a:t>
            </a:r>
            <a:r>
              <a:rPr lang="en-US" sz="1600" dirty="0" err="1"/>
              <a:t>printf</a:t>
            </a:r>
            <a:r>
              <a:rPr lang="en-US" sz="1600" dirty="0"/>
              <a:t>("enter the name of the tree\n");</a:t>
            </a:r>
            <a:br>
              <a:rPr lang="en-US" sz="1600" dirty="0"/>
            </a:br>
            <a:r>
              <a:rPr lang="en-US" sz="1600" dirty="0"/>
              <a:t>    </a:t>
            </a:r>
            <a:r>
              <a:rPr lang="en-US" sz="1600" dirty="0" err="1"/>
              <a:t>scanf</a:t>
            </a:r>
            <a:r>
              <a:rPr lang="en-US" sz="1600" dirty="0"/>
              <a:t>("%s", t1[i].name);</a:t>
            </a:r>
            <a:br>
              <a:rPr lang="en-US" sz="1600" dirty="0"/>
            </a:br>
            <a:r>
              <a:rPr lang="en-US" sz="1600" dirty="0"/>
              <a:t>    </a:t>
            </a:r>
            <a:r>
              <a:rPr lang="en-US" sz="1600" dirty="0" err="1"/>
              <a:t>printf</a:t>
            </a:r>
            <a:r>
              <a:rPr lang="en-US" sz="1600" dirty="0"/>
              <a:t>("enter tree height\n");</a:t>
            </a:r>
            <a:br>
              <a:rPr lang="en-US" sz="1600" dirty="0"/>
            </a:br>
            <a:r>
              <a:rPr lang="en-US" sz="1600" dirty="0"/>
              <a:t>    </a:t>
            </a:r>
            <a:r>
              <a:rPr lang="en-US" sz="1600" dirty="0" err="1"/>
              <a:t>scanf</a:t>
            </a:r>
            <a:r>
              <a:rPr lang="en-US" sz="1600" dirty="0"/>
              <a:t>("%f", &amp;t1[i].height);</a:t>
            </a:r>
            <a:br>
              <a:rPr lang="en-US" sz="1600" dirty="0"/>
            </a:br>
            <a:r>
              <a:rPr lang="en-US" sz="1600" dirty="0"/>
              <a:t>    </a:t>
            </a:r>
            <a:r>
              <a:rPr lang="en-US" sz="1600" dirty="0" err="1"/>
              <a:t>printf</a:t>
            </a:r>
            <a:r>
              <a:rPr lang="en-US" sz="1600" dirty="0"/>
              <a:t>("enter number of noofbranches\n");</a:t>
            </a:r>
            <a:br>
              <a:rPr lang="en-US" sz="1600" dirty="0"/>
            </a:br>
            <a:r>
              <a:rPr lang="en-US" sz="1600" dirty="0"/>
              <a:t>    </a:t>
            </a:r>
            <a:r>
              <a:rPr lang="en-US" sz="1600" dirty="0" err="1"/>
              <a:t>scanf</a:t>
            </a:r>
            <a:r>
              <a:rPr lang="en-US" sz="1600" dirty="0"/>
              <a:t>("%d", &amp;t1[i].noofbranches);</a:t>
            </a:r>
            <a:br>
              <a:rPr lang="en-US" sz="1600" dirty="0"/>
            </a:br>
            <a:r>
              <a:rPr lang="en-US" sz="1600" dirty="0"/>
              <a:t>    }</a:t>
            </a:r>
            <a:br>
              <a:rPr lang="en-US" sz="1600" dirty="0"/>
            </a:br>
            <a:r>
              <a:rPr lang="en-US" sz="1600" dirty="0"/>
              <a:t>    </a:t>
            </a:r>
          </a:p>
          <a:p>
            <a:pPr>
              <a:defRPr lang="en-US" sz="1400" dirty="0"/>
            </a:pPr>
            <a:r>
              <a:rPr lang="en-US" sz="1600" dirty="0"/>
              <a:t>    for(int i=0; i&lt;=1; i++)</a:t>
            </a:r>
            <a:br>
              <a:rPr lang="en-US" sz="1600" dirty="0"/>
            </a:br>
            <a:r>
              <a:rPr lang="en-US" sz="1600" dirty="0"/>
              <a:t>    {</a:t>
            </a:r>
            <a:br>
              <a:rPr lang="en-US" sz="1600" dirty="0"/>
            </a:br>
            <a:r>
              <a:rPr lang="en-US" sz="1600" dirty="0"/>
              <a:t>    </a:t>
            </a:r>
            <a:r>
              <a:rPr lang="en-US" sz="1600" dirty="0" err="1"/>
              <a:t>printf</a:t>
            </a:r>
            <a:r>
              <a:rPr lang="en-US" sz="1600" dirty="0"/>
              <a:t>("the tree name is: %s\n",t1[i].name);</a:t>
            </a:r>
            <a:br>
              <a:rPr lang="en-US" sz="1600" dirty="0"/>
            </a:br>
            <a:r>
              <a:rPr lang="en-US" sz="1600" dirty="0"/>
              <a:t>    </a:t>
            </a:r>
            <a:r>
              <a:rPr lang="en-US" sz="1600" dirty="0" err="1"/>
              <a:t>printf</a:t>
            </a:r>
            <a:r>
              <a:rPr lang="en-US" sz="1600" dirty="0"/>
              <a:t>("the tree height is: %f\n",t1[i].height);</a:t>
            </a:r>
            <a:br>
              <a:rPr lang="en-US" sz="1600" dirty="0"/>
            </a:br>
            <a:r>
              <a:rPr lang="en-US" sz="1600" dirty="0"/>
              <a:t>    </a:t>
            </a:r>
            <a:r>
              <a:rPr lang="en-US" sz="1600" dirty="0" err="1"/>
              <a:t>printf</a:t>
            </a:r>
            <a:r>
              <a:rPr lang="en-US" sz="1600" dirty="0"/>
              <a:t>("noofbranches in the tree are: %d\n",t1[i].noofbranches);</a:t>
            </a:r>
            <a:br>
              <a:rPr lang="en-US" sz="1600" dirty="0"/>
            </a:br>
            <a:r>
              <a:rPr lang="en-US" sz="1600" dirty="0"/>
              <a:t>    }</a:t>
            </a:r>
            <a:br>
              <a:rPr lang="en-US" sz="1600" dirty="0"/>
            </a:br>
            <a:r>
              <a:rPr lang="en-US" sz="1600" dirty="0"/>
              <a: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4" name="TextBox 3"/>
          <p:cNvSpPr txBox="1"/>
          <p:nvPr/>
        </p:nvSpPr>
        <p:spPr>
          <a:xfrm>
            <a:off x="152400" y="590550"/>
            <a:ext cx="4253865" cy="2593340"/>
          </a:xfrm>
          <a:prstGeom prst="rect">
            <a:avLst/>
          </a:prstGeom>
        </p:spPr>
        <p:txBody>
          <a:bodyPr vert="horz" wrap="square" lIns="95250" tIns="47625" rIns="95250" bIns="47625" rtlCol="0" anchor="t">
            <a:noAutofit/>
          </a:bodyPr>
          <a:lstStyle/>
          <a:p>
            <a:pPr>
              <a:defRPr lang="en-US" sz="1400" dirty="0"/>
            </a:pPr>
            <a:r>
              <a:rPr lang="en-US" sz="2200" b="1" dirty="0" err="1">
                <a:solidFill>
                  <a:schemeClr val="accent1"/>
                </a:solidFill>
                <a:latin typeface="Alegreya" panose="00000500000000000000"/>
                <a:cs typeface="+mn-ea"/>
              </a:rPr>
              <a:t>Typedefing a Structures</a:t>
            </a:r>
          </a:p>
          <a:p>
            <a:pPr marL="285750" indent="-285750">
              <a:buFont typeface="Arial" panose="020B0604020202020204" pitchFamily="34" charset="0"/>
              <a:buChar char="•"/>
              <a:defRPr lang="en-US" sz="1400" dirty="0"/>
            </a:pPr>
            <a:endParaRPr lang="en-US" sz="1800" dirty="0" err="1">
              <a:solidFill>
                <a:schemeClr val="tx1"/>
              </a:solidFill>
              <a:latin typeface="Alegreya" panose="00000500000000000000"/>
              <a:cs typeface="+mn-ea"/>
            </a:endParaRPr>
          </a:p>
          <a:p>
            <a:pPr marL="285750" indent="-285750">
              <a:buFont typeface="Arial" panose="020B0604020202020204" pitchFamily="34" charset="0"/>
              <a:buChar char="•"/>
              <a:defRPr lang="en-US" sz="1400" dirty="0"/>
            </a:pPr>
            <a:r>
              <a:rPr lang="en-US" sz="2000" dirty="0" err="1">
                <a:solidFill>
                  <a:schemeClr val="tx1"/>
                </a:solidFill>
                <a:latin typeface="Alegreya" panose="00000500000000000000"/>
                <a:cs typeface="+mn-ea"/>
              </a:rPr>
              <a:t>The typedef is a keyword that is used to provide existing data types with a new name. </a:t>
            </a:r>
          </a:p>
          <a:p>
            <a:pPr marL="285750" indent="-285750">
              <a:buFont typeface="Arial" panose="020B0604020202020204" pitchFamily="34" charset="0"/>
              <a:buChar char="•"/>
              <a:defRPr lang="en-US" sz="1400" dirty="0"/>
            </a:pPr>
            <a:r>
              <a:rPr lang="en-US" sz="2000" dirty="0" err="1">
                <a:solidFill>
                  <a:schemeClr val="tx1"/>
                </a:solidFill>
                <a:latin typeface="Alegreya" panose="00000500000000000000"/>
                <a:cs typeface="+mn-ea"/>
              </a:rPr>
              <a:t>The C typedef keyword is used to redefine the name of already existing data types.</a:t>
            </a:r>
          </a:p>
        </p:txBody>
      </p:sp>
      <p:sp>
        <p:nvSpPr>
          <p:cNvPr id="6" name="TextBox 5"/>
          <p:cNvSpPr txBox="1"/>
          <p:nvPr/>
        </p:nvSpPr>
        <p:spPr>
          <a:xfrm>
            <a:off x="4796155" y="480695"/>
            <a:ext cx="3967480" cy="4526915"/>
          </a:xfrm>
          <a:prstGeom prst="rect">
            <a:avLst/>
          </a:prstGeom>
        </p:spPr>
        <p:txBody>
          <a:bodyPr vert="horz" wrap="square" lIns="95250" tIns="47625" rIns="95250" bIns="47625" rtlCol="0" anchor="t">
            <a:spAutoFit/>
          </a:bodyPr>
          <a:lstStyle/>
          <a:p>
            <a:pPr>
              <a:defRPr lang="en-US" sz="1400" dirty="0"/>
            </a:pPr>
            <a:r>
              <a:rPr lang="en-US" sz="1800" b="0" dirty="0" err="1">
                <a:latin typeface="Alegreya" panose="00000500000000000000"/>
              </a:rPr>
              <a:t>#</a:t>
            </a:r>
            <a:r>
              <a:rPr lang="en-US" sz="1800" b="0" dirty="0">
                <a:latin typeface="Alegreya" panose="00000500000000000000"/>
              </a:rPr>
              <a:t>include&lt;stdio.h</a:t>
            </a:r>
            <a:r>
              <a:rPr lang="en-US" sz="1800" b="0" dirty="0" err="1">
                <a:latin typeface="Alegreya" panose="00000500000000000000"/>
              </a:rPr>
              <a:t>&gt; </a:t>
            </a:r>
            <a:br>
              <a:rPr lang="en-US" sz="1800" b="0" dirty="0" err="1">
                <a:latin typeface="Alegreya" panose="00000500000000000000"/>
              </a:rPr>
            </a:br>
            <a:r>
              <a:rPr lang="en-US" sz="1800" b="0" dirty="0" err="1">
                <a:latin typeface="Alegreya" panose="00000500000000000000"/>
              </a:rPr>
              <a:t>typedef </a:t>
            </a:r>
            <a:r>
              <a:rPr lang="en-US" sz="1800" b="0" dirty="0">
                <a:latin typeface="Alegreya" panose="00000500000000000000"/>
              </a:rPr>
              <a:t>struct</a:t>
            </a: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a:t>
            </a:r>
            <a:r>
              <a:rPr lang="en-US" sz="1800" b="0" dirty="0">
                <a:latin typeface="Alegreya" panose="00000500000000000000"/>
              </a:rPr>
              <a:t>char</a:t>
            </a:r>
            <a:r>
              <a:rPr lang="en-US" sz="1800" b="0" dirty="0" err="1">
                <a:latin typeface="Alegreya" panose="00000500000000000000"/>
              </a:rPr>
              <a:t> </a:t>
            </a:r>
            <a:r>
              <a:rPr lang="en-US" sz="1800" b="0" dirty="0">
                <a:latin typeface="Alegreya" panose="00000500000000000000"/>
              </a:rPr>
              <a:t>name</a:t>
            </a:r>
            <a:r>
              <a:rPr lang="en-US" sz="1800" b="0" dirty="0" err="1">
                <a:latin typeface="Alegreya" panose="00000500000000000000"/>
              </a:rPr>
              <a:t>[</a:t>
            </a:r>
            <a:r>
              <a:rPr lang="en-US" sz="1800" b="0" dirty="0">
                <a:latin typeface="Alegreya" panose="00000500000000000000"/>
              </a:rPr>
              <a:t>10</a:t>
            </a: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a:t>
            </a:r>
            <a:r>
              <a:rPr lang="en-US" sz="1800" b="0" dirty="0">
                <a:latin typeface="Alegreya" panose="00000500000000000000"/>
              </a:rPr>
              <a:t>int</a:t>
            </a:r>
            <a:r>
              <a:rPr lang="en-US" sz="1800" b="0" dirty="0" err="1">
                <a:latin typeface="Alegreya" panose="00000500000000000000"/>
              </a:rPr>
              <a:t> usn; </a:t>
            </a:r>
            <a:br>
              <a:rPr lang="en-US" sz="1800" b="0" dirty="0" err="1">
                <a:latin typeface="Alegreya" panose="00000500000000000000"/>
              </a:rPr>
            </a:br>
            <a:r>
              <a:rPr lang="en-US" sz="1800" b="0" dirty="0" err="1">
                <a:latin typeface="Alegreya" panose="00000500000000000000"/>
              </a:rPr>
              <a:t>}</a:t>
            </a:r>
            <a:r>
              <a:rPr lang="en-US" sz="1800" b="0" dirty="0">
                <a:latin typeface="Alegreya" panose="00000500000000000000"/>
              </a:rPr>
              <a:t>student</a:t>
            </a:r>
            <a:r>
              <a:rPr lang="en-US" sz="1800" b="0" dirty="0" err="1">
                <a:latin typeface="Alegreya" panose="00000500000000000000"/>
              </a:rPr>
              <a:t>; </a:t>
            </a:r>
            <a:br>
              <a:rPr lang="en-US" sz="1800" b="0" dirty="0" err="1">
                <a:latin typeface="Alegreya" panose="00000500000000000000"/>
              </a:rPr>
            </a:br>
            <a:r>
              <a:rPr lang="en-US" sz="1800" b="0" dirty="0">
                <a:latin typeface="Alegreya" panose="00000500000000000000"/>
              </a:rPr>
              <a:t>void</a:t>
            </a:r>
            <a:r>
              <a:rPr lang="en-US" sz="1800" b="0" dirty="0" err="1">
                <a:latin typeface="Alegreya" panose="00000500000000000000"/>
              </a:rPr>
              <a:t> </a:t>
            </a:r>
            <a:r>
              <a:rPr lang="en-US" sz="1800" b="0" dirty="0">
                <a:latin typeface="Alegreya" panose="00000500000000000000"/>
              </a:rPr>
              <a:t>main</a:t>
            </a: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a:t>
            </a:r>
            <a:r>
              <a:rPr lang="en-US" sz="1800" b="0" dirty="0">
                <a:latin typeface="Alegreya" panose="00000500000000000000"/>
              </a:rPr>
              <a:t>student</a:t>
            </a:r>
            <a:r>
              <a:rPr lang="en-US" sz="1800" b="0" dirty="0" err="1">
                <a:latin typeface="Alegreya" panose="00000500000000000000"/>
              </a:rPr>
              <a:t> </a:t>
            </a:r>
            <a:r>
              <a:rPr lang="en-US" sz="1800" b="0" dirty="0">
                <a:latin typeface="Alegreya" panose="00000500000000000000"/>
              </a:rPr>
              <a:t>s1</a:t>
            </a:r>
            <a:r>
              <a:rPr lang="en-US" sz="1800" b="0" dirty="0" err="1">
                <a:latin typeface="Alegreya" panose="00000500000000000000"/>
              </a:rPr>
              <a:t>;</a:t>
            </a:r>
            <a:br>
              <a:rPr lang="en-US" sz="1800" b="0" dirty="0" err="1">
                <a:latin typeface="Alegreya" panose="00000500000000000000"/>
              </a:rPr>
            </a:br>
            <a:r>
              <a:rPr lang="en-US" sz="1800" b="0" dirty="0" err="1">
                <a:latin typeface="Alegreya" panose="00000500000000000000"/>
              </a:rPr>
              <a:t>    printf("</a:t>
            </a:r>
            <a:r>
              <a:rPr lang="en-US" sz="1800" b="0" dirty="0">
                <a:latin typeface="Alegreya" panose="00000500000000000000"/>
              </a:rPr>
              <a:t>enter</a:t>
            </a:r>
            <a:r>
              <a:rPr lang="en-US" sz="1800" b="0" dirty="0" err="1">
                <a:latin typeface="Alegreya" panose="00000500000000000000"/>
              </a:rPr>
              <a:t> </a:t>
            </a:r>
            <a:r>
              <a:rPr lang="en-US" sz="1800" b="0" dirty="0">
                <a:latin typeface="Alegreya" panose="00000500000000000000"/>
              </a:rPr>
              <a:t>student</a:t>
            </a:r>
            <a:r>
              <a:rPr lang="en-US" sz="1800" b="0" dirty="0" err="1">
                <a:latin typeface="Alegreya" panose="00000500000000000000"/>
              </a:rPr>
              <a:t> </a:t>
            </a:r>
            <a:r>
              <a:rPr lang="en-US" sz="1800" b="0" dirty="0">
                <a:latin typeface="Alegreya" panose="00000500000000000000"/>
              </a:rPr>
              <a:t>name</a:t>
            </a:r>
            <a:r>
              <a:rPr lang="en-US" sz="1800" b="0" dirty="0" err="1">
                <a:latin typeface="Alegreya" panose="00000500000000000000"/>
              </a:rPr>
              <a:t>:\</a:t>
            </a:r>
            <a:r>
              <a:rPr lang="en-US" sz="1800" b="0" dirty="0">
                <a:latin typeface="Alegreya" panose="00000500000000000000"/>
              </a:rPr>
              <a:t>n</a:t>
            </a: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scanf</a:t>
            </a:r>
            <a:r>
              <a:rPr lang="en-US" sz="1800" b="0" dirty="0">
                <a:latin typeface="Alegreya" panose="00000500000000000000"/>
              </a:rPr>
              <a:t>("%s</a:t>
            </a:r>
            <a:r>
              <a:rPr lang="en-US" sz="1800" b="0" dirty="0" err="1">
                <a:latin typeface="Alegreya" panose="00000500000000000000"/>
              </a:rPr>
              <a:t>", </a:t>
            </a:r>
            <a:r>
              <a:rPr lang="en-US" sz="1800" b="0" dirty="0">
                <a:latin typeface="Alegreya" panose="00000500000000000000"/>
              </a:rPr>
              <a:t>s1</a:t>
            </a:r>
            <a:r>
              <a:rPr lang="en-US" sz="1800" b="0" dirty="0" err="1">
                <a:latin typeface="Alegreya" panose="00000500000000000000"/>
              </a:rPr>
              <a:t>.</a:t>
            </a:r>
            <a:r>
              <a:rPr lang="en-US" sz="1800" b="0" dirty="0">
                <a:latin typeface="Alegreya" panose="00000500000000000000"/>
              </a:rPr>
              <a:t>name</a:t>
            </a: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printf</a:t>
            </a:r>
            <a:r>
              <a:rPr lang="en-US" sz="1800" b="0" dirty="0">
                <a:latin typeface="Alegreya" panose="00000500000000000000"/>
              </a:rPr>
              <a:t>("enter</a:t>
            </a:r>
            <a:r>
              <a:rPr lang="en-US" sz="1800" b="0" dirty="0" err="1">
                <a:latin typeface="Alegreya" panose="00000500000000000000"/>
              </a:rPr>
              <a:t> </a:t>
            </a:r>
            <a:r>
              <a:rPr lang="en-US" sz="1800" b="0" dirty="0">
                <a:latin typeface="Alegreya" panose="00000500000000000000"/>
              </a:rPr>
              <a:t>student</a:t>
            </a:r>
            <a:r>
              <a:rPr lang="en-US" sz="1800" b="0" dirty="0" err="1">
                <a:latin typeface="Alegreya" panose="00000500000000000000"/>
              </a:rPr>
              <a:t> usn:\</a:t>
            </a:r>
            <a:r>
              <a:rPr lang="en-US" sz="1800" b="0" dirty="0">
                <a:latin typeface="Alegreya" panose="00000500000000000000"/>
              </a:rPr>
              <a:t>n</a:t>
            </a: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scanf</a:t>
            </a:r>
            <a:r>
              <a:rPr lang="en-US" sz="1800" b="0" dirty="0">
                <a:latin typeface="Alegreya" panose="00000500000000000000"/>
              </a:rPr>
              <a:t>("%d</a:t>
            </a:r>
            <a:r>
              <a:rPr lang="en-US" sz="1800" b="0" dirty="0" err="1">
                <a:latin typeface="Alegreya" panose="00000500000000000000"/>
              </a:rPr>
              <a:t>", &amp;</a:t>
            </a:r>
            <a:r>
              <a:rPr lang="en-US" sz="1800" b="0" dirty="0">
                <a:latin typeface="Alegreya" panose="00000500000000000000"/>
              </a:rPr>
              <a:t>s1</a:t>
            </a:r>
            <a:r>
              <a:rPr lang="en-US" sz="1800" b="0" dirty="0" err="1">
                <a:latin typeface="Alegreya" panose="00000500000000000000"/>
              </a:rPr>
              <a:t>.usn);     </a:t>
            </a:r>
            <a:br>
              <a:rPr lang="en-US" sz="1800" b="0" dirty="0" err="1">
                <a:latin typeface="Alegreya" panose="00000500000000000000"/>
              </a:rPr>
            </a:br>
            <a:r>
              <a:rPr lang="en-US" sz="1800" b="0" dirty="0" err="1">
                <a:latin typeface="Alegreya" panose="00000500000000000000"/>
              </a:rPr>
              <a:t>    printf("</a:t>
            </a:r>
            <a:r>
              <a:rPr lang="en-US" sz="1800" b="0" dirty="0">
                <a:latin typeface="Alegreya" panose="00000500000000000000"/>
              </a:rPr>
              <a:t>student</a:t>
            </a:r>
            <a:r>
              <a:rPr lang="en-US" sz="1800" b="0" dirty="0" err="1">
                <a:latin typeface="Alegreya" panose="00000500000000000000"/>
              </a:rPr>
              <a:t> </a:t>
            </a:r>
            <a:r>
              <a:rPr lang="en-US" sz="1800" b="0" dirty="0">
                <a:latin typeface="Alegreya" panose="00000500000000000000"/>
              </a:rPr>
              <a:t>name</a:t>
            </a:r>
            <a:r>
              <a:rPr lang="en-US" sz="1800" b="0" dirty="0" err="1">
                <a:latin typeface="Alegreya" panose="00000500000000000000"/>
              </a:rPr>
              <a:t> </a:t>
            </a:r>
            <a:r>
              <a:rPr lang="en-US" sz="1800" b="0" dirty="0">
                <a:latin typeface="Alegreya" panose="00000500000000000000"/>
              </a:rPr>
              <a:t>is</a:t>
            </a:r>
            <a:r>
              <a:rPr lang="en-US" sz="1800" b="0" dirty="0" err="1">
                <a:latin typeface="Alegreya" panose="00000500000000000000"/>
              </a:rPr>
              <a:t> %</a:t>
            </a:r>
            <a:r>
              <a:rPr lang="en-US" sz="1800" b="0" dirty="0">
                <a:latin typeface="Alegreya" panose="00000500000000000000"/>
              </a:rPr>
              <a:t>s</a:t>
            </a:r>
            <a:r>
              <a:rPr lang="en-US" sz="1800" b="0" dirty="0" err="1">
                <a:latin typeface="Alegreya" panose="00000500000000000000"/>
              </a:rPr>
              <a:t>",</a:t>
            </a:r>
            <a:r>
              <a:rPr lang="en-US" sz="1800" b="0" dirty="0">
                <a:latin typeface="Alegreya" panose="00000500000000000000"/>
              </a:rPr>
              <a:t>s1</a:t>
            </a:r>
            <a:r>
              <a:rPr lang="en-US" sz="1800" b="0" dirty="0" err="1">
                <a:latin typeface="Alegreya" panose="00000500000000000000"/>
              </a:rPr>
              <a:t>.</a:t>
            </a:r>
            <a:r>
              <a:rPr lang="en-US" sz="1800" b="0" dirty="0">
                <a:latin typeface="Alegreya" panose="00000500000000000000"/>
              </a:rPr>
              <a:t>name</a:t>
            </a:r>
            <a:r>
              <a:rPr lang="en-US" sz="1800" b="0" dirty="0" err="1">
                <a:latin typeface="Alegreya" panose="00000500000000000000"/>
              </a:rPr>
              <a:t>);      </a:t>
            </a:r>
            <a:br>
              <a:rPr lang="en-US" sz="1800" b="0" dirty="0" err="1">
                <a:latin typeface="Alegreya" panose="00000500000000000000"/>
              </a:rPr>
            </a:br>
            <a:r>
              <a:rPr lang="en-US" sz="1800" b="0" dirty="0" err="1">
                <a:latin typeface="Alegreya" panose="00000500000000000000"/>
              </a:rPr>
              <a:t>    printf</a:t>
            </a:r>
            <a:r>
              <a:rPr lang="en-US" sz="1800" b="0" dirty="0">
                <a:latin typeface="Alegreya" panose="00000500000000000000"/>
              </a:rPr>
              <a:t>("student</a:t>
            </a:r>
            <a:r>
              <a:rPr lang="en-US" sz="1800" b="0" dirty="0" err="1">
                <a:latin typeface="Alegreya" panose="00000500000000000000"/>
              </a:rPr>
              <a:t> usn </a:t>
            </a:r>
            <a:r>
              <a:rPr lang="en-US" sz="1800" b="0" dirty="0">
                <a:latin typeface="Alegreya" panose="00000500000000000000"/>
              </a:rPr>
              <a:t>is</a:t>
            </a:r>
            <a:r>
              <a:rPr lang="en-US" sz="1800" b="0" dirty="0" err="1">
                <a:latin typeface="Alegreya" panose="00000500000000000000"/>
              </a:rPr>
              <a:t> %</a:t>
            </a:r>
            <a:r>
              <a:rPr lang="en-US" sz="1800" b="0" dirty="0">
                <a:latin typeface="Alegreya" panose="00000500000000000000"/>
              </a:rPr>
              <a:t>d</a:t>
            </a:r>
            <a:r>
              <a:rPr lang="en-US" sz="1800" b="0" dirty="0" err="1">
                <a:latin typeface="Alegreya" panose="00000500000000000000"/>
              </a:rPr>
              <a:t>", </a:t>
            </a:r>
            <a:r>
              <a:rPr lang="en-US" sz="1800" b="0" dirty="0">
                <a:latin typeface="Alegreya" panose="00000500000000000000"/>
              </a:rPr>
              <a:t>s1</a:t>
            </a:r>
            <a:r>
              <a:rPr lang="en-US" sz="1800" b="0" dirty="0" err="1">
                <a:latin typeface="Alegreya" panose="00000500000000000000"/>
              </a:rPr>
              <a:t>.usn); </a:t>
            </a:r>
            <a:br>
              <a:rPr lang="en-US" sz="1800" b="0" dirty="0" err="1">
                <a:latin typeface="Alegreya" panose="00000500000000000000"/>
              </a:rPr>
            </a:br>
            <a:r>
              <a:rPr lang="en-US" sz="1800" b="0" dirty="0" err="1">
                <a:latin typeface="Alegreya" panose="00000500000000000000"/>
              </a:rPr>
              <a:t>}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34290" y="1351454"/>
            <a:ext cx="1905000" cy="308552"/>
          </a:xfrm>
          <a:prstGeom prst="rect">
            <a:avLst/>
          </a:prstGeom>
        </p:spPr>
        <p:txBody>
          <a:bodyPr vert="horz" lIns="95250" tIns="47625" rIns="95250" bIns="47625" rtlCol="0" anchor="t">
            <a:spAutoFit/>
          </a:bodyPr>
          <a:lstStyle/>
          <a:p>
            <a:pPr>
              <a:defRPr lang="en-US" sz="1400" dirty="0"/>
            </a:pPr>
            <a:endParaRPr lang="en-US" dirty="0"/>
          </a:p>
        </p:txBody>
      </p:sp>
      <p:sp>
        <p:nvSpPr>
          <p:cNvPr id="4" name="TextBox 3"/>
          <p:cNvSpPr txBox="1"/>
          <p:nvPr/>
        </p:nvSpPr>
        <p:spPr>
          <a:xfrm>
            <a:off x="1635242" y="586797"/>
            <a:ext cx="5489733" cy="372110"/>
          </a:xfrm>
          <a:prstGeom prst="rect">
            <a:avLst/>
          </a:prstGeom>
        </p:spPr>
        <p:txBody>
          <a:bodyPr vert="horz" lIns="95250" tIns="47625" rIns="95250" bIns="47625" rtlCol="0" anchor="t">
            <a:spAutoFit/>
          </a:bodyPr>
          <a:lstStyle/>
          <a:p>
            <a:pPr>
              <a:defRPr lang="en-US" sz="1400" dirty="0"/>
            </a:pPr>
            <a:r>
              <a:rPr lang="en-US" sz="1800" b="1" dirty="0">
                <a:solidFill>
                  <a:schemeClr val="accent5"/>
                </a:solidFill>
                <a:latin typeface="Times New Roman" panose="02020603050405020304" pitchFamily="18" charset="0"/>
                <a:cs typeface="Times New Roman" panose="02020603050405020304" pitchFamily="18" charset="0"/>
              </a:rPr>
              <a:t>Different ways of writing a program using structure</a:t>
            </a:r>
          </a:p>
        </p:txBody>
      </p:sp>
      <p:sp>
        <p:nvSpPr>
          <p:cNvPr id="5" name="TextBox 4"/>
          <p:cNvSpPr txBox="1"/>
          <p:nvPr/>
        </p:nvSpPr>
        <p:spPr>
          <a:xfrm>
            <a:off x="-38100" y="928439"/>
            <a:ext cx="3267980" cy="3757295"/>
          </a:xfrm>
          <a:prstGeom prst="rect">
            <a:avLst/>
          </a:prstGeom>
        </p:spPr>
        <p:txBody>
          <a:bodyPr vert="horz" lIns="95250" tIns="47625" rIns="95250" bIns="47625" rtlCol="0" anchor="t">
            <a:spAutoFit/>
          </a:bodyPr>
          <a:lstStyle/>
          <a:p>
            <a:pPr>
              <a:defRPr lang="en-US" sz="1400" dirty="0"/>
            </a:pPr>
            <a:r>
              <a:rPr lang="en-US" sz="1400" dirty="0">
                <a:solidFill>
                  <a:srgbClr val="C1408A"/>
                </a:solidFill>
                <a:latin typeface="Open Sans" panose="020B0606030504020204"/>
              </a:rPr>
              <a:t>#include&lt;stdio.h&gt; </a:t>
            </a:r>
            <a:br>
              <a:rPr lang="en-US" sz="1400" dirty="0">
                <a:solidFill>
                  <a:srgbClr val="C1408A"/>
                </a:solidFill>
                <a:latin typeface="Open Sans" panose="020B0606030504020204"/>
              </a:rPr>
            </a:br>
            <a:r>
              <a:rPr lang="en-US" sz="1400" dirty="0">
                <a:solidFill>
                  <a:srgbClr val="C1408A"/>
                </a:solidFill>
                <a:latin typeface="Open Sans" panose="020B0606030504020204"/>
              </a:rPr>
              <a:t>struct student</a:t>
            </a:r>
            <a:br>
              <a:rPr lang="en-US" sz="1400" dirty="0">
                <a:solidFill>
                  <a:srgbClr val="C1408A"/>
                </a:solidFill>
                <a:latin typeface="Open Sans" panose="020B0606030504020204"/>
              </a:rPr>
            </a:br>
            <a:r>
              <a:rPr lang="en-US" sz="1400" dirty="0">
                <a:solidFill>
                  <a:srgbClr val="C1408A"/>
                </a:solidFill>
                <a:latin typeface="Open Sans" panose="020B0606030504020204"/>
              </a:rPr>
              <a:t>{      </a:t>
            </a:r>
            <a:br>
              <a:rPr lang="en-US" sz="1400" dirty="0">
                <a:solidFill>
                  <a:srgbClr val="C1408A"/>
                </a:solidFill>
                <a:latin typeface="Open Sans" panose="020B0606030504020204"/>
              </a:rPr>
            </a:br>
            <a:r>
              <a:rPr lang="en-US" sz="1400" dirty="0">
                <a:solidFill>
                  <a:srgbClr val="C1408A"/>
                </a:solidFill>
                <a:latin typeface="Open Sans" panose="020B0606030504020204"/>
              </a:rPr>
              <a:t>    char name[10];      </a:t>
            </a:r>
            <a:br>
              <a:rPr lang="en-US" sz="1400" dirty="0">
                <a:solidFill>
                  <a:srgbClr val="C1408A"/>
                </a:solidFill>
                <a:latin typeface="Open Sans" panose="020B0606030504020204"/>
              </a:rPr>
            </a:br>
            <a:r>
              <a:rPr lang="en-US" sz="1400" dirty="0">
                <a:solidFill>
                  <a:srgbClr val="C1408A"/>
                </a:solidFill>
                <a:latin typeface="Open Sans" panose="020B0606030504020204"/>
              </a:rPr>
              <a:t>    int </a:t>
            </a:r>
            <a:r>
              <a:rPr lang="en-US" sz="1400" dirty="0" err="1">
                <a:solidFill>
                  <a:srgbClr val="C1408A"/>
                </a:solidFill>
                <a:latin typeface="Open Sans" panose="020B0606030504020204"/>
              </a:rPr>
              <a:t>usn</a:t>
            </a:r>
            <a:r>
              <a:rPr lang="en-US" sz="1400" dirty="0">
                <a:solidFill>
                  <a:srgbClr val="C1408A"/>
                </a:solidFill>
                <a:latin typeface="Open Sans" panose="020B0606030504020204"/>
              </a:rPr>
              <a:t>; </a:t>
            </a:r>
            <a:br>
              <a:rPr lang="en-US" sz="1400" dirty="0">
                <a:solidFill>
                  <a:srgbClr val="C1408A"/>
                </a:solidFill>
                <a:latin typeface="Open Sans" panose="020B0606030504020204"/>
              </a:rPr>
            </a:br>
            <a:r>
              <a:rPr lang="en-US" sz="1400" dirty="0">
                <a:solidFill>
                  <a:srgbClr val="C1408A"/>
                </a:solidFill>
                <a:latin typeface="Open Sans" panose="020B0606030504020204"/>
              </a:rPr>
              <a:t>}; </a:t>
            </a:r>
            <a:br>
              <a:rPr lang="en-US" sz="1400" dirty="0">
                <a:solidFill>
                  <a:srgbClr val="C1408A"/>
                </a:solidFill>
                <a:latin typeface="Open Sans" panose="020B0606030504020204"/>
              </a:rPr>
            </a:br>
            <a:r>
              <a:rPr lang="en-US" sz="1400" dirty="0">
                <a:solidFill>
                  <a:srgbClr val="C1408A"/>
                </a:solidFill>
                <a:latin typeface="Open Sans" panose="020B0606030504020204"/>
              </a:rPr>
              <a:t>void main() </a:t>
            </a:r>
            <a:br>
              <a:rPr lang="en-US" sz="1400" dirty="0">
                <a:solidFill>
                  <a:srgbClr val="C1408A"/>
                </a:solidFill>
                <a:latin typeface="Open Sans" panose="020B0606030504020204"/>
              </a:rPr>
            </a:br>
            <a:r>
              <a:rPr lang="en-US" sz="1400" dirty="0">
                <a:solidFill>
                  <a:srgbClr val="C1408A"/>
                </a:solidFill>
                <a:latin typeface="Open Sans" panose="020B0606030504020204"/>
              </a:rPr>
              <a:t>{      </a:t>
            </a:r>
            <a:br>
              <a:rPr lang="en-US" sz="1400" dirty="0">
                <a:solidFill>
                  <a:srgbClr val="C1408A"/>
                </a:solidFill>
                <a:latin typeface="Open Sans" panose="020B0606030504020204"/>
              </a:rPr>
            </a:br>
            <a:r>
              <a:rPr lang="en-US" sz="1400" dirty="0">
                <a:solidFill>
                  <a:srgbClr val="C1408A"/>
                </a:solidFill>
                <a:latin typeface="Open Sans" panose="020B0606030504020204"/>
              </a:rPr>
              <a:t>    struct student s1;</a:t>
            </a:r>
            <a:br>
              <a:rPr lang="en-US" sz="1400" dirty="0">
                <a:solidFill>
                  <a:srgbClr val="C1408A"/>
                </a:solidFill>
                <a:latin typeface="Open Sans" panose="020B0606030504020204"/>
              </a:rPr>
            </a:br>
            <a:r>
              <a:rPr lang="en-US" sz="1400" dirty="0">
                <a:solidFill>
                  <a:srgbClr val="C1408A"/>
                </a:solidFill>
                <a:latin typeface="Open Sans" panose="020B0606030504020204"/>
              </a:rPr>
              <a:t>    </a:t>
            </a:r>
            <a:r>
              <a:rPr lang="en-US" sz="1400" dirty="0" err="1">
                <a:solidFill>
                  <a:srgbClr val="C1408A"/>
                </a:solidFill>
                <a:latin typeface="Open Sans" panose="020B0606030504020204"/>
              </a:rPr>
              <a:t>printf</a:t>
            </a:r>
            <a:r>
              <a:rPr lang="en-US" sz="1400" dirty="0">
                <a:solidFill>
                  <a:srgbClr val="C1408A"/>
                </a:solidFill>
                <a:latin typeface="Open Sans" panose="020B0606030504020204"/>
              </a:rPr>
              <a:t>("enter student name:\n");      </a:t>
            </a:r>
            <a:br>
              <a:rPr lang="en-US" sz="1400" dirty="0">
                <a:solidFill>
                  <a:srgbClr val="C1408A"/>
                </a:solidFill>
                <a:latin typeface="Open Sans" panose="020B0606030504020204"/>
              </a:rPr>
            </a:br>
            <a:r>
              <a:rPr lang="en-US" sz="1400" dirty="0">
                <a:solidFill>
                  <a:srgbClr val="C1408A"/>
                </a:solidFill>
                <a:latin typeface="Open Sans" panose="020B0606030504020204"/>
              </a:rPr>
              <a:t>    </a:t>
            </a:r>
            <a:r>
              <a:rPr lang="en-US" sz="1400" dirty="0" err="1">
                <a:solidFill>
                  <a:srgbClr val="C1408A"/>
                </a:solidFill>
                <a:latin typeface="Open Sans" panose="020B0606030504020204"/>
              </a:rPr>
              <a:t>scanf</a:t>
            </a:r>
            <a:r>
              <a:rPr lang="en-US" sz="1400" dirty="0">
                <a:solidFill>
                  <a:srgbClr val="C1408A"/>
                </a:solidFill>
                <a:latin typeface="Open Sans" panose="020B0606030504020204"/>
              </a:rPr>
              <a:t>("%s", s1.name);      </a:t>
            </a:r>
            <a:br>
              <a:rPr lang="en-US" sz="1400" dirty="0">
                <a:solidFill>
                  <a:srgbClr val="C1408A"/>
                </a:solidFill>
                <a:latin typeface="Open Sans" panose="020B0606030504020204"/>
              </a:rPr>
            </a:br>
            <a:r>
              <a:rPr lang="en-US" sz="1400" dirty="0">
                <a:solidFill>
                  <a:srgbClr val="C1408A"/>
                </a:solidFill>
                <a:latin typeface="Open Sans" panose="020B0606030504020204"/>
              </a:rPr>
              <a:t>    </a:t>
            </a:r>
            <a:r>
              <a:rPr lang="en-US" sz="1400" dirty="0" err="1">
                <a:solidFill>
                  <a:srgbClr val="C1408A"/>
                </a:solidFill>
                <a:latin typeface="Open Sans" panose="020B0606030504020204"/>
              </a:rPr>
              <a:t>printf</a:t>
            </a:r>
            <a:r>
              <a:rPr lang="en-US" sz="1400" dirty="0">
                <a:solidFill>
                  <a:srgbClr val="C1408A"/>
                </a:solidFill>
                <a:latin typeface="Open Sans" panose="020B0606030504020204"/>
              </a:rPr>
              <a:t>("enter student </a:t>
            </a:r>
            <a:r>
              <a:rPr lang="en-US" sz="1400" dirty="0" err="1">
                <a:solidFill>
                  <a:srgbClr val="C1408A"/>
                </a:solidFill>
                <a:latin typeface="Open Sans" panose="020B0606030504020204"/>
              </a:rPr>
              <a:t>usn</a:t>
            </a:r>
            <a:r>
              <a:rPr lang="en-US" sz="1400" dirty="0">
                <a:solidFill>
                  <a:srgbClr val="C1408A"/>
                </a:solidFill>
                <a:latin typeface="Open Sans" panose="020B0606030504020204"/>
              </a:rPr>
              <a:t>:\n");      </a:t>
            </a:r>
            <a:br>
              <a:rPr lang="en-US" sz="1400" dirty="0">
                <a:solidFill>
                  <a:srgbClr val="C1408A"/>
                </a:solidFill>
                <a:latin typeface="Open Sans" panose="020B0606030504020204"/>
              </a:rPr>
            </a:br>
            <a:r>
              <a:rPr lang="en-US" sz="1400" dirty="0">
                <a:solidFill>
                  <a:srgbClr val="C1408A"/>
                </a:solidFill>
                <a:latin typeface="Open Sans" panose="020B0606030504020204"/>
              </a:rPr>
              <a:t>    </a:t>
            </a:r>
            <a:r>
              <a:rPr lang="en-US" sz="1400" dirty="0" err="1">
                <a:solidFill>
                  <a:srgbClr val="C1408A"/>
                </a:solidFill>
                <a:latin typeface="Open Sans" panose="020B0606030504020204"/>
              </a:rPr>
              <a:t>scanf</a:t>
            </a:r>
            <a:r>
              <a:rPr lang="en-US" sz="1400" dirty="0">
                <a:solidFill>
                  <a:srgbClr val="C1408A"/>
                </a:solidFill>
                <a:latin typeface="Open Sans" panose="020B0606030504020204"/>
              </a:rPr>
              <a:t>("%d", &amp;s1.</a:t>
            </a:r>
            <a:r>
              <a:rPr lang="en-US" sz="1400" dirty="0" err="1">
                <a:solidFill>
                  <a:srgbClr val="C1408A"/>
                </a:solidFill>
                <a:latin typeface="Open Sans" panose="020B0606030504020204"/>
              </a:rPr>
              <a:t>usn</a:t>
            </a:r>
            <a:r>
              <a:rPr lang="en-US" sz="1400" dirty="0">
                <a:solidFill>
                  <a:srgbClr val="C1408A"/>
                </a:solidFill>
                <a:latin typeface="Open Sans" panose="020B0606030504020204"/>
              </a:rPr>
              <a:t>);     </a:t>
            </a:r>
            <a:br>
              <a:rPr lang="en-US" sz="1400" dirty="0">
                <a:solidFill>
                  <a:srgbClr val="C1408A"/>
                </a:solidFill>
                <a:latin typeface="Open Sans" panose="020B0606030504020204"/>
              </a:rPr>
            </a:br>
            <a:r>
              <a:rPr lang="en-US" sz="1400" dirty="0">
                <a:solidFill>
                  <a:srgbClr val="C1408A"/>
                </a:solidFill>
                <a:latin typeface="Open Sans" panose="020B0606030504020204"/>
              </a:rPr>
              <a:t>    </a:t>
            </a:r>
            <a:r>
              <a:rPr lang="en-US" sz="1400" dirty="0" err="1">
                <a:solidFill>
                  <a:srgbClr val="C1408A"/>
                </a:solidFill>
                <a:latin typeface="Open Sans" panose="020B0606030504020204"/>
              </a:rPr>
              <a:t>printf</a:t>
            </a:r>
            <a:r>
              <a:rPr lang="en-US" sz="1400" dirty="0">
                <a:solidFill>
                  <a:srgbClr val="C1408A"/>
                </a:solidFill>
                <a:latin typeface="Open Sans" panose="020B0606030504020204"/>
              </a:rPr>
              <a:t>("student name is %s\n",s1.name);      </a:t>
            </a:r>
            <a:br>
              <a:rPr lang="en-US" sz="1400" dirty="0">
                <a:solidFill>
                  <a:srgbClr val="C1408A"/>
                </a:solidFill>
                <a:latin typeface="Open Sans" panose="020B0606030504020204"/>
              </a:rPr>
            </a:br>
            <a:r>
              <a:rPr lang="en-US" sz="1400" dirty="0">
                <a:solidFill>
                  <a:srgbClr val="C1408A"/>
                </a:solidFill>
                <a:latin typeface="Open Sans" panose="020B0606030504020204"/>
              </a:rPr>
              <a:t>  </a:t>
            </a:r>
            <a:r>
              <a:rPr lang="en-US" sz="1400" dirty="0" err="1">
                <a:solidFill>
                  <a:srgbClr val="C1408A"/>
                </a:solidFill>
                <a:latin typeface="Open Sans" panose="020B0606030504020204"/>
              </a:rPr>
              <a:t>printf</a:t>
            </a:r>
            <a:r>
              <a:rPr lang="en-US" sz="1400" dirty="0">
                <a:solidFill>
                  <a:srgbClr val="C1408A"/>
                </a:solidFill>
                <a:latin typeface="Open Sans" panose="020B0606030504020204"/>
              </a:rPr>
              <a:t>("student </a:t>
            </a:r>
            <a:r>
              <a:rPr lang="en-US" sz="1400" dirty="0" err="1">
                <a:solidFill>
                  <a:srgbClr val="C1408A"/>
                </a:solidFill>
                <a:latin typeface="Open Sans" panose="020B0606030504020204"/>
              </a:rPr>
              <a:t>usn</a:t>
            </a:r>
            <a:r>
              <a:rPr lang="en-US" sz="1400" dirty="0">
                <a:solidFill>
                  <a:srgbClr val="C1408A"/>
                </a:solidFill>
                <a:latin typeface="Open Sans" panose="020B0606030504020204"/>
              </a:rPr>
              <a:t> is %d", s1.</a:t>
            </a:r>
            <a:r>
              <a:rPr lang="en-US" sz="1400" dirty="0" err="1">
                <a:solidFill>
                  <a:srgbClr val="C1408A"/>
                </a:solidFill>
                <a:latin typeface="Open Sans" panose="020B0606030504020204"/>
              </a:rPr>
              <a:t>usn</a:t>
            </a:r>
            <a:r>
              <a:rPr lang="en-US" sz="1400" dirty="0">
                <a:solidFill>
                  <a:srgbClr val="C1408A"/>
                </a:solidFill>
                <a:latin typeface="Open Sans" panose="020B0606030504020204"/>
              </a:rPr>
              <a:t>); </a:t>
            </a:r>
            <a:br>
              <a:rPr lang="en-US" sz="1400" dirty="0">
                <a:solidFill>
                  <a:srgbClr val="C1408A"/>
                </a:solidFill>
                <a:latin typeface="Open Sans" panose="020B0606030504020204"/>
              </a:rPr>
            </a:br>
            <a:r>
              <a:rPr lang="en-US" sz="1400" dirty="0">
                <a:solidFill>
                  <a:srgbClr val="C1408A"/>
                </a:solidFill>
                <a:latin typeface="Open Sans" panose="020B0606030504020204"/>
              </a:rPr>
              <a:t>}       </a:t>
            </a:r>
          </a:p>
        </p:txBody>
      </p:sp>
      <p:sp>
        <p:nvSpPr>
          <p:cNvPr id="6" name="TextBox 5"/>
          <p:cNvSpPr txBox="1"/>
          <p:nvPr/>
        </p:nvSpPr>
        <p:spPr>
          <a:xfrm>
            <a:off x="3136163" y="956252"/>
            <a:ext cx="3188436" cy="3542030"/>
          </a:xfrm>
          <a:prstGeom prst="rect">
            <a:avLst/>
          </a:prstGeom>
        </p:spPr>
        <p:txBody>
          <a:bodyPr vert="horz" lIns="95250" tIns="47625" rIns="95250" bIns="47625" rtlCol="0" anchor="t">
            <a:spAutoFit/>
          </a:bodyPr>
          <a:lstStyle/>
          <a:p>
            <a:pPr>
              <a:defRPr lang="en-US" sz="1400" dirty="0"/>
            </a:pPr>
            <a:r>
              <a:rPr lang="en-US" sz="1400" dirty="0">
                <a:solidFill>
                  <a:srgbClr val="00B050"/>
                </a:solidFill>
                <a:latin typeface="Open Sans" panose="020B0606030504020204"/>
              </a:rPr>
              <a:t>#include&lt;stdio.h&gt; </a:t>
            </a:r>
            <a:br>
              <a:rPr lang="en-US" sz="1400" dirty="0">
                <a:solidFill>
                  <a:srgbClr val="00B050"/>
                </a:solidFill>
                <a:latin typeface="Open Sans" panose="020B0606030504020204"/>
              </a:rPr>
            </a:br>
            <a:r>
              <a:rPr lang="en-US" sz="1400" dirty="0">
                <a:solidFill>
                  <a:srgbClr val="00B050"/>
                </a:solidFill>
                <a:latin typeface="Open Sans" panose="020B0606030504020204"/>
              </a:rPr>
              <a:t>struct student</a:t>
            </a:r>
            <a:br>
              <a:rPr lang="en-US" sz="1400" dirty="0">
                <a:solidFill>
                  <a:srgbClr val="00B050"/>
                </a:solidFill>
                <a:latin typeface="Open Sans" panose="020B0606030504020204"/>
              </a:rPr>
            </a:br>
            <a:r>
              <a:rPr lang="en-US" sz="1400" dirty="0">
                <a:solidFill>
                  <a:srgbClr val="00B050"/>
                </a:solidFill>
                <a:latin typeface="Open Sans" panose="020B0606030504020204"/>
              </a:rPr>
              <a:t>{      </a:t>
            </a:r>
            <a:br>
              <a:rPr lang="en-US" sz="1400" dirty="0">
                <a:solidFill>
                  <a:srgbClr val="00B050"/>
                </a:solidFill>
                <a:latin typeface="Open Sans" panose="020B0606030504020204"/>
              </a:rPr>
            </a:br>
            <a:r>
              <a:rPr lang="en-US" sz="1400" dirty="0">
                <a:solidFill>
                  <a:srgbClr val="00B050"/>
                </a:solidFill>
                <a:latin typeface="Open Sans" panose="020B0606030504020204"/>
              </a:rPr>
              <a:t>    char name[10];      </a:t>
            </a:r>
            <a:br>
              <a:rPr lang="en-US" sz="1400" dirty="0">
                <a:solidFill>
                  <a:srgbClr val="00B050"/>
                </a:solidFill>
                <a:latin typeface="Open Sans" panose="020B0606030504020204"/>
              </a:rPr>
            </a:br>
            <a:r>
              <a:rPr lang="en-US" sz="1400" dirty="0">
                <a:solidFill>
                  <a:srgbClr val="00B050"/>
                </a:solidFill>
                <a:latin typeface="Open Sans" panose="020B0606030504020204"/>
              </a:rPr>
              <a:t>    int </a:t>
            </a:r>
            <a:r>
              <a:rPr lang="en-US" sz="1400" dirty="0" err="1">
                <a:solidFill>
                  <a:srgbClr val="00B050"/>
                </a:solidFill>
                <a:latin typeface="Open Sans" panose="020B0606030504020204"/>
              </a:rPr>
              <a:t>usn</a:t>
            </a:r>
            <a:r>
              <a:rPr lang="en-US" sz="1400" dirty="0">
                <a:solidFill>
                  <a:srgbClr val="00B050"/>
                </a:solidFill>
                <a:latin typeface="Open Sans" panose="020B0606030504020204"/>
              </a:rPr>
              <a:t>; </a:t>
            </a:r>
            <a:br>
              <a:rPr lang="en-US" sz="1400" dirty="0">
                <a:solidFill>
                  <a:srgbClr val="00B050"/>
                </a:solidFill>
                <a:latin typeface="Open Sans" panose="020B0606030504020204"/>
              </a:rPr>
            </a:br>
            <a:r>
              <a:rPr lang="en-US" sz="1400" dirty="0">
                <a:solidFill>
                  <a:srgbClr val="00B050"/>
                </a:solidFill>
                <a:latin typeface="Open Sans" panose="020B0606030504020204"/>
              </a:rPr>
              <a:t>}s1; </a:t>
            </a:r>
            <a:br>
              <a:rPr lang="en-US" sz="1400" dirty="0">
                <a:solidFill>
                  <a:srgbClr val="00B050"/>
                </a:solidFill>
                <a:latin typeface="Open Sans" panose="020B0606030504020204"/>
              </a:rPr>
            </a:br>
            <a:r>
              <a:rPr lang="en-US" sz="1400" dirty="0">
                <a:solidFill>
                  <a:srgbClr val="00B050"/>
                </a:solidFill>
                <a:latin typeface="Open Sans" panose="020B0606030504020204"/>
              </a:rPr>
              <a:t>void main() </a:t>
            </a:r>
            <a:br>
              <a:rPr lang="en-US" sz="1400" dirty="0">
                <a:solidFill>
                  <a:srgbClr val="00B050"/>
                </a:solidFill>
                <a:latin typeface="Open Sans" panose="020B0606030504020204"/>
              </a:rPr>
            </a:br>
            <a:r>
              <a:rPr lang="en-US" sz="1400" dirty="0">
                <a:solidFill>
                  <a:srgbClr val="00B050"/>
                </a:solidFill>
                <a:latin typeface="Open Sans" panose="020B0606030504020204"/>
              </a:rPr>
              <a:t>{      </a:t>
            </a:r>
            <a:br>
              <a:rPr lang="en-US" sz="1400" dirty="0">
                <a:solidFill>
                  <a:srgbClr val="00B050"/>
                </a:solidFill>
                <a:latin typeface="Open Sans" panose="020B0606030504020204"/>
              </a:rPr>
            </a:br>
            <a:r>
              <a:rPr lang="en-US" sz="1400" dirty="0">
                <a:solidFill>
                  <a:srgbClr val="00B050"/>
                </a:solidFill>
                <a:latin typeface="Open Sans" panose="020B0606030504020204"/>
              </a:rPr>
              <a:t>    </a:t>
            </a:r>
            <a:r>
              <a:rPr lang="en-US" sz="1400" dirty="0" err="1">
                <a:solidFill>
                  <a:srgbClr val="00B050"/>
                </a:solidFill>
                <a:latin typeface="Open Sans" panose="020B0606030504020204"/>
              </a:rPr>
              <a:t>printf</a:t>
            </a:r>
            <a:r>
              <a:rPr lang="en-US" sz="1400" dirty="0">
                <a:solidFill>
                  <a:srgbClr val="00B050"/>
                </a:solidFill>
                <a:latin typeface="Open Sans" panose="020B0606030504020204"/>
              </a:rPr>
              <a:t>("enter student name:\n");      </a:t>
            </a:r>
            <a:br>
              <a:rPr lang="en-US" sz="1400" dirty="0">
                <a:solidFill>
                  <a:srgbClr val="00B050"/>
                </a:solidFill>
                <a:latin typeface="Open Sans" panose="020B0606030504020204"/>
              </a:rPr>
            </a:br>
            <a:r>
              <a:rPr lang="en-US" sz="1400" dirty="0">
                <a:solidFill>
                  <a:srgbClr val="00B050"/>
                </a:solidFill>
                <a:latin typeface="Open Sans" panose="020B0606030504020204"/>
              </a:rPr>
              <a:t>    </a:t>
            </a:r>
            <a:r>
              <a:rPr lang="en-US" sz="1400" dirty="0" err="1">
                <a:solidFill>
                  <a:srgbClr val="00B050"/>
                </a:solidFill>
                <a:latin typeface="Open Sans" panose="020B0606030504020204"/>
              </a:rPr>
              <a:t>scanf</a:t>
            </a:r>
            <a:r>
              <a:rPr lang="en-US" sz="1400" dirty="0">
                <a:solidFill>
                  <a:srgbClr val="00B050"/>
                </a:solidFill>
                <a:latin typeface="Open Sans" panose="020B0606030504020204"/>
              </a:rPr>
              <a:t>("%s", s1.name);      </a:t>
            </a:r>
            <a:br>
              <a:rPr lang="en-US" sz="1400" dirty="0">
                <a:solidFill>
                  <a:srgbClr val="00B050"/>
                </a:solidFill>
                <a:latin typeface="Open Sans" panose="020B0606030504020204"/>
              </a:rPr>
            </a:br>
            <a:r>
              <a:rPr lang="en-US" sz="1400" dirty="0">
                <a:solidFill>
                  <a:srgbClr val="00B050"/>
                </a:solidFill>
                <a:latin typeface="Open Sans" panose="020B0606030504020204"/>
              </a:rPr>
              <a:t>    </a:t>
            </a:r>
            <a:r>
              <a:rPr lang="en-US" sz="1400" dirty="0" err="1">
                <a:solidFill>
                  <a:srgbClr val="00B050"/>
                </a:solidFill>
                <a:latin typeface="Open Sans" panose="020B0606030504020204"/>
              </a:rPr>
              <a:t>printf</a:t>
            </a:r>
            <a:r>
              <a:rPr lang="en-US" sz="1400" dirty="0">
                <a:solidFill>
                  <a:srgbClr val="00B050"/>
                </a:solidFill>
                <a:latin typeface="Open Sans" panose="020B0606030504020204"/>
              </a:rPr>
              <a:t>("enter student </a:t>
            </a:r>
            <a:r>
              <a:rPr lang="en-US" sz="1400" dirty="0" err="1">
                <a:solidFill>
                  <a:srgbClr val="00B050"/>
                </a:solidFill>
                <a:latin typeface="Open Sans" panose="020B0606030504020204"/>
              </a:rPr>
              <a:t>usn</a:t>
            </a:r>
            <a:r>
              <a:rPr lang="en-US" sz="1400" dirty="0">
                <a:solidFill>
                  <a:srgbClr val="00B050"/>
                </a:solidFill>
                <a:latin typeface="Open Sans" panose="020B0606030504020204"/>
              </a:rPr>
              <a:t>:\n");      </a:t>
            </a:r>
            <a:br>
              <a:rPr lang="en-US" sz="1400" dirty="0">
                <a:solidFill>
                  <a:srgbClr val="00B050"/>
                </a:solidFill>
                <a:latin typeface="Open Sans" panose="020B0606030504020204"/>
              </a:rPr>
            </a:br>
            <a:r>
              <a:rPr lang="en-US" sz="1400" dirty="0">
                <a:solidFill>
                  <a:srgbClr val="00B050"/>
                </a:solidFill>
                <a:latin typeface="Open Sans" panose="020B0606030504020204"/>
              </a:rPr>
              <a:t>    </a:t>
            </a:r>
            <a:r>
              <a:rPr lang="en-US" sz="1400" dirty="0" err="1">
                <a:solidFill>
                  <a:srgbClr val="00B050"/>
                </a:solidFill>
                <a:latin typeface="Open Sans" panose="020B0606030504020204"/>
              </a:rPr>
              <a:t>scanf</a:t>
            </a:r>
            <a:r>
              <a:rPr lang="en-US" sz="1400" dirty="0">
                <a:solidFill>
                  <a:srgbClr val="00B050"/>
                </a:solidFill>
                <a:latin typeface="Open Sans" panose="020B0606030504020204"/>
              </a:rPr>
              <a:t>("%d", &amp;s1.</a:t>
            </a:r>
            <a:r>
              <a:rPr lang="en-US" sz="1400" dirty="0" err="1">
                <a:solidFill>
                  <a:srgbClr val="00B050"/>
                </a:solidFill>
                <a:latin typeface="Open Sans" panose="020B0606030504020204"/>
              </a:rPr>
              <a:t>usn</a:t>
            </a:r>
            <a:r>
              <a:rPr lang="en-US" sz="1400" dirty="0">
                <a:solidFill>
                  <a:srgbClr val="00B050"/>
                </a:solidFill>
                <a:latin typeface="Open Sans" panose="020B0606030504020204"/>
              </a:rPr>
              <a:t>);     </a:t>
            </a:r>
            <a:br>
              <a:rPr lang="en-US" sz="1400" dirty="0">
                <a:solidFill>
                  <a:srgbClr val="00B050"/>
                </a:solidFill>
                <a:latin typeface="Open Sans" panose="020B0606030504020204"/>
              </a:rPr>
            </a:br>
            <a:r>
              <a:rPr lang="en-US" sz="1400" dirty="0">
                <a:solidFill>
                  <a:srgbClr val="00B050"/>
                </a:solidFill>
                <a:latin typeface="Open Sans" panose="020B0606030504020204"/>
              </a:rPr>
              <a:t>    </a:t>
            </a:r>
            <a:r>
              <a:rPr lang="en-US" sz="1400" dirty="0" err="1">
                <a:solidFill>
                  <a:srgbClr val="00B050"/>
                </a:solidFill>
                <a:latin typeface="Open Sans" panose="020B0606030504020204"/>
              </a:rPr>
              <a:t>printf</a:t>
            </a:r>
            <a:r>
              <a:rPr lang="en-US" sz="1400" dirty="0">
                <a:solidFill>
                  <a:srgbClr val="00B050"/>
                </a:solidFill>
                <a:latin typeface="Open Sans" panose="020B0606030504020204"/>
              </a:rPr>
              <a:t>("student name is %s\n",s1.name);      </a:t>
            </a:r>
            <a:br>
              <a:rPr lang="en-US" sz="1400" dirty="0">
                <a:solidFill>
                  <a:srgbClr val="00B050"/>
                </a:solidFill>
                <a:latin typeface="Open Sans" panose="020B0606030504020204"/>
              </a:rPr>
            </a:br>
            <a:r>
              <a:rPr lang="en-US" sz="1400" dirty="0">
                <a:solidFill>
                  <a:srgbClr val="00B050"/>
                </a:solidFill>
                <a:latin typeface="Open Sans" panose="020B0606030504020204"/>
              </a:rPr>
              <a:t>   </a:t>
            </a:r>
            <a:r>
              <a:rPr lang="en-US" sz="1400" dirty="0" err="1">
                <a:solidFill>
                  <a:srgbClr val="00B050"/>
                </a:solidFill>
                <a:latin typeface="Open Sans" panose="020B0606030504020204"/>
              </a:rPr>
              <a:t>printf</a:t>
            </a:r>
            <a:r>
              <a:rPr lang="en-US" sz="1400" dirty="0">
                <a:solidFill>
                  <a:srgbClr val="00B050"/>
                </a:solidFill>
                <a:latin typeface="Open Sans" panose="020B0606030504020204"/>
              </a:rPr>
              <a:t>("student </a:t>
            </a:r>
            <a:r>
              <a:rPr lang="en-US" sz="1400" dirty="0" err="1">
                <a:solidFill>
                  <a:srgbClr val="00B050"/>
                </a:solidFill>
                <a:latin typeface="Open Sans" panose="020B0606030504020204"/>
              </a:rPr>
              <a:t>usn</a:t>
            </a:r>
            <a:r>
              <a:rPr lang="en-US" sz="1400" dirty="0">
                <a:solidFill>
                  <a:srgbClr val="00B050"/>
                </a:solidFill>
                <a:latin typeface="Open Sans" panose="020B0606030504020204"/>
              </a:rPr>
              <a:t> is %d", s1.</a:t>
            </a:r>
            <a:r>
              <a:rPr lang="en-US" sz="1400" dirty="0" err="1">
                <a:solidFill>
                  <a:srgbClr val="00B050"/>
                </a:solidFill>
                <a:latin typeface="Open Sans" panose="020B0606030504020204"/>
              </a:rPr>
              <a:t>usn</a:t>
            </a:r>
            <a:r>
              <a:rPr lang="en-US" sz="1400" dirty="0">
                <a:solidFill>
                  <a:srgbClr val="00B050"/>
                </a:solidFill>
                <a:latin typeface="Open Sans" panose="020B0606030504020204"/>
              </a:rPr>
              <a:t>); </a:t>
            </a:r>
            <a:br>
              <a:rPr lang="en-US" sz="1400" dirty="0">
                <a:solidFill>
                  <a:srgbClr val="00B050"/>
                </a:solidFill>
                <a:latin typeface="Open Sans" panose="020B0606030504020204"/>
              </a:rPr>
            </a:br>
            <a:r>
              <a:rPr lang="en-IN" altLang="en-US" sz="1400" dirty="0">
                <a:solidFill>
                  <a:srgbClr val="00B050"/>
                </a:solidFill>
                <a:latin typeface="Open Sans" panose="020B0606030504020204"/>
              </a:rPr>
              <a:t> </a:t>
            </a:r>
            <a:r>
              <a:rPr lang="en-US" sz="1400" dirty="0">
                <a:solidFill>
                  <a:srgbClr val="00B050"/>
                </a:solidFill>
                <a:latin typeface="Open Sans" panose="020B0606030504020204"/>
              </a:rPr>
              <a:t>}       </a:t>
            </a:r>
          </a:p>
        </p:txBody>
      </p:sp>
      <p:sp>
        <p:nvSpPr>
          <p:cNvPr id="7" name="TextBox 6"/>
          <p:cNvSpPr txBox="1"/>
          <p:nvPr/>
        </p:nvSpPr>
        <p:spPr>
          <a:xfrm>
            <a:off x="6107125" y="895350"/>
            <a:ext cx="3244339" cy="3973195"/>
          </a:xfrm>
          <a:prstGeom prst="rect">
            <a:avLst/>
          </a:prstGeom>
        </p:spPr>
        <p:txBody>
          <a:bodyPr vert="horz" lIns="95250" tIns="47625" rIns="95250" bIns="47625" rtlCol="0" anchor="t">
            <a:spAutoFit/>
          </a:bodyPr>
          <a:lstStyle/>
          <a:p>
            <a:pPr>
              <a:defRPr lang="en-US" sz="1400" dirty="0"/>
            </a:pPr>
            <a:r>
              <a:rPr lang="en-US" sz="1400" dirty="0">
                <a:solidFill>
                  <a:schemeClr val="accent4"/>
                </a:solidFill>
                <a:latin typeface="Open Sans" panose="020B0606030504020204"/>
              </a:rPr>
              <a:t>#include&lt;stdio.h&gt; </a:t>
            </a:r>
            <a:br>
              <a:rPr lang="en-US" sz="1400" dirty="0">
                <a:solidFill>
                  <a:schemeClr val="accent4"/>
                </a:solidFill>
                <a:latin typeface="Open Sans" panose="020B0606030504020204"/>
              </a:rPr>
            </a:br>
            <a:r>
              <a:rPr lang="en-US" sz="1400" dirty="0" err="1">
                <a:solidFill>
                  <a:schemeClr val="accent4"/>
                </a:solidFill>
                <a:latin typeface="Open Sans" panose="020B0606030504020204"/>
              </a:rPr>
              <a:t>typedef</a:t>
            </a:r>
            <a:r>
              <a:rPr lang="en-US" sz="1400" dirty="0">
                <a:solidFill>
                  <a:schemeClr val="accent4"/>
                </a:solidFill>
                <a:latin typeface="Open Sans" panose="020B0606030504020204"/>
              </a:rPr>
              <a:t> struct </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br>
              <a:rPr lang="en-US" sz="1400" dirty="0">
                <a:solidFill>
                  <a:schemeClr val="accent4"/>
                </a:solidFill>
                <a:latin typeface="Open Sans" panose="020B0606030504020204"/>
              </a:rPr>
            </a:br>
            <a:r>
              <a:rPr lang="en-US" sz="1400" dirty="0">
                <a:solidFill>
                  <a:schemeClr val="accent4"/>
                </a:solidFill>
                <a:latin typeface="Open Sans" panose="020B0606030504020204"/>
              </a:rPr>
              <a:t>    char name[10];      </a:t>
            </a:r>
            <a:br>
              <a:rPr lang="en-US" sz="1400" dirty="0">
                <a:solidFill>
                  <a:schemeClr val="accent4"/>
                </a:solidFill>
                <a:latin typeface="Open Sans" panose="020B0606030504020204"/>
              </a:rPr>
            </a:br>
            <a:r>
              <a:rPr lang="en-US" sz="1400" dirty="0">
                <a:solidFill>
                  <a:schemeClr val="accent4"/>
                </a:solidFill>
                <a:latin typeface="Open Sans" panose="020B0606030504020204"/>
              </a:rPr>
              <a:t>    int </a:t>
            </a:r>
            <a:r>
              <a:rPr lang="en-US" sz="1400" dirty="0" err="1">
                <a:solidFill>
                  <a:schemeClr val="accent4"/>
                </a:solidFill>
                <a:latin typeface="Open Sans" panose="020B0606030504020204"/>
              </a:rPr>
              <a:t>usn</a:t>
            </a:r>
            <a:r>
              <a:rPr lang="en-US" sz="1400" dirty="0">
                <a:solidFill>
                  <a:schemeClr val="accent4"/>
                </a:solidFill>
                <a:latin typeface="Open Sans" panose="020B0606030504020204"/>
              </a:rPr>
              <a:t>; </a:t>
            </a:r>
            <a:br>
              <a:rPr lang="en-US" sz="1400" dirty="0">
                <a:solidFill>
                  <a:schemeClr val="accent4"/>
                </a:solidFill>
                <a:latin typeface="Open Sans" panose="020B0606030504020204"/>
              </a:rPr>
            </a:br>
            <a:r>
              <a:rPr lang="en-US" sz="1400" dirty="0">
                <a:solidFill>
                  <a:schemeClr val="accent4"/>
                </a:solidFill>
                <a:latin typeface="Open Sans" panose="020B0606030504020204"/>
              </a:rPr>
              <a:t>}student; </a:t>
            </a:r>
            <a:br>
              <a:rPr lang="en-US" sz="1400" dirty="0">
                <a:solidFill>
                  <a:schemeClr val="accent4"/>
                </a:solidFill>
                <a:latin typeface="Open Sans" panose="020B0606030504020204"/>
              </a:rPr>
            </a:br>
            <a:br>
              <a:rPr lang="en-US" sz="1400" dirty="0">
                <a:solidFill>
                  <a:schemeClr val="accent4"/>
                </a:solidFill>
                <a:latin typeface="Open Sans" panose="020B0606030504020204"/>
              </a:rPr>
            </a:br>
            <a:r>
              <a:rPr lang="en-US" sz="1400" dirty="0">
                <a:solidFill>
                  <a:schemeClr val="accent4"/>
                </a:solidFill>
                <a:latin typeface="Open Sans" panose="020B0606030504020204"/>
              </a:rPr>
              <a:t>void main() </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br>
              <a:rPr lang="en-US" sz="1400" dirty="0">
                <a:solidFill>
                  <a:schemeClr val="accent4"/>
                </a:solidFill>
                <a:latin typeface="Open Sans" panose="020B0606030504020204"/>
              </a:rPr>
            </a:br>
            <a:r>
              <a:rPr lang="en-US" sz="1400" dirty="0">
                <a:solidFill>
                  <a:schemeClr val="accent4"/>
                </a:solidFill>
                <a:latin typeface="Open Sans" panose="020B0606030504020204"/>
              </a:rPr>
              <a:t>    student s1;</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r>
              <a:rPr lang="en-US" sz="1400" dirty="0" err="1">
                <a:solidFill>
                  <a:schemeClr val="accent4"/>
                </a:solidFill>
                <a:latin typeface="Open Sans" panose="020B0606030504020204"/>
              </a:rPr>
              <a:t>printf</a:t>
            </a:r>
            <a:r>
              <a:rPr lang="en-US" sz="1400" dirty="0">
                <a:solidFill>
                  <a:schemeClr val="accent4"/>
                </a:solidFill>
                <a:latin typeface="Open Sans" panose="020B0606030504020204"/>
              </a:rPr>
              <a:t>("enter student name:\n");      </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r>
              <a:rPr lang="en-US" sz="1400" dirty="0" err="1">
                <a:solidFill>
                  <a:schemeClr val="accent4"/>
                </a:solidFill>
                <a:latin typeface="Open Sans" panose="020B0606030504020204"/>
              </a:rPr>
              <a:t>scanf</a:t>
            </a:r>
            <a:r>
              <a:rPr lang="en-US" sz="1400" dirty="0">
                <a:solidFill>
                  <a:schemeClr val="accent4"/>
                </a:solidFill>
                <a:latin typeface="Open Sans" panose="020B0606030504020204"/>
              </a:rPr>
              <a:t>("%s", s1.name);      </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r>
              <a:rPr lang="en-US" sz="1400" dirty="0" err="1">
                <a:solidFill>
                  <a:schemeClr val="accent4"/>
                </a:solidFill>
                <a:latin typeface="Open Sans" panose="020B0606030504020204"/>
              </a:rPr>
              <a:t>printf</a:t>
            </a:r>
            <a:r>
              <a:rPr lang="en-US" sz="1400" dirty="0">
                <a:solidFill>
                  <a:schemeClr val="accent4"/>
                </a:solidFill>
                <a:latin typeface="Open Sans" panose="020B0606030504020204"/>
              </a:rPr>
              <a:t>("enter student </a:t>
            </a:r>
            <a:r>
              <a:rPr lang="en-US" sz="1400" dirty="0" err="1">
                <a:solidFill>
                  <a:schemeClr val="accent4"/>
                </a:solidFill>
                <a:latin typeface="Open Sans" panose="020B0606030504020204"/>
              </a:rPr>
              <a:t>usn</a:t>
            </a:r>
            <a:r>
              <a:rPr lang="en-US" sz="1400" dirty="0">
                <a:solidFill>
                  <a:schemeClr val="accent4"/>
                </a:solidFill>
                <a:latin typeface="Open Sans" panose="020B0606030504020204"/>
              </a:rPr>
              <a:t>:\n");      </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r>
              <a:rPr lang="en-US" sz="1400" dirty="0" err="1">
                <a:solidFill>
                  <a:schemeClr val="accent4"/>
                </a:solidFill>
                <a:latin typeface="Open Sans" panose="020B0606030504020204"/>
              </a:rPr>
              <a:t>scanf</a:t>
            </a:r>
            <a:r>
              <a:rPr lang="en-US" sz="1400" dirty="0">
                <a:solidFill>
                  <a:schemeClr val="accent4"/>
                </a:solidFill>
                <a:latin typeface="Open Sans" panose="020B0606030504020204"/>
              </a:rPr>
              <a:t>("%d", &amp;s1.</a:t>
            </a:r>
            <a:r>
              <a:rPr lang="en-US" sz="1400" dirty="0" err="1">
                <a:solidFill>
                  <a:schemeClr val="accent4"/>
                </a:solidFill>
                <a:latin typeface="Open Sans" panose="020B0606030504020204"/>
              </a:rPr>
              <a:t>usn</a:t>
            </a:r>
            <a:r>
              <a:rPr lang="en-US" sz="1400" dirty="0">
                <a:solidFill>
                  <a:schemeClr val="accent4"/>
                </a:solidFill>
                <a:latin typeface="Open Sans" panose="020B0606030504020204"/>
              </a:rPr>
              <a:t>);     </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r>
              <a:rPr lang="en-US" sz="1400" dirty="0" err="1">
                <a:solidFill>
                  <a:schemeClr val="accent4"/>
                </a:solidFill>
                <a:latin typeface="Open Sans" panose="020B0606030504020204"/>
              </a:rPr>
              <a:t>printf</a:t>
            </a:r>
            <a:r>
              <a:rPr lang="en-US" sz="1400" dirty="0">
                <a:solidFill>
                  <a:schemeClr val="accent4"/>
                </a:solidFill>
                <a:latin typeface="Open Sans" panose="020B0606030504020204"/>
              </a:rPr>
              <a:t>("student name is %s\n",s1.name);      </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r>
              <a:rPr lang="en-US" sz="1400" dirty="0" err="1">
                <a:solidFill>
                  <a:schemeClr val="accent4"/>
                </a:solidFill>
                <a:latin typeface="Open Sans" panose="020B0606030504020204"/>
              </a:rPr>
              <a:t>printf</a:t>
            </a:r>
            <a:r>
              <a:rPr lang="en-US" sz="1400" dirty="0">
                <a:solidFill>
                  <a:schemeClr val="accent4"/>
                </a:solidFill>
                <a:latin typeface="Open Sans" panose="020B0606030504020204"/>
              </a:rPr>
              <a:t>("student </a:t>
            </a:r>
            <a:r>
              <a:rPr lang="en-US" sz="1400" dirty="0" err="1">
                <a:solidFill>
                  <a:schemeClr val="accent4"/>
                </a:solidFill>
                <a:latin typeface="Open Sans" panose="020B0606030504020204"/>
              </a:rPr>
              <a:t>usn</a:t>
            </a:r>
            <a:r>
              <a:rPr lang="en-US" sz="1400" dirty="0">
                <a:solidFill>
                  <a:schemeClr val="accent4"/>
                </a:solidFill>
                <a:latin typeface="Open Sans" panose="020B0606030504020204"/>
              </a:rPr>
              <a:t> is %d", s1.</a:t>
            </a:r>
            <a:r>
              <a:rPr lang="en-US" sz="1400" dirty="0" err="1">
                <a:solidFill>
                  <a:schemeClr val="accent4"/>
                </a:solidFill>
                <a:latin typeface="Open Sans" panose="020B0606030504020204"/>
              </a:rPr>
              <a:t>usn</a:t>
            </a:r>
            <a:r>
              <a:rPr lang="en-US" sz="1400" dirty="0">
                <a:solidFill>
                  <a:schemeClr val="accent4"/>
                </a:solidFill>
                <a:latin typeface="Open Sans" panose="020B0606030504020204"/>
              </a:rPr>
              <a:t>); </a:t>
            </a:r>
            <a:br>
              <a:rPr lang="en-US" sz="1400" dirty="0">
                <a:solidFill>
                  <a:schemeClr val="accent4"/>
                </a:solidFill>
                <a:latin typeface="Open Sans" panose="020B0606030504020204"/>
              </a:rPr>
            </a:br>
            <a:r>
              <a:rPr lang="en-US" sz="1400" dirty="0">
                <a:solidFill>
                  <a:schemeClr val="accent4"/>
                </a:solidFill>
                <a:latin typeface="Open Sans" panose="020B0606030504020204"/>
              </a:rPr>
              <a:t>}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77800"/>
            <a:ext cx="9622790" cy="4787900"/>
          </a:xfrm>
          <a:prstGeom prst="rect">
            <a:avLst/>
          </a:prstGeom>
        </p:spPr>
        <p:txBody>
          <a:bodyPr vert="horz" lIns="95250" tIns="47625" rIns="95250" bIns="47625" rtlCol="0">
            <a:noAutofit/>
          </a:bodyPr>
          <a:lstStyle/>
          <a:p>
            <a:pPr marL="0" algn="l" rtl="0">
              <a:lnSpc>
                <a:spcPct val="100000"/>
              </a:lnSpc>
              <a:spcBef>
                <a:spcPts val="0"/>
              </a:spcBef>
              <a:spcAft>
                <a:spcPts val="0"/>
              </a:spcAft>
              <a:defRPr lang="en-US" sz="1400" dirty="0">
                <a:solidFill>
                  <a:schemeClr val="tx1"/>
                </a:solidFill>
                <a:latin typeface="Open Sans" panose="020B0606030504020204"/>
              </a:defRPr>
            </a:pPr>
            <a:endParaRPr lang="en-US" sz="1400" b="1" dirty="0">
              <a:solidFill>
                <a:schemeClr val="tx1"/>
              </a:solidFill>
              <a:latin typeface="Open Sans" panose="020B0606030504020204"/>
            </a:endParaRPr>
          </a:p>
          <a:p>
            <a:pPr marL="0" algn="l" rtl="0">
              <a:lnSpc>
                <a:spcPct val="100000"/>
              </a:lnSpc>
              <a:spcBef>
                <a:spcPts val="0"/>
              </a:spcBef>
              <a:spcAft>
                <a:spcPts val="0"/>
              </a:spcAft>
              <a:defRPr lang="en-US" sz="1400" dirty="0">
                <a:solidFill>
                  <a:schemeClr val="tx1"/>
                </a:solidFill>
                <a:latin typeface="Open Sans" panose="020B0606030504020204"/>
              </a:defRPr>
            </a:pPr>
            <a:endParaRPr lang="en-US" sz="1400" b="1" dirty="0">
              <a:solidFill>
                <a:schemeClr val="tx1"/>
              </a:solidFill>
              <a:latin typeface="Open Sans" panose="020B0606030504020204"/>
            </a:endParaRPr>
          </a:p>
          <a:p>
            <a:pPr marL="0" algn="l" rtl="0">
              <a:lnSpc>
                <a:spcPct val="100000"/>
              </a:lnSpc>
              <a:spcBef>
                <a:spcPts val="0"/>
              </a:spcBef>
              <a:spcAft>
                <a:spcPts val="0"/>
              </a:spcAft>
              <a:defRPr lang="en-US" sz="1400" dirty="0">
                <a:solidFill>
                  <a:schemeClr val="tx1"/>
                </a:solidFill>
                <a:latin typeface="Open Sans" panose="020B0606030504020204"/>
              </a:defRPr>
            </a:pPr>
            <a:r>
              <a:rPr lang="en-US" sz="1400" b="1" dirty="0">
                <a:solidFill>
                  <a:schemeClr val="tx1"/>
                </a:solidFill>
                <a:latin typeface="Open Sans" panose="020B0606030504020204"/>
              </a:rPr>
              <a:t>#include&lt;stdio.h&gt;</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struct address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char city[20];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int pin;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char phone[14];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struct employee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char name[20];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struct address add;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void main ()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struct employee </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r>
              <a:rPr lang="en-US" sz="1400" b="1" dirty="0" err="1">
                <a:solidFill>
                  <a:schemeClr val="tx1"/>
                </a:solidFill>
                <a:latin typeface="Open Sans" panose="020B0606030504020204"/>
              </a:rPr>
              <a:t>printf</a:t>
            </a:r>
            <a:r>
              <a:rPr lang="en-US" sz="1400" b="1" dirty="0">
                <a:solidFill>
                  <a:schemeClr val="tx1"/>
                </a:solidFill>
                <a:latin typeface="Open Sans" panose="020B0606030504020204"/>
              </a:rPr>
              <a:t>("Enter employee information?\n");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r>
              <a:rPr lang="en-US" sz="1400" b="1" dirty="0" err="1">
                <a:solidFill>
                  <a:schemeClr val="tx1"/>
                </a:solidFill>
                <a:latin typeface="Open Sans" panose="020B0606030504020204"/>
              </a:rPr>
              <a:t>scanf</a:t>
            </a:r>
            <a:r>
              <a:rPr lang="en-US" sz="1400" b="1" dirty="0">
                <a:solidFill>
                  <a:schemeClr val="tx1"/>
                </a:solidFill>
                <a:latin typeface="Open Sans" panose="020B0606030504020204"/>
              </a:rPr>
              <a:t>("%s %s %d %s",</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.name,</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.add.city, &amp;</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.add.pin, </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.add.phone);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r>
              <a:rPr lang="en-US" sz="1400" b="1" dirty="0" err="1">
                <a:solidFill>
                  <a:schemeClr val="tx1"/>
                </a:solidFill>
                <a:latin typeface="Open Sans" panose="020B0606030504020204"/>
              </a:rPr>
              <a:t>printf</a:t>
            </a:r>
            <a:r>
              <a:rPr lang="en-US" sz="1400" b="1" dirty="0">
                <a:solidFill>
                  <a:schemeClr val="tx1"/>
                </a:solidFill>
                <a:latin typeface="Open Sans" panose="020B0606030504020204"/>
              </a:rPr>
              <a:t>("Printing the employee information....\n");  </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a:t>
            </a:r>
            <a:r>
              <a:rPr lang="en-US" sz="1400" b="1" dirty="0" err="1">
                <a:solidFill>
                  <a:schemeClr val="tx1"/>
                </a:solidFill>
                <a:latin typeface="Open Sans" panose="020B0606030504020204"/>
              </a:rPr>
              <a:t>printf</a:t>
            </a:r>
            <a:r>
              <a:rPr lang="en-US" sz="1400" b="1" dirty="0">
                <a:solidFill>
                  <a:schemeClr val="tx1"/>
                </a:solidFill>
                <a:latin typeface="Open Sans" panose="020B0606030504020204"/>
              </a:rPr>
              <a:t>("name:%s\</a:t>
            </a:r>
            <a:r>
              <a:rPr lang="en-US" sz="1400" b="1" dirty="0" err="1">
                <a:solidFill>
                  <a:schemeClr val="tx1"/>
                </a:solidFill>
                <a:latin typeface="Open Sans" panose="020B0606030504020204"/>
              </a:rPr>
              <a:t>nCity</a:t>
            </a:r>
            <a:r>
              <a:rPr lang="en-US" sz="1400" b="1" dirty="0">
                <a:solidFill>
                  <a:schemeClr val="tx1"/>
                </a:solidFill>
                <a:latin typeface="Open Sans" panose="020B0606030504020204"/>
              </a:rPr>
              <a:t>:%s\</a:t>
            </a:r>
            <a:r>
              <a:rPr lang="en-US" sz="1400" b="1" dirty="0" err="1">
                <a:solidFill>
                  <a:schemeClr val="tx1"/>
                </a:solidFill>
                <a:latin typeface="Open Sans" panose="020B0606030504020204"/>
              </a:rPr>
              <a:t>nPincode</a:t>
            </a:r>
            <a:r>
              <a:rPr lang="en-US" sz="1400" b="1" dirty="0">
                <a:solidFill>
                  <a:schemeClr val="tx1"/>
                </a:solidFill>
                <a:latin typeface="Open Sans" panose="020B0606030504020204"/>
              </a:rPr>
              <a:t>:%d\</a:t>
            </a:r>
            <a:r>
              <a:rPr lang="en-US" sz="1400" b="1" dirty="0" err="1">
                <a:solidFill>
                  <a:schemeClr val="tx1"/>
                </a:solidFill>
                <a:latin typeface="Open Sans" panose="020B0606030504020204"/>
              </a:rPr>
              <a:t>nPhone</a:t>
            </a:r>
            <a:r>
              <a:rPr lang="en-US" sz="1400" b="1" dirty="0">
                <a:solidFill>
                  <a:schemeClr val="tx1"/>
                </a:solidFill>
                <a:latin typeface="Open Sans" panose="020B0606030504020204"/>
              </a:rPr>
              <a:t>:%s",</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.name,</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.add.city,</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.add.pin,</a:t>
            </a:r>
            <a:r>
              <a:rPr lang="en-US" sz="1400" b="1" dirty="0" err="1">
                <a:solidFill>
                  <a:schemeClr val="tx1"/>
                </a:solidFill>
                <a:latin typeface="Open Sans" panose="020B0606030504020204"/>
              </a:rPr>
              <a:t>emp</a:t>
            </a:r>
            <a:r>
              <a:rPr lang="en-US" sz="1400" b="1" dirty="0">
                <a:solidFill>
                  <a:schemeClr val="tx1"/>
                </a:solidFill>
                <a:latin typeface="Open Sans" panose="020B0606030504020204"/>
              </a:rPr>
              <a:t>.add.phone);</a:t>
            </a:r>
          </a:p>
          <a:p>
            <a:pPr marL="0" indent="0" algn="l" rtl="0">
              <a:lnSpc>
                <a:spcPct val="100000"/>
              </a:lnSpc>
              <a:spcBef>
                <a:spcPts val="0"/>
              </a:spcBef>
              <a:spcAft>
                <a:spcPts val="0"/>
              </a:spcAft>
              <a:buNone/>
              <a:defRPr lang="en-US" sz="1400" dirty="0">
                <a:solidFill>
                  <a:schemeClr val="tx1"/>
                </a:solidFill>
                <a:latin typeface="Open Sans" panose="020B0606030504020204"/>
              </a:defRPr>
            </a:pPr>
            <a:r>
              <a:rPr lang="en-US" sz="1400" b="1" dirty="0">
                <a:solidFill>
                  <a:schemeClr val="tx1"/>
                </a:solidFill>
                <a:latin typeface="Open Sans" panose="020B0606030504020204"/>
              </a:rPr>
              <a:t>  }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76106" y="507415"/>
            <a:ext cx="4729962" cy="460914"/>
          </a:xfrm>
          <a:prstGeom prst="rect">
            <a:avLst/>
          </a:prstGeom>
        </p:spPr>
        <p:txBody>
          <a:bodyPr vert="horz" lIns="95250" tIns="47625" rIns="95250" bIns="47625" rtlCol="0" anchor="t">
            <a:spAutoFit/>
          </a:bodyPr>
          <a:lstStyle/>
          <a:p>
            <a:pPr>
              <a:defRPr lang="en-US" sz="1400" dirty="0"/>
            </a:pPr>
            <a:r>
              <a:rPr lang="en-US" sz="2400" b="1" dirty="0">
                <a:solidFill>
                  <a:srgbClr val="FF7B43"/>
                </a:solidFill>
                <a:latin typeface="Open Sans" panose="020B0606030504020204"/>
              </a:rPr>
              <a:t>Self-Referential Structures</a:t>
            </a:r>
          </a:p>
        </p:txBody>
      </p:sp>
      <p:sp>
        <p:nvSpPr>
          <p:cNvPr id="3" name="TextBox 2"/>
          <p:cNvSpPr txBox="1"/>
          <p:nvPr/>
        </p:nvSpPr>
        <p:spPr>
          <a:xfrm>
            <a:off x="358749" y="1036205"/>
            <a:ext cx="8393125" cy="826598"/>
          </a:xfrm>
          <a:prstGeom prst="rect">
            <a:avLst/>
          </a:prstGeom>
        </p:spPr>
        <p:txBody>
          <a:bodyPr vert="horz" lIns="95250" tIns="47625" rIns="95250" bIns="47625" rtlCol="0" anchor="t">
            <a:spAutoFit/>
          </a:bodyPr>
          <a:lstStyle/>
          <a:p>
            <a:pPr>
              <a:defRPr lang="en-US" sz="1400" dirty="0"/>
            </a:pPr>
            <a:r>
              <a:rPr lang="en-US" sz="1600" dirty="0">
                <a:solidFill>
                  <a:schemeClr val="accent5"/>
                </a:solidFill>
                <a:latin typeface="Open Sans" panose="020B0606030504020204"/>
              </a:rPr>
              <a:t>A self-referential structure is one in which one or more of its components is a pointer to itself. Self referential structures usually require dynamic storage management routines (malloc and free) to explicitly obtain and release memory.</a:t>
            </a:r>
          </a:p>
        </p:txBody>
      </p:sp>
      <p:sp>
        <p:nvSpPr>
          <p:cNvPr id="4" name="TextBox 3"/>
          <p:cNvSpPr txBox="1"/>
          <p:nvPr/>
        </p:nvSpPr>
        <p:spPr>
          <a:xfrm>
            <a:off x="1138551" y="2108997"/>
            <a:ext cx="1905000" cy="1557947"/>
          </a:xfrm>
          <a:prstGeom prst="rect">
            <a:avLst/>
          </a:prstGeom>
        </p:spPr>
        <p:txBody>
          <a:bodyPr vert="horz" lIns="95250" tIns="47625" rIns="95250" bIns="47625" rtlCol="0" anchor="t">
            <a:spAutoFit/>
          </a:bodyPr>
          <a:lstStyle/>
          <a:p>
            <a:pPr>
              <a:defRPr lang="en-US" sz="1400" dirty="0"/>
            </a:pPr>
            <a:r>
              <a:rPr lang="en-US" sz="1600" b="1" dirty="0">
                <a:solidFill>
                  <a:srgbClr val="C1408A"/>
                </a:solidFill>
                <a:latin typeface="Open Sans" panose="020B0606030504020204"/>
              </a:rPr>
              <a:t>typedef struct {</a:t>
            </a:r>
            <a:br>
              <a:rPr lang="en-US" sz="1600" b="1" dirty="0">
                <a:solidFill>
                  <a:srgbClr val="C1408A"/>
                </a:solidFill>
                <a:latin typeface="Open Sans" panose="020B0606030504020204"/>
              </a:rPr>
            </a:br>
            <a:br>
              <a:rPr lang="en-US" sz="1600" b="1" dirty="0">
                <a:solidFill>
                  <a:srgbClr val="C1408A"/>
                </a:solidFill>
                <a:latin typeface="Open Sans" panose="020B0606030504020204"/>
              </a:rPr>
            </a:br>
            <a:r>
              <a:rPr lang="en-US" sz="1600" b="1" dirty="0">
                <a:solidFill>
                  <a:srgbClr val="C1408A"/>
                </a:solidFill>
                <a:latin typeface="Open Sans" panose="020B0606030504020204"/>
              </a:rPr>
              <a:t>char data;</a:t>
            </a:r>
            <a:br>
              <a:rPr lang="en-US" sz="1600" b="1" dirty="0">
                <a:solidFill>
                  <a:srgbClr val="C1408A"/>
                </a:solidFill>
                <a:latin typeface="Open Sans" panose="020B0606030504020204"/>
              </a:rPr>
            </a:br>
            <a:r>
              <a:rPr lang="en-US" sz="1600" b="1" dirty="0">
                <a:solidFill>
                  <a:srgbClr val="C1408A"/>
                </a:solidFill>
                <a:latin typeface="Open Sans" panose="020B0606030504020204"/>
              </a:rPr>
              <a:t>struct list *link ;</a:t>
            </a:r>
          </a:p>
          <a:p>
            <a:pPr>
              <a:defRPr lang="en-US" sz="1400" dirty="0"/>
            </a:pPr>
            <a:br>
              <a:rPr lang="en-US" sz="1600" b="1" dirty="0">
                <a:solidFill>
                  <a:srgbClr val="C1408A"/>
                </a:solidFill>
                <a:latin typeface="Open Sans" panose="020B0606030504020204"/>
              </a:rPr>
            </a:br>
            <a:r>
              <a:rPr lang="en-US" sz="1600" b="1" dirty="0">
                <a:solidFill>
                  <a:srgbClr val="C1408A"/>
                </a:solidFill>
                <a:latin typeface="Open Sans" panose="020B0606030504020204"/>
              </a:rPr>
              <a:t>} list;</a:t>
            </a:r>
          </a:p>
        </p:txBody>
      </p:sp>
      <p:sp>
        <p:nvSpPr>
          <p:cNvPr id="5" name="TextBox 4"/>
          <p:cNvSpPr txBox="1"/>
          <p:nvPr/>
        </p:nvSpPr>
        <p:spPr>
          <a:xfrm>
            <a:off x="-76213" y="3790950"/>
            <a:ext cx="8710955" cy="1070381"/>
          </a:xfrm>
          <a:prstGeom prst="rect">
            <a:avLst/>
          </a:prstGeom>
        </p:spPr>
        <p:txBody>
          <a:bodyPr vert="horz" lIns="95250" tIns="47625" rIns="95250" bIns="47625" rtlCol="0" anchor="t">
            <a:spAutoFit/>
          </a:bodyPr>
          <a:lstStyle/>
          <a:p>
            <a:pPr>
              <a:defRPr lang="en-US" sz="1400" dirty="0"/>
            </a:pPr>
            <a:r>
              <a:rPr lang="en-US" sz="1600" dirty="0">
                <a:solidFill>
                  <a:schemeClr val="tx1"/>
                </a:solidFill>
                <a:latin typeface="Open Sans" panose="020B0606030504020204"/>
              </a:rPr>
              <a:t>Each instance of the structure list will have two components data and link.</a:t>
            </a:r>
            <a:br>
              <a:rPr lang="en-US" sz="1600" dirty="0">
                <a:solidFill>
                  <a:schemeClr val="tx1"/>
                </a:solidFill>
                <a:latin typeface="Open Sans" panose="020B0606030504020204"/>
              </a:rPr>
            </a:br>
            <a:r>
              <a:rPr lang="en-US" sz="1600" dirty="0">
                <a:solidFill>
                  <a:schemeClr val="tx1"/>
                </a:solidFill>
                <a:latin typeface="Open Sans" panose="020B0606030504020204"/>
              </a:rPr>
              <a:t>• Data: is a single character,</a:t>
            </a:r>
            <a:br>
              <a:rPr lang="en-US" sz="1600" dirty="0">
                <a:solidFill>
                  <a:schemeClr val="tx1"/>
                </a:solidFill>
                <a:latin typeface="Open Sans" panose="020B0606030504020204"/>
              </a:rPr>
            </a:br>
            <a:r>
              <a:rPr lang="en-US" sz="1600" dirty="0">
                <a:solidFill>
                  <a:schemeClr val="tx1"/>
                </a:solidFill>
                <a:latin typeface="Open Sans" panose="020B0606030504020204"/>
              </a:rPr>
              <a:t>• Link: link is a pointer to a list structure. The value of link is either the address in  memory of an instance of list or the null pointer</a:t>
            </a:r>
            <a:r>
              <a:rPr lang="en-US" sz="1600" dirty="0">
                <a:solidFill>
                  <a:schemeClr val="accent5"/>
                </a:solidFill>
                <a:latin typeface="Open Sans" panose="020B0606030504020204"/>
              </a:rPr>
              <a:t>.</a:t>
            </a:r>
          </a:p>
        </p:txBody>
      </p:sp>
      <p:pic>
        <p:nvPicPr>
          <p:cNvPr id="6" name="Picture 5"/>
          <p:cNvPicPr>
            <a:picLocks noChangeAspect="1"/>
          </p:cNvPicPr>
          <p:nvPr/>
        </p:nvPicPr>
        <p:blipFill>
          <a:blip r:embed="rId2"/>
          <a:srcRect l="15620" t="7090" r="15620" b="8020"/>
          <a:stretch>
            <a:fillRect/>
          </a:stretch>
        </p:blipFill>
        <p:spPr>
          <a:xfrm>
            <a:off x="5562600" y="1796415"/>
            <a:ext cx="3111500" cy="2047240"/>
          </a:xfrm>
          <a:prstGeom prst="rect">
            <a:avLst/>
          </a:prstGeom>
          <a:noFill/>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2"/>
          <p:cNvPicPr>
            <a:picLocks noGrp="1" noChangeAspect="1"/>
          </p:cNvPicPr>
          <p:nvPr>
            <p:ph idx="1"/>
          </p:nvPr>
        </p:nvPicPr>
        <p:blipFill>
          <a:blip r:embed="rId2"/>
          <a:srcRect l="31580" t="25430" r="36450" b="49270"/>
          <a:stretch>
            <a:fillRect/>
          </a:stretch>
        </p:blipFill>
        <p:spPr>
          <a:xfrm>
            <a:off x="83185" y="1080135"/>
            <a:ext cx="4407535" cy="1962785"/>
          </a:xfrm>
          <a:noFill/>
        </p:spPr>
      </p:pic>
      <p:pic>
        <p:nvPicPr>
          <p:cNvPr id="3" name="Picture 2"/>
          <p:cNvPicPr>
            <a:picLocks noChangeAspect="1"/>
          </p:cNvPicPr>
          <p:nvPr/>
        </p:nvPicPr>
        <p:blipFill>
          <a:blip r:embed="rId2"/>
          <a:srcRect l="24860" t="65800" r="36900" b="13760"/>
          <a:stretch>
            <a:fillRect/>
          </a:stretch>
        </p:blipFill>
        <p:spPr>
          <a:xfrm>
            <a:off x="3793490" y="3154680"/>
            <a:ext cx="5274310" cy="1586230"/>
          </a:xfrm>
          <a:prstGeom prst="rect">
            <a:avLst/>
          </a:prstGeom>
          <a:noFill/>
        </p:spPr>
      </p:pic>
      <p:sp>
        <p:nvSpPr>
          <p:cNvPr id="4" name="TextBox 3"/>
          <p:cNvSpPr txBox="1"/>
          <p:nvPr/>
        </p:nvSpPr>
        <p:spPr>
          <a:xfrm>
            <a:off x="2376106" y="507415"/>
            <a:ext cx="4729962" cy="460914"/>
          </a:xfrm>
          <a:prstGeom prst="rect">
            <a:avLst/>
          </a:prstGeom>
        </p:spPr>
        <p:txBody>
          <a:bodyPr vert="horz" lIns="95250" tIns="47625" rIns="95250" bIns="47625" rtlCol="0" anchor="t">
            <a:spAutoFit/>
          </a:bodyPr>
          <a:lstStyle/>
          <a:p>
            <a:pPr>
              <a:defRPr lang="en-US" sz="1400" dirty="0"/>
            </a:pPr>
            <a:r>
              <a:rPr lang="en-US" sz="2400" b="1" dirty="0">
                <a:solidFill>
                  <a:srgbClr val="FF7B43"/>
                </a:solidFill>
                <a:latin typeface="Open Sans" panose="020B0606030504020204"/>
              </a:rPr>
              <a:t>Self-Referential Structures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p:cNvSpPr>
            <a:spLocks noGrp="1"/>
          </p:cNvSpPr>
          <p:nvPr>
            <p:ph type="title"/>
          </p:nvPr>
        </p:nvSpPr>
        <p:spPr/>
        <p:txBody>
          <a:bodyPr rtlCol="0"/>
          <a:lstStyle/>
          <a:p>
            <a:r>
              <a:rPr lang="en-US" dirty="0">
                <a:solidFill>
                  <a:schemeClr val="accent5"/>
                </a:solidFill>
                <a:latin typeface="Lato" panose="020F0502020204030203"/>
              </a:rPr>
              <a:t>Union</a:t>
            </a:r>
          </a:p>
        </p:txBody>
      </p:sp>
      <p:sp>
        <p:nvSpPr>
          <p:cNvPr id="3" name="TextBox 2"/>
          <p:cNvSpPr txBox="1"/>
          <p:nvPr/>
        </p:nvSpPr>
        <p:spPr>
          <a:xfrm>
            <a:off x="304682" y="1199969"/>
            <a:ext cx="8297742" cy="2776861"/>
          </a:xfrm>
          <a:prstGeom prst="rect">
            <a:avLst/>
          </a:prstGeom>
        </p:spPr>
        <p:txBody>
          <a:bodyPr vert="horz" lIns="95250" tIns="47625" rIns="95250" bIns="47625" rtlCol="0" anchor="t">
            <a:spAutoFit/>
          </a:bodyPr>
          <a:lstStyle/>
          <a:p>
            <a:pPr>
              <a:defRPr lang="en-US" sz="1400" dirty="0"/>
            </a:pPr>
            <a:r>
              <a:rPr lang="en-US" sz="1600" dirty="0">
                <a:solidFill>
                  <a:schemeClr val="tx1"/>
                </a:solidFill>
                <a:latin typeface="Open Sans" panose="020B0606030504020204"/>
              </a:rPr>
              <a:t>A union is similar to a structure, it is collection of data similar data type or dissimilar.</a:t>
            </a:r>
            <a:br>
              <a:rPr lang="en-US" sz="1600" dirty="0">
                <a:solidFill>
                  <a:schemeClr val="tx1"/>
                </a:solidFill>
                <a:latin typeface="Open Sans" panose="020B0606030504020204"/>
              </a:rPr>
            </a:br>
            <a:endParaRPr lang="en-US" sz="1600" dirty="0">
              <a:solidFill>
                <a:schemeClr val="tx1"/>
              </a:solidFill>
              <a:latin typeface="Open Sans" panose="020B0606030504020204"/>
            </a:endParaRPr>
          </a:p>
          <a:p>
            <a:pPr>
              <a:defRPr lang="en-US" sz="1400" dirty="0"/>
            </a:pPr>
            <a:r>
              <a:rPr lang="en-US" sz="1600" dirty="0">
                <a:solidFill>
                  <a:schemeClr val="tx1"/>
                </a:solidFill>
                <a:latin typeface="Open Sans" panose="020B0606030504020204"/>
              </a:rPr>
              <a:t>Syntax: </a:t>
            </a:r>
          </a:p>
          <a:p>
            <a:pPr>
              <a:defRPr lang="en-US" sz="1400" dirty="0"/>
            </a:pPr>
            <a:endParaRPr lang="en-US" sz="1600" dirty="0">
              <a:solidFill>
                <a:schemeClr val="tx1"/>
              </a:solidFill>
              <a:latin typeface="Open Sans" panose="020B0606030504020204"/>
            </a:endParaRPr>
          </a:p>
          <a:p>
            <a:pPr>
              <a:defRPr lang="en-US" sz="1400" dirty="0"/>
            </a:pPr>
            <a:r>
              <a:rPr lang="en-US" sz="1600" b="1" dirty="0">
                <a:solidFill>
                  <a:schemeClr val="accent4"/>
                </a:solidFill>
                <a:latin typeface="Open Sans" panose="020B0606030504020204"/>
              </a:rPr>
              <a:t>union tag_name{</a:t>
            </a:r>
            <a:br>
              <a:rPr lang="en-US" sz="1600" b="1" dirty="0">
                <a:solidFill>
                  <a:schemeClr val="accent4"/>
                </a:solidFill>
                <a:latin typeface="Open Sans" panose="020B0606030504020204"/>
              </a:rPr>
            </a:br>
            <a:r>
              <a:rPr lang="en-US" sz="1600" b="1" dirty="0">
                <a:solidFill>
                  <a:schemeClr val="accent4"/>
                </a:solidFill>
                <a:latin typeface="Open Sans" panose="020B0606030504020204"/>
              </a:rPr>
              <a:t>               data_type member 1;</a:t>
            </a:r>
            <a:br>
              <a:rPr lang="en-US" sz="1600" b="1" dirty="0">
                <a:solidFill>
                  <a:schemeClr val="accent4"/>
                </a:solidFill>
                <a:latin typeface="Open Sans" panose="020B0606030504020204"/>
              </a:rPr>
            </a:br>
            <a:r>
              <a:rPr lang="en-US" sz="1600" b="1" dirty="0">
                <a:solidFill>
                  <a:schemeClr val="accent4"/>
                </a:solidFill>
                <a:latin typeface="Open Sans" panose="020B0606030504020204"/>
              </a:rPr>
              <a:t>               data_type member 2;</a:t>
            </a:r>
            <a:br>
              <a:rPr lang="en-US" sz="1600" b="1" dirty="0">
                <a:solidFill>
                  <a:schemeClr val="accent4"/>
                </a:solidFill>
                <a:latin typeface="Open Sans" panose="020B0606030504020204"/>
              </a:rPr>
            </a:br>
            <a:r>
              <a:rPr lang="en-US" sz="1600" b="1" dirty="0">
                <a:solidFill>
                  <a:schemeClr val="accent4"/>
                </a:solidFill>
                <a:latin typeface="Open Sans" panose="020B0606030504020204"/>
              </a:rPr>
              <a:t>               ………………………</a:t>
            </a:r>
            <a:br>
              <a:rPr lang="en-US" sz="1600" b="1" dirty="0">
                <a:solidFill>
                  <a:schemeClr val="accent4"/>
                </a:solidFill>
                <a:latin typeface="Open Sans" panose="020B0606030504020204"/>
              </a:rPr>
            </a:br>
            <a:r>
              <a:rPr lang="en-US" sz="1600" b="1" dirty="0">
                <a:solidFill>
                  <a:schemeClr val="accent4"/>
                </a:solidFill>
                <a:latin typeface="Open Sans" panose="020B0606030504020204"/>
              </a:rPr>
              <a:t>               ………………………</a:t>
            </a:r>
            <a:br>
              <a:rPr lang="en-US" sz="1600" b="1" dirty="0">
                <a:solidFill>
                  <a:schemeClr val="accent4"/>
                </a:solidFill>
                <a:latin typeface="Open Sans" panose="020B0606030504020204"/>
              </a:rPr>
            </a:br>
            <a:r>
              <a:rPr lang="en-US" sz="1600" b="1" dirty="0">
                <a:solidFill>
                  <a:schemeClr val="accent4"/>
                </a:solidFill>
                <a:latin typeface="Open Sans" panose="020B0606030504020204"/>
              </a:rPr>
              <a:t>               data_type member n;</a:t>
            </a:r>
            <a:br>
              <a:rPr lang="en-US" sz="1600" b="1" dirty="0">
                <a:solidFill>
                  <a:schemeClr val="accent4"/>
                </a:solidFill>
                <a:latin typeface="Open Sans" panose="020B0606030504020204"/>
              </a:rPr>
            </a:br>
            <a:r>
              <a:rPr lang="en-US" sz="1600" b="1" dirty="0">
                <a:solidFill>
                  <a:schemeClr val="accent4"/>
                </a:solidFill>
                <a:latin typeface="Open Sans" panose="020B0606030504020204"/>
              </a:rPr>
              <a:t>}variable_name;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p:cNvSpPr>
            <a:spLocks noGrp="1"/>
          </p:cNvSpPr>
          <p:nvPr>
            <p:ph type="title"/>
          </p:nvPr>
        </p:nvSpPr>
        <p:spPr>
          <a:xfrm>
            <a:off x="838200" y="497919"/>
            <a:ext cx="7620000" cy="857250"/>
          </a:xfrm>
        </p:spPr>
        <p:txBody>
          <a:bodyPr rtlCol="0"/>
          <a:lstStyle/>
          <a:p>
            <a:r>
              <a:rPr lang="en-US" dirty="0">
                <a:solidFill>
                  <a:schemeClr val="accent5"/>
                </a:solidFill>
                <a:latin typeface="Lato" panose="020F0502020204030203"/>
              </a:rPr>
              <a:t>Union</a:t>
            </a:r>
          </a:p>
        </p:txBody>
      </p:sp>
      <p:sp>
        <p:nvSpPr>
          <p:cNvPr id="3" name="TextBox 2"/>
          <p:cNvSpPr txBox="1"/>
          <p:nvPr/>
        </p:nvSpPr>
        <p:spPr>
          <a:xfrm>
            <a:off x="647700" y="1316821"/>
            <a:ext cx="1905000" cy="1557947"/>
          </a:xfrm>
          <a:prstGeom prst="rect">
            <a:avLst/>
          </a:prstGeom>
        </p:spPr>
        <p:txBody>
          <a:bodyPr vert="horz" lIns="95250" tIns="47625" rIns="95250" bIns="47625" rtlCol="0" anchor="t">
            <a:spAutoFit/>
          </a:bodyPr>
          <a:lstStyle/>
          <a:p>
            <a:pPr>
              <a:defRPr lang="en-US" sz="1400" dirty="0"/>
            </a:pPr>
            <a:r>
              <a:rPr lang="en-US" sz="1600" dirty="0" err="1">
                <a:solidFill>
                  <a:srgbClr val="C1408A"/>
                </a:solidFill>
              </a:rPr>
              <a:t>typedef</a:t>
            </a:r>
            <a:r>
              <a:rPr lang="en-US" sz="1600" dirty="0">
                <a:solidFill>
                  <a:srgbClr val="C1408A"/>
                </a:solidFill>
              </a:rPr>
              <a:t> union</a:t>
            </a:r>
          </a:p>
          <a:p>
            <a:pPr>
              <a:defRPr lang="en-US" sz="1400" dirty="0"/>
            </a:pPr>
            <a:r>
              <a:rPr lang="en-US" sz="1600" dirty="0">
                <a:solidFill>
                  <a:srgbClr val="C1408A"/>
                </a:solidFill>
              </a:rPr>
              <a:t>{</a:t>
            </a:r>
          </a:p>
          <a:p>
            <a:pPr>
              <a:defRPr lang="en-US" sz="1400" dirty="0"/>
            </a:pPr>
            <a:r>
              <a:rPr lang="en-US" sz="1600" dirty="0">
                <a:solidFill>
                  <a:srgbClr val="C1408A"/>
                </a:solidFill>
              </a:rPr>
              <a:t>          int i;</a:t>
            </a:r>
          </a:p>
          <a:p>
            <a:pPr>
              <a:defRPr lang="en-US" sz="1400" dirty="0"/>
            </a:pPr>
            <a:r>
              <a:rPr lang="en-US" sz="1600" dirty="0">
                <a:solidFill>
                  <a:srgbClr val="C1408A"/>
                </a:solidFill>
              </a:rPr>
              <a:t>          double d;</a:t>
            </a:r>
          </a:p>
          <a:p>
            <a:pPr>
              <a:defRPr lang="en-US" sz="1400" dirty="0"/>
            </a:pPr>
            <a:r>
              <a:rPr lang="en-US" sz="1600" dirty="0">
                <a:solidFill>
                  <a:srgbClr val="C1408A"/>
                </a:solidFill>
              </a:rPr>
              <a:t>          char c;</a:t>
            </a:r>
          </a:p>
          <a:p>
            <a:pPr>
              <a:defRPr lang="en-US" sz="1400" dirty="0"/>
            </a:pPr>
            <a:r>
              <a:rPr lang="en-US" sz="1600" dirty="0">
                <a:solidFill>
                  <a:srgbClr val="C1408A"/>
                </a:solidFill>
              </a:rPr>
              <a:t>}item;</a:t>
            </a:r>
          </a:p>
        </p:txBody>
      </p:sp>
      <p:sp>
        <p:nvSpPr>
          <p:cNvPr id="4" name="TextBox 3"/>
          <p:cNvSpPr txBox="1"/>
          <p:nvPr/>
        </p:nvSpPr>
        <p:spPr>
          <a:xfrm>
            <a:off x="5913567" y="1354921"/>
            <a:ext cx="1905000" cy="1557947"/>
          </a:xfrm>
          <a:prstGeom prst="rect">
            <a:avLst/>
          </a:prstGeom>
        </p:spPr>
        <p:txBody>
          <a:bodyPr vert="horz" lIns="95250" tIns="47625" rIns="95250" bIns="47625" rtlCol="0" anchor="t">
            <a:spAutoFit/>
          </a:bodyPr>
          <a:lstStyle/>
          <a:p>
            <a:pPr>
              <a:defRPr lang="en-US" sz="1400" dirty="0"/>
            </a:pPr>
            <a:r>
              <a:rPr lang="en-US" sz="1600" dirty="0">
                <a:solidFill>
                  <a:srgbClr val="C1408A"/>
                </a:solidFill>
              </a:rPr>
              <a:t>union item</a:t>
            </a:r>
          </a:p>
          <a:p>
            <a:pPr>
              <a:defRPr lang="en-US" sz="1400" dirty="0"/>
            </a:pPr>
            <a:r>
              <a:rPr lang="en-US" sz="1600" dirty="0">
                <a:solidFill>
                  <a:srgbClr val="C1408A"/>
                </a:solidFill>
              </a:rPr>
              <a:t>{</a:t>
            </a:r>
          </a:p>
          <a:p>
            <a:pPr>
              <a:defRPr lang="en-US" sz="1400" dirty="0"/>
            </a:pPr>
            <a:r>
              <a:rPr lang="en-US" sz="1600" dirty="0">
                <a:solidFill>
                  <a:srgbClr val="C1408A"/>
                </a:solidFill>
              </a:rPr>
              <a:t>          int i;</a:t>
            </a:r>
          </a:p>
          <a:p>
            <a:pPr>
              <a:defRPr lang="en-US" sz="1400" dirty="0"/>
            </a:pPr>
            <a:r>
              <a:rPr lang="en-US" sz="1600" dirty="0">
                <a:solidFill>
                  <a:srgbClr val="C1408A"/>
                </a:solidFill>
              </a:rPr>
              <a:t>          double d;</a:t>
            </a:r>
          </a:p>
          <a:p>
            <a:pPr>
              <a:defRPr lang="en-US" sz="1400" dirty="0"/>
            </a:pPr>
            <a:r>
              <a:rPr lang="en-US" sz="1600" dirty="0">
                <a:solidFill>
                  <a:srgbClr val="C1408A"/>
                </a:solidFill>
              </a:rPr>
              <a:t>          char c;</a:t>
            </a:r>
          </a:p>
          <a:p>
            <a:pPr>
              <a:defRPr lang="en-US" sz="1400" dirty="0"/>
            </a:pPr>
            <a:r>
              <a:rPr lang="en-US" sz="1600" dirty="0">
                <a:solidFill>
                  <a:srgbClr val="C1408A"/>
                </a:solidFill>
              </a:rPr>
              <a:t>};</a:t>
            </a:r>
          </a:p>
        </p:txBody>
      </p:sp>
      <p:sp>
        <p:nvSpPr>
          <p:cNvPr id="5" name="TextBox 4"/>
          <p:cNvSpPr txBox="1"/>
          <p:nvPr/>
        </p:nvSpPr>
        <p:spPr>
          <a:xfrm>
            <a:off x="80095" y="3145031"/>
            <a:ext cx="1905000" cy="339032"/>
          </a:xfrm>
          <a:prstGeom prst="rect">
            <a:avLst/>
          </a:prstGeom>
        </p:spPr>
        <p:txBody>
          <a:bodyPr vert="horz" lIns="95250" tIns="47625" rIns="95250" bIns="47625" rtlCol="0" anchor="t">
            <a:spAutoFit/>
          </a:bodyPr>
          <a:lstStyle/>
          <a:p>
            <a:pPr>
              <a:defRPr lang="en-US" sz="1400" dirty="0"/>
            </a:pPr>
            <a:r>
              <a:rPr lang="en-US" sz="1600" b="1" dirty="0">
                <a:solidFill>
                  <a:schemeClr val="accent4"/>
                </a:solidFill>
                <a:latin typeface="+mj-lt"/>
              </a:rPr>
              <a:t>item x;</a:t>
            </a:r>
          </a:p>
        </p:txBody>
      </p:sp>
      <p:graphicFrame>
        <p:nvGraphicFramePr>
          <p:cNvPr id="6" name="Table 5"/>
          <p:cNvGraphicFramePr/>
          <p:nvPr/>
        </p:nvGraphicFramePr>
        <p:xfrm>
          <a:off x="2743200" y="3219450"/>
          <a:ext cx="4889904" cy="497910"/>
        </p:xfrm>
        <a:graphic>
          <a:graphicData uri="http://schemas.openxmlformats.org/drawingml/2006/table">
            <a:tbl>
              <a:tblPr firstRow="1">
                <a:tableStyleId>{A885654A-1A42-44E3-9138-42FB5C9F0DB7}</a:tableStyleId>
              </a:tblPr>
              <a:tblGrid>
                <a:gridCol w="611238">
                  <a:extLst>
                    <a:ext uri="{9D8B030D-6E8A-4147-A177-3AD203B41FA5}">
                      <a16:colId xmlns:a16="http://schemas.microsoft.com/office/drawing/2014/main" val="20000"/>
                    </a:ext>
                  </a:extLst>
                </a:gridCol>
                <a:gridCol w="611238">
                  <a:extLst>
                    <a:ext uri="{9D8B030D-6E8A-4147-A177-3AD203B41FA5}">
                      <a16:colId xmlns:a16="http://schemas.microsoft.com/office/drawing/2014/main" val="20001"/>
                    </a:ext>
                  </a:extLst>
                </a:gridCol>
                <a:gridCol w="611238">
                  <a:extLst>
                    <a:ext uri="{9D8B030D-6E8A-4147-A177-3AD203B41FA5}">
                      <a16:colId xmlns:a16="http://schemas.microsoft.com/office/drawing/2014/main" val="20002"/>
                    </a:ext>
                  </a:extLst>
                </a:gridCol>
                <a:gridCol w="611238">
                  <a:extLst>
                    <a:ext uri="{9D8B030D-6E8A-4147-A177-3AD203B41FA5}">
                      <a16:colId xmlns:a16="http://schemas.microsoft.com/office/drawing/2014/main" val="20003"/>
                    </a:ext>
                  </a:extLst>
                </a:gridCol>
                <a:gridCol w="611238">
                  <a:extLst>
                    <a:ext uri="{9D8B030D-6E8A-4147-A177-3AD203B41FA5}">
                      <a16:colId xmlns:a16="http://schemas.microsoft.com/office/drawing/2014/main" val="20004"/>
                    </a:ext>
                  </a:extLst>
                </a:gridCol>
                <a:gridCol w="611238">
                  <a:extLst>
                    <a:ext uri="{9D8B030D-6E8A-4147-A177-3AD203B41FA5}">
                      <a16:colId xmlns:a16="http://schemas.microsoft.com/office/drawing/2014/main" val="20005"/>
                    </a:ext>
                  </a:extLst>
                </a:gridCol>
                <a:gridCol w="611238">
                  <a:extLst>
                    <a:ext uri="{9D8B030D-6E8A-4147-A177-3AD203B41FA5}">
                      <a16:colId xmlns:a16="http://schemas.microsoft.com/office/drawing/2014/main" val="20006"/>
                    </a:ext>
                  </a:extLst>
                </a:gridCol>
                <a:gridCol w="611238">
                  <a:extLst>
                    <a:ext uri="{9D8B030D-6E8A-4147-A177-3AD203B41FA5}">
                      <a16:colId xmlns:a16="http://schemas.microsoft.com/office/drawing/2014/main" val="20007"/>
                    </a:ext>
                  </a:extLst>
                </a:gridCol>
              </a:tblGrid>
              <a:tr h="497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bl>
          </a:graphicData>
        </a:graphic>
      </p:graphicFrame>
      <p:sp>
        <p:nvSpPr>
          <p:cNvPr id="7" name="TextBox 6"/>
          <p:cNvSpPr txBox="1"/>
          <p:nvPr/>
        </p:nvSpPr>
        <p:spPr>
          <a:xfrm>
            <a:off x="2379440" y="3237928"/>
            <a:ext cx="401859" cy="339032"/>
          </a:xfrm>
          <a:prstGeom prst="rect">
            <a:avLst/>
          </a:prstGeom>
        </p:spPr>
        <p:txBody>
          <a:bodyPr vert="horz" lIns="95250" tIns="47625" rIns="95250" bIns="47625" rtlCol="0" anchor="t">
            <a:spAutoFit/>
          </a:bodyPr>
          <a:lstStyle/>
          <a:p>
            <a:pPr>
              <a:defRPr lang="en-US" sz="1400" dirty="0"/>
            </a:pPr>
            <a:r>
              <a:rPr lang="en-US" sz="1600" b="1" dirty="0">
                <a:solidFill>
                  <a:schemeClr val="tx1"/>
                </a:solidFill>
                <a:latin typeface="Open Sans" panose="020B0606030504020204"/>
              </a:rPr>
              <a:t>x</a:t>
            </a:r>
          </a:p>
        </p:txBody>
      </p:sp>
      <p:cxnSp>
        <p:nvCxnSpPr>
          <p:cNvPr id="8" name="Straight Connector 7"/>
          <p:cNvCxnSpPr/>
          <p:nvPr/>
        </p:nvCxnSpPr>
        <p:spPr>
          <a:xfrm rot="10800000" flipH="1" flipV="1">
            <a:off x="2753210" y="3680403"/>
            <a:ext cx="0" cy="1017851"/>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9" name="Straight Connector 8"/>
          <p:cNvCxnSpPr/>
          <p:nvPr/>
        </p:nvCxnSpPr>
        <p:spPr>
          <a:xfrm rot="10800000" flipH="1" flipV="1">
            <a:off x="7630011" y="3604203"/>
            <a:ext cx="0" cy="1017851"/>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p:cNvCxnSpPr/>
          <p:nvPr/>
        </p:nvCxnSpPr>
        <p:spPr>
          <a:xfrm rot="10800000" flipV="1">
            <a:off x="5189382" y="3680403"/>
            <a:ext cx="2228" cy="634069"/>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p:cNvCxnSpPr/>
          <p:nvPr/>
        </p:nvCxnSpPr>
        <p:spPr>
          <a:xfrm rot="10800000" flipH="1" flipV="1">
            <a:off x="3362810" y="3680403"/>
            <a:ext cx="7791" cy="367093"/>
          </a:xfrm>
          <a:prstGeom prst="line">
            <a:avLst/>
          </a:prstGeom>
          <a:ln w="19050" cap="flat">
            <a:solidFill>
              <a:schemeClr val="accent1">
                <a:lumMod val="75000"/>
              </a:schemeClr>
            </a:solidFill>
            <a:prstDash val="solid"/>
            <a:round/>
          </a:ln>
        </p:spPr>
        <p:style>
          <a:lnRef idx="1">
            <a:schemeClr val="accent1"/>
          </a:lnRef>
          <a:fillRef idx="1">
            <a:schemeClr val="accent1"/>
          </a:fillRef>
          <a:effectRef idx="0">
            <a:schemeClr val="accent1"/>
          </a:effectRef>
          <a:fontRef idx="minor">
            <a:srgbClr val="FFFFFF"/>
          </a:fontRef>
        </p:style>
      </p:cxnSp>
      <p:sp>
        <p:nvSpPr>
          <p:cNvPr id="12" name="Left Brace 11"/>
          <p:cNvSpPr/>
          <p:nvPr/>
        </p:nvSpPr>
        <p:spPr>
          <a:xfrm rot="16200000">
            <a:off x="2883703" y="3596478"/>
            <a:ext cx="338604" cy="619610"/>
          </a:xfrm>
          <a:prstGeom prst="lef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tx1"/>
              </a:solidFill>
            </a:endParaRPr>
          </a:p>
        </p:txBody>
      </p:sp>
      <p:sp>
        <p:nvSpPr>
          <p:cNvPr id="13" name="Left Brace 12"/>
          <p:cNvSpPr/>
          <p:nvPr/>
        </p:nvSpPr>
        <p:spPr>
          <a:xfrm rot="16200000">
            <a:off x="3785025" y="3090338"/>
            <a:ext cx="362521" cy="2446181"/>
          </a:xfrm>
          <a:prstGeom prst="lef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tx1"/>
              </a:solidFill>
            </a:endParaRPr>
          </a:p>
        </p:txBody>
      </p:sp>
      <p:sp>
        <p:nvSpPr>
          <p:cNvPr id="14" name="Left Brace 13"/>
          <p:cNvSpPr/>
          <p:nvPr/>
        </p:nvSpPr>
        <p:spPr>
          <a:xfrm rot="16200000">
            <a:off x="5044706" y="2401585"/>
            <a:ext cx="324983" cy="4851806"/>
          </a:xfrm>
          <a:prstGeom prst="leftBrace">
            <a:avLst/>
          </a:prstGeom>
          <a:noFill/>
          <a:ln>
            <a:solidFill>
              <a:schemeClr val="accent1">
                <a:shade val="80000"/>
              </a:schemeClr>
            </a:solidFill>
            <a:prstDash val="solid"/>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tx1"/>
              </a:solidFill>
            </a:endParaRPr>
          </a:p>
        </p:txBody>
      </p:sp>
      <p:sp>
        <p:nvSpPr>
          <p:cNvPr id="15" name="TextBox 14"/>
          <p:cNvSpPr txBox="1"/>
          <p:nvPr/>
        </p:nvSpPr>
        <p:spPr>
          <a:xfrm>
            <a:off x="3075251" y="3886200"/>
            <a:ext cx="401859" cy="339032"/>
          </a:xfrm>
          <a:prstGeom prst="rect">
            <a:avLst/>
          </a:prstGeom>
        </p:spPr>
        <p:txBody>
          <a:bodyPr vert="horz" lIns="95250" tIns="47625" rIns="95250" bIns="47625" rtlCol="0" anchor="t">
            <a:spAutoFit/>
          </a:bodyPr>
          <a:lstStyle/>
          <a:p>
            <a:pPr>
              <a:defRPr lang="en-US" sz="1400" dirty="0"/>
            </a:pPr>
            <a:r>
              <a:rPr lang="en-US" sz="1600" b="1" dirty="0">
                <a:solidFill>
                  <a:schemeClr val="tx1"/>
                </a:solidFill>
                <a:latin typeface="Open Sans" panose="020B0606030504020204"/>
              </a:rPr>
              <a:t>c</a:t>
            </a:r>
          </a:p>
        </p:txBody>
      </p:sp>
      <p:sp>
        <p:nvSpPr>
          <p:cNvPr id="16" name="TextBox 15"/>
          <p:cNvSpPr txBox="1"/>
          <p:nvPr/>
        </p:nvSpPr>
        <p:spPr>
          <a:xfrm>
            <a:off x="4170140" y="4314472"/>
            <a:ext cx="401859" cy="339032"/>
          </a:xfrm>
          <a:prstGeom prst="rect">
            <a:avLst/>
          </a:prstGeom>
        </p:spPr>
        <p:txBody>
          <a:bodyPr vert="horz" lIns="95250" tIns="47625" rIns="95250" bIns="47625" rtlCol="0" anchor="t">
            <a:spAutoFit/>
          </a:bodyPr>
          <a:lstStyle/>
          <a:p>
            <a:pPr>
              <a:defRPr lang="en-US" sz="1400" dirty="0"/>
            </a:pPr>
            <a:r>
              <a:rPr lang="en-US" sz="1600" b="1" dirty="0">
                <a:solidFill>
                  <a:schemeClr val="tx1"/>
                </a:solidFill>
                <a:latin typeface="Open Sans" panose="020B0606030504020204"/>
              </a:rPr>
              <a:t>i</a:t>
            </a:r>
          </a:p>
        </p:txBody>
      </p:sp>
      <p:sp>
        <p:nvSpPr>
          <p:cNvPr id="17" name="TextBox 16"/>
          <p:cNvSpPr txBox="1"/>
          <p:nvPr/>
        </p:nvSpPr>
        <p:spPr>
          <a:xfrm>
            <a:off x="5708875" y="4830775"/>
            <a:ext cx="401859" cy="339032"/>
          </a:xfrm>
          <a:prstGeom prst="rect">
            <a:avLst/>
          </a:prstGeom>
        </p:spPr>
        <p:txBody>
          <a:bodyPr vert="horz" lIns="95250" tIns="47625" rIns="95250" bIns="47625" rtlCol="0" anchor="t">
            <a:spAutoFit/>
          </a:bodyPr>
          <a:lstStyle/>
          <a:p>
            <a:pPr>
              <a:defRPr lang="en-US" sz="1400" dirty="0"/>
            </a:pPr>
            <a:r>
              <a:rPr lang="en-US" sz="1600" b="1" dirty="0">
                <a:solidFill>
                  <a:schemeClr val="tx1"/>
                </a:solidFill>
                <a:latin typeface="Open Sans" panose="020B0606030504020204"/>
              </a:rPr>
              <a:t>d</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1866" y="1092107"/>
            <a:ext cx="9000277" cy="3869512"/>
          </a:xfrm>
          <a:prstGeom prst="rect">
            <a:avLst/>
          </a:prstGeom>
          <a:noFill/>
        </p:spPr>
      </p:pic>
      <p:sp>
        <p:nvSpPr>
          <p:cNvPr id="3" name="TextBox 2"/>
          <p:cNvSpPr txBox="1"/>
          <p:nvPr/>
        </p:nvSpPr>
        <p:spPr>
          <a:xfrm>
            <a:off x="3657600" y="3486150"/>
            <a:ext cx="1905000" cy="308552"/>
          </a:xfrm>
          <a:prstGeom prst="rect">
            <a:avLst/>
          </a:prstGeom>
        </p:spPr>
        <p:txBody>
          <a:bodyPr vert="horz" lIns="95250" tIns="47625" rIns="95250" bIns="47625" rtlCol="0" anchor="t">
            <a:spAutoFit/>
          </a:bodyPr>
          <a:lstStyle/>
          <a:p>
            <a:pPr>
              <a:defRPr lang="en-US" sz="1400" dirty="0"/>
            </a:pPr>
            <a:endParaRPr lang="en-US" b="1" dirty="0">
              <a:solidFill>
                <a:schemeClr val="accent3"/>
              </a:solidFill>
              <a:latin typeface="+mj-lt"/>
            </a:endParaRPr>
          </a:p>
        </p:txBody>
      </p:sp>
      <p:sp>
        <p:nvSpPr>
          <p:cNvPr id="5" name="TextBox 4"/>
          <p:cNvSpPr txBox="1"/>
          <p:nvPr>
            <p:custDataLst>
              <p:tags r:id="rId1"/>
            </p:custDataLst>
          </p:nvPr>
        </p:nvSpPr>
        <p:spPr>
          <a:xfrm>
            <a:off x="914400" y="512228"/>
            <a:ext cx="7428662" cy="459322"/>
          </a:xfrm>
          <a:solidFill>
            <a:srgbClr val="FFCC52"/>
          </a:solidFill>
          <a:ln w="14288" cap="flat">
            <a:solidFill>
              <a:srgbClr val="FFFFFF"/>
            </a:solidFill>
            <a:prstDash val="dash"/>
            <a:round/>
          </a:ln>
        </p:spPr>
        <p:txBody>
          <a:bodyPr vert="horz" lIns="95250" tIns="47625" rIns="95250" bIns="47625" rtlCol="0" anchor="ctr">
            <a:spAutoFit/>
          </a:bodyPr>
          <a:lstStyle/>
          <a:p>
            <a:pPr algn="ctr">
              <a:defRPr lang="en-US" sz="1400" dirty="0"/>
            </a:pPr>
            <a:r>
              <a:rPr lang="en-US" sz="2000" b="1" dirty="0">
                <a:latin typeface="+mj-lt"/>
              </a:rPr>
              <a:t>Difference between Structure and Union</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1655264"/>
            <a:ext cx="3314700" cy="308552"/>
          </a:xfrm>
          <a:prstGeom prst="rect">
            <a:avLst/>
          </a:prstGeom>
        </p:spPr>
        <p:txBody>
          <a:bodyPr vert="horz" lIns="95250" tIns="47625" rIns="95250" bIns="47625" rtlCol="0" anchor="t">
            <a:spAutoFit/>
          </a:bodyPr>
          <a:lstStyle/>
          <a:p>
            <a:pPr>
              <a:defRPr lang="en-US" sz="1400" dirty="0"/>
            </a:pPr>
            <a:endParaRPr lang="en-US" dirty="0"/>
          </a:p>
        </p:txBody>
      </p:sp>
      <p:sp>
        <p:nvSpPr>
          <p:cNvPr id="3" name="TextBox 2"/>
          <p:cNvSpPr txBox="1"/>
          <p:nvPr/>
        </p:nvSpPr>
        <p:spPr>
          <a:xfrm>
            <a:off x="16411" y="358921"/>
            <a:ext cx="2734303" cy="4619625"/>
          </a:xfrm>
          <a:prstGeom prst="rect">
            <a:avLst/>
          </a:prstGeom>
        </p:spPr>
        <p:txBody>
          <a:bodyPr vert="horz" lIns="95250" tIns="47625" rIns="95250" bIns="47625" rtlCol="0" anchor="t">
            <a:spAutoFit/>
          </a:bodyPr>
          <a:lstStyle/>
          <a:p>
            <a:pPr>
              <a:defRPr lang="en-US" sz="1400" dirty="0"/>
            </a:pPr>
            <a:endParaRPr lang="en-US" dirty="0"/>
          </a:p>
          <a:p>
            <a:pPr>
              <a:defRPr lang="en-US" sz="1400" dirty="0"/>
            </a:pPr>
            <a:r>
              <a:rPr lang="en-US" dirty="0"/>
              <a:t>void main()</a:t>
            </a:r>
          </a:p>
          <a:p>
            <a:pPr>
              <a:defRPr lang="en-US" sz="1400" dirty="0"/>
            </a:pPr>
            <a:r>
              <a:rPr lang="en-US" dirty="0"/>
              <a:t>{</a:t>
            </a:r>
          </a:p>
          <a:p>
            <a:pPr>
              <a:defRPr lang="en-US" sz="1400" dirty="0"/>
            </a:pPr>
            <a:r>
              <a:rPr lang="en-US" dirty="0"/>
              <a:t>    </a:t>
            </a:r>
            <a:r>
              <a:rPr lang="en-US" dirty="0" err="1"/>
              <a:t>typedef</a:t>
            </a:r>
            <a:r>
              <a:rPr lang="en-US" dirty="0"/>
              <a:t> struct</a:t>
            </a:r>
          </a:p>
          <a:p>
            <a:pPr>
              <a:defRPr lang="en-US" sz="1400" dirty="0"/>
            </a:pPr>
            <a:r>
              <a:rPr lang="en-US" dirty="0"/>
              <a:t>    {</a:t>
            </a:r>
          </a:p>
          <a:p>
            <a:pPr>
              <a:defRPr lang="en-US" sz="1400" dirty="0"/>
            </a:pPr>
            <a:r>
              <a:rPr lang="en-US" dirty="0"/>
              <a:t>          int marks;</a:t>
            </a:r>
          </a:p>
          <a:p>
            <a:pPr>
              <a:defRPr lang="en-US" sz="1400" dirty="0"/>
            </a:pPr>
            <a:r>
              <a:rPr lang="en-US" dirty="0"/>
              <a:t>          char grade;</a:t>
            </a:r>
          </a:p>
          <a:p>
            <a:pPr>
              <a:defRPr lang="en-US" sz="1400" dirty="0"/>
            </a:pPr>
            <a:r>
              <a:rPr lang="en-US" dirty="0"/>
              <a:t>          float percentage;</a:t>
            </a:r>
          </a:p>
          <a:p>
            <a:pPr>
              <a:defRPr lang="en-US" sz="1400" dirty="0"/>
            </a:pPr>
            <a:r>
              <a:rPr lang="en-US" dirty="0"/>
              <a:t>    }student;</a:t>
            </a:r>
          </a:p>
          <a:p>
            <a:pPr>
              <a:defRPr lang="en-US" sz="1400" dirty="0"/>
            </a:pPr>
            <a:endParaRPr lang="en-US" dirty="0"/>
          </a:p>
          <a:p>
            <a:pPr>
              <a:defRPr lang="en-US" sz="1400" dirty="0"/>
            </a:pPr>
            <a:r>
              <a:rPr lang="en-US" dirty="0"/>
              <a:t>student s;</a:t>
            </a:r>
          </a:p>
          <a:p>
            <a:pPr>
              <a:defRPr lang="en-US" sz="1400" dirty="0"/>
            </a:pPr>
            <a:endParaRPr lang="en-US" dirty="0"/>
          </a:p>
          <a:p>
            <a:pPr>
              <a:defRPr lang="en-US" sz="1400" dirty="0"/>
            </a:pPr>
            <a:r>
              <a:rPr lang="en-US" dirty="0"/>
              <a:t>s.marks=90;</a:t>
            </a:r>
          </a:p>
          <a:p>
            <a:pPr>
              <a:defRPr lang="en-US" sz="1400" dirty="0"/>
            </a:pPr>
            <a:r>
              <a:rPr lang="en-US" dirty="0"/>
              <a:t>s.grade='A';</a:t>
            </a:r>
          </a:p>
          <a:p>
            <a:pPr>
              <a:defRPr lang="en-US" sz="1400" dirty="0"/>
            </a:pPr>
            <a:r>
              <a:rPr lang="en-US" dirty="0"/>
              <a:t>s.percentage=90.0;</a:t>
            </a:r>
          </a:p>
          <a:p>
            <a:pPr>
              <a:defRPr lang="en-US" sz="1400" dirty="0"/>
            </a:pPr>
            <a:endParaRPr lang="en-US" dirty="0"/>
          </a:p>
          <a:p>
            <a:pPr>
              <a:defRPr lang="en-US" sz="1400" dirty="0"/>
            </a:pPr>
            <a:r>
              <a:rPr lang="en-US" dirty="0" err="1"/>
              <a:t>printf</a:t>
            </a:r>
            <a:r>
              <a:rPr lang="en-US" dirty="0"/>
              <a:t>("marks:%d\n",s.marks);</a:t>
            </a:r>
          </a:p>
          <a:p>
            <a:pPr>
              <a:defRPr lang="en-US" sz="1400" dirty="0"/>
            </a:pPr>
            <a:r>
              <a:rPr lang="en-US" dirty="0" err="1"/>
              <a:t>printf</a:t>
            </a:r>
            <a:r>
              <a:rPr lang="en-US" dirty="0"/>
              <a:t>("Grade:%c\n",s.grade);</a:t>
            </a:r>
          </a:p>
          <a:p>
            <a:pPr>
              <a:defRPr lang="en-US" sz="1400" dirty="0"/>
            </a:pPr>
            <a:r>
              <a:rPr lang="en-US" dirty="0" err="1"/>
              <a:t>printf</a:t>
            </a:r>
            <a:r>
              <a:rPr lang="en-US" dirty="0"/>
              <a:t>("percentage:%f\n",s.percentage);</a:t>
            </a:r>
          </a:p>
          <a:p>
            <a:pPr>
              <a:defRPr lang="en-US" sz="1400" dirty="0"/>
            </a:pPr>
            <a:r>
              <a:rPr lang="en-US" dirty="0"/>
              <a:t>}</a:t>
            </a:r>
          </a:p>
        </p:txBody>
      </p:sp>
      <p:sp>
        <p:nvSpPr>
          <p:cNvPr id="4" name="TextBox 3"/>
          <p:cNvSpPr txBox="1"/>
          <p:nvPr/>
        </p:nvSpPr>
        <p:spPr>
          <a:xfrm>
            <a:off x="6057348" y="145618"/>
            <a:ext cx="3124476" cy="4834890"/>
          </a:xfrm>
          <a:prstGeom prst="rect">
            <a:avLst/>
          </a:prstGeom>
        </p:spPr>
        <p:txBody>
          <a:bodyPr vert="horz" lIns="95250" tIns="47625" rIns="95250" bIns="47625" rtlCol="0" anchor="t">
            <a:spAutoFit/>
          </a:bodyPr>
          <a:lstStyle/>
          <a:p>
            <a:pPr>
              <a:defRPr lang="en-US" sz="1400" dirty="0"/>
            </a:pPr>
            <a:endParaRPr lang="en-US" dirty="0"/>
          </a:p>
          <a:p>
            <a:pPr>
              <a:defRPr lang="en-US" sz="1400" dirty="0"/>
            </a:pPr>
            <a:endParaRPr lang="en-US" dirty="0"/>
          </a:p>
          <a:p>
            <a:pPr>
              <a:defRPr lang="en-US" sz="1400" dirty="0"/>
            </a:pPr>
            <a:r>
              <a:rPr lang="en-US" dirty="0"/>
              <a:t>void main()</a:t>
            </a:r>
          </a:p>
          <a:p>
            <a:pPr>
              <a:defRPr lang="en-US" sz="1400" dirty="0"/>
            </a:pPr>
            <a:r>
              <a:rPr lang="en-US" dirty="0"/>
              <a:t>{</a:t>
            </a:r>
          </a:p>
          <a:p>
            <a:pPr>
              <a:defRPr lang="en-US" sz="1400" dirty="0"/>
            </a:pPr>
            <a:r>
              <a:rPr lang="en-US" dirty="0"/>
              <a:t>    </a:t>
            </a:r>
            <a:r>
              <a:rPr lang="en-US" dirty="0" err="1"/>
              <a:t>typedef</a:t>
            </a:r>
            <a:r>
              <a:rPr lang="en-US" dirty="0"/>
              <a:t> union</a:t>
            </a:r>
          </a:p>
          <a:p>
            <a:pPr>
              <a:defRPr lang="en-US" sz="1400" dirty="0"/>
            </a:pPr>
            <a:r>
              <a:rPr lang="en-US" dirty="0"/>
              <a:t>    {</a:t>
            </a:r>
          </a:p>
          <a:p>
            <a:pPr>
              <a:defRPr lang="en-US" sz="1400" dirty="0"/>
            </a:pPr>
            <a:r>
              <a:rPr lang="en-US" dirty="0"/>
              <a:t>          int marks;</a:t>
            </a:r>
          </a:p>
          <a:p>
            <a:pPr>
              <a:defRPr lang="en-US" sz="1400" dirty="0"/>
            </a:pPr>
            <a:r>
              <a:rPr lang="en-US" dirty="0"/>
              <a:t>          char grade;</a:t>
            </a:r>
          </a:p>
          <a:p>
            <a:pPr>
              <a:defRPr lang="en-US" sz="1400" dirty="0"/>
            </a:pPr>
            <a:r>
              <a:rPr lang="en-US" dirty="0"/>
              <a:t>          float percentage;</a:t>
            </a:r>
          </a:p>
          <a:p>
            <a:pPr>
              <a:defRPr lang="en-US" sz="1400" dirty="0"/>
            </a:pPr>
            <a:r>
              <a:rPr lang="en-US" dirty="0"/>
              <a:t>    }student;</a:t>
            </a:r>
          </a:p>
          <a:p>
            <a:pPr>
              <a:defRPr lang="en-US" sz="1400" dirty="0"/>
            </a:pPr>
            <a:endParaRPr lang="en-US" dirty="0"/>
          </a:p>
          <a:p>
            <a:pPr>
              <a:defRPr lang="en-US" sz="1400" dirty="0"/>
            </a:pPr>
            <a:r>
              <a:rPr lang="en-US" dirty="0"/>
              <a:t>student s;</a:t>
            </a:r>
          </a:p>
          <a:p>
            <a:pPr>
              <a:defRPr lang="en-US" sz="1400" dirty="0"/>
            </a:pPr>
            <a:endParaRPr lang="en-US" dirty="0"/>
          </a:p>
          <a:p>
            <a:pPr>
              <a:defRPr lang="en-US" sz="1400" dirty="0"/>
            </a:pPr>
            <a:r>
              <a:rPr lang="en-US" dirty="0"/>
              <a:t>S.marks=90;</a:t>
            </a:r>
          </a:p>
          <a:p>
            <a:pPr>
              <a:defRPr lang="en-US" sz="1400" dirty="0"/>
            </a:pPr>
            <a:r>
              <a:rPr lang="en-US" dirty="0" err="1"/>
              <a:t>printf</a:t>
            </a:r>
            <a:r>
              <a:rPr lang="en-US" dirty="0"/>
              <a:t>("marks:%d\n",s.marks);</a:t>
            </a:r>
          </a:p>
          <a:p>
            <a:pPr>
              <a:defRPr lang="en-US" sz="1400" dirty="0"/>
            </a:pPr>
            <a:endParaRPr lang="en-US" dirty="0"/>
          </a:p>
          <a:p>
            <a:pPr>
              <a:defRPr lang="en-US" sz="1400" dirty="0"/>
            </a:pPr>
            <a:r>
              <a:rPr lang="en-US" dirty="0"/>
              <a:t>s.grade='A';</a:t>
            </a:r>
          </a:p>
          <a:p>
            <a:pPr>
              <a:defRPr lang="en-US" sz="1400" dirty="0"/>
            </a:pPr>
            <a:r>
              <a:rPr lang="en-US" dirty="0" err="1"/>
              <a:t>printf</a:t>
            </a:r>
            <a:r>
              <a:rPr lang="en-US" dirty="0"/>
              <a:t>("Grade:%c\n",s.grade);</a:t>
            </a:r>
          </a:p>
          <a:p>
            <a:pPr>
              <a:defRPr lang="en-US" sz="1400" dirty="0"/>
            </a:pPr>
            <a:endParaRPr lang="en-US" dirty="0"/>
          </a:p>
          <a:p>
            <a:pPr>
              <a:defRPr lang="en-US" sz="1400" dirty="0"/>
            </a:pPr>
            <a:r>
              <a:rPr lang="en-US" dirty="0"/>
              <a:t>s.percentage=90.0;</a:t>
            </a:r>
          </a:p>
          <a:p>
            <a:pPr>
              <a:defRPr lang="en-US" sz="1400" dirty="0"/>
            </a:pPr>
            <a:r>
              <a:rPr lang="en-US" dirty="0" err="1"/>
              <a:t>printf</a:t>
            </a:r>
            <a:r>
              <a:rPr lang="en-US" dirty="0"/>
              <a:t>("percentage:%f\n",s.percentage);</a:t>
            </a:r>
          </a:p>
          <a:p>
            <a:pPr>
              <a:defRPr lang="en-US" sz="1400" dirty="0"/>
            </a:pPr>
            <a:r>
              <a:rPr lang="en-US" dirty="0"/>
              <a:t>}</a:t>
            </a:r>
          </a:p>
        </p:txBody>
      </p:sp>
      <p:pic>
        <p:nvPicPr>
          <p:cNvPr id="5" name="Picture 4"/>
          <p:cNvPicPr>
            <a:picLocks noChangeAspect="1"/>
          </p:cNvPicPr>
          <p:nvPr/>
        </p:nvPicPr>
        <p:blipFill>
          <a:blip r:embed="rId2"/>
          <a:stretch>
            <a:fillRect/>
          </a:stretch>
        </p:blipFill>
        <p:spPr>
          <a:xfrm>
            <a:off x="2803550" y="799147"/>
            <a:ext cx="2624928" cy="944975"/>
          </a:xfrm>
          <a:prstGeom prst="rect">
            <a:avLst/>
          </a:prstGeom>
          <a:noFill/>
        </p:spPr>
      </p:pic>
      <p:pic>
        <p:nvPicPr>
          <p:cNvPr id="6" name="Picture 5"/>
          <p:cNvPicPr>
            <a:picLocks noChangeAspect="1"/>
          </p:cNvPicPr>
          <p:nvPr/>
        </p:nvPicPr>
        <p:blipFill>
          <a:blip r:embed="rId3"/>
          <a:srcRect b="9030"/>
          <a:stretch>
            <a:fillRect/>
          </a:stretch>
        </p:blipFill>
        <p:spPr>
          <a:xfrm>
            <a:off x="3220288" y="2817314"/>
            <a:ext cx="2077431" cy="1848128"/>
          </a:xfrm>
          <a:prstGeom prst="rect">
            <a:avLst/>
          </a:prstGeom>
          <a:noFill/>
        </p:spPr>
      </p:pic>
      <p:sp>
        <p:nvSpPr>
          <p:cNvPr id="7" name="TextBox 6"/>
          <p:cNvSpPr txBox="1"/>
          <p:nvPr/>
        </p:nvSpPr>
        <p:spPr>
          <a:xfrm>
            <a:off x="3339884" y="3055096"/>
            <a:ext cx="1905000" cy="735158"/>
          </a:xfrm>
          <a:prstGeom prst="rect">
            <a:avLst/>
          </a:prstGeom>
        </p:spPr>
        <p:txBody>
          <a:bodyPr vert="horz" lIns="95250" tIns="47625" rIns="95250" bIns="47625" rtlCol="0" anchor="t">
            <a:spAutoFit/>
          </a:bodyPr>
          <a:lstStyle/>
          <a:p>
            <a:pPr>
              <a:defRPr lang="en-US" sz="1400" dirty="0"/>
            </a:pPr>
            <a:r>
              <a:rPr lang="en-US" dirty="0">
                <a:solidFill>
                  <a:schemeClr val="bg2"/>
                </a:solidFill>
              </a:rPr>
              <a:t>marks: 90</a:t>
            </a:r>
          </a:p>
          <a:p>
            <a:pPr>
              <a:defRPr lang="en-US" sz="1400" dirty="0"/>
            </a:pPr>
            <a:r>
              <a:rPr lang="en-US" dirty="0">
                <a:solidFill>
                  <a:schemeClr val="bg2"/>
                </a:solidFill>
              </a:rPr>
              <a:t>grade: A</a:t>
            </a:r>
          </a:p>
          <a:p>
            <a:pPr>
              <a:defRPr lang="en-US" sz="1400" dirty="0"/>
            </a:pPr>
            <a:r>
              <a:rPr lang="en-US" dirty="0">
                <a:solidFill>
                  <a:schemeClr val="bg2"/>
                </a:solidFill>
              </a:rPr>
              <a:t>percentage: 90.0</a:t>
            </a:r>
          </a:p>
        </p:txBody>
      </p:sp>
      <p:sp>
        <p:nvSpPr>
          <p:cNvPr id="8" name="Arrow: Right 7"/>
          <p:cNvSpPr/>
          <p:nvPr/>
        </p:nvSpPr>
        <p:spPr>
          <a:xfrm rot="20220000">
            <a:off x="2416102" y="3330587"/>
            <a:ext cx="978846" cy="221932"/>
          </a:xfrm>
          <a:prstGeom prst="rightArrow">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accent4"/>
              </a:solidFill>
            </a:endParaRPr>
          </a:p>
        </p:txBody>
      </p:sp>
      <p:sp>
        <p:nvSpPr>
          <p:cNvPr id="9" name="Arrow: Right 8"/>
          <p:cNvSpPr/>
          <p:nvPr/>
        </p:nvSpPr>
        <p:spPr>
          <a:xfrm rot="20040000">
            <a:off x="2420826" y="3647341"/>
            <a:ext cx="978846" cy="221932"/>
          </a:xfrm>
          <a:prstGeom prst="rightArrow">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accent4"/>
              </a:solidFill>
            </a:endParaRPr>
          </a:p>
        </p:txBody>
      </p:sp>
      <p:sp>
        <p:nvSpPr>
          <p:cNvPr id="10" name="Arrow: Right 9"/>
          <p:cNvSpPr/>
          <p:nvPr/>
        </p:nvSpPr>
        <p:spPr>
          <a:xfrm rot="19620000">
            <a:off x="2633110" y="3909765"/>
            <a:ext cx="859336" cy="195662"/>
          </a:xfrm>
          <a:prstGeom prst="rightArrow">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accent4"/>
              </a:solidFill>
            </a:endParaRPr>
          </a:p>
        </p:txBody>
      </p:sp>
      <p:sp>
        <p:nvSpPr>
          <p:cNvPr id="11" name="Arrow: Right 10"/>
          <p:cNvSpPr/>
          <p:nvPr/>
        </p:nvSpPr>
        <p:spPr>
          <a:xfrm rot="10440000">
            <a:off x="4380185" y="3052600"/>
            <a:ext cx="1656521" cy="209578"/>
          </a:xfrm>
          <a:prstGeom prst="rightArrow">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accent4"/>
              </a:solidFill>
            </a:endParaRPr>
          </a:p>
        </p:txBody>
      </p:sp>
      <p:sp>
        <p:nvSpPr>
          <p:cNvPr id="12" name="Arrow: Right 11"/>
          <p:cNvSpPr/>
          <p:nvPr/>
        </p:nvSpPr>
        <p:spPr>
          <a:xfrm rot="11280000" flipV="1">
            <a:off x="4354715" y="3450231"/>
            <a:ext cx="1802311" cy="224066"/>
          </a:xfrm>
          <a:prstGeom prst="rightArrow">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rot="10800000" vert="horz" rtlCol="0" anchor="ctr">
            <a:noAutofit/>
          </a:bodyPr>
          <a:lstStyle/>
          <a:p>
            <a:pPr algn="ctr"/>
            <a:endParaRPr lang="en-US" dirty="0">
              <a:solidFill>
                <a:schemeClr val="accent4"/>
              </a:solidFill>
            </a:endParaRPr>
          </a:p>
        </p:txBody>
      </p:sp>
      <p:sp>
        <p:nvSpPr>
          <p:cNvPr id="13" name="Arrow: Right 12"/>
          <p:cNvSpPr/>
          <p:nvPr/>
        </p:nvSpPr>
        <p:spPr>
          <a:xfrm rot="12480000">
            <a:off x="4747688" y="3947036"/>
            <a:ext cx="1415186" cy="219979"/>
          </a:xfrm>
          <a:prstGeom prst="rightArrow">
            <a:avLst/>
          </a:prstGeom>
          <a:solidFill>
            <a:schemeClr val="accent4"/>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solidFill>
                <a:schemeClr val="accent4"/>
              </a:solidFill>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7"/>
          <p:cNvSpPr>
            <a:spLocks noGrp="1"/>
          </p:cNvSpPr>
          <p:nvPr>
            <p:ph type="title"/>
          </p:nvPr>
        </p:nvSpPr>
        <p:spPr>
          <a:xfrm>
            <a:off x="762000" y="505939"/>
            <a:ext cx="7620000" cy="465820"/>
          </a:xfrm>
        </p:spPr>
        <p:txBody>
          <a:bodyPr rtlCol="0"/>
          <a:lstStyle/>
          <a:p>
            <a:r>
              <a:rPr lang="en-US" sz="2400" b="1" dirty="0">
                <a:solidFill>
                  <a:schemeClr val="accent5"/>
                </a:solidFill>
                <a:latin typeface="Times New Roman" panose="02020603050405020304" pitchFamily="18" charset="0"/>
                <a:cs typeface="Times New Roman" panose="02020603050405020304" pitchFamily="18" charset="0"/>
              </a:rPr>
              <a:t>Polynomials</a:t>
            </a:r>
          </a:p>
        </p:txBody>
      </p:sp>
      <p:sp>
        <p:nvSpPr>
          <p:cNvPr id="3" name="Content Placeholder 2"/>
          <p:cNvSpPr>
            <a:spLocks noGrp="1"/>
          </p:cNvSpPr>
          <p:nvPr>
            <p:ph idx="1"/>
          </p:nvPr>
        </p:nvSpPr>
        <p:spPr>
          <a:xfrm>
            <a:off x="609600" y="1077591"/>
            <a:ext cx="7620000" cy="2002326"/>
          </a:xfrm>
        </p:spPr>
        <p:txBody>
          <a:bodyPr rtlCol="0"/>
          <a:lstStyle/>
          <a:p>
            <a:r>
              <a:rPr lang="en-US" sz="1600" dirty="0">
                <a:latin typeface="Lato" panose="020F0502020204030203"/>
              </a:rPr>
              <a:t>A polynomial is a sum of terms, where each term has a form </a:t>
            </a:r>
            <a:r>
              <a:rPr lang="en-US" sz="1600" dirty="0">
                <a:solidFill>
                  <a:srgbClr val="FF7B43"/>
                </a:solidFill>
                <a:latin typeface="Lato" panose="020F0502020204030203"/>
              </a:rPr>
              <a:t>ax</a:t>
            </a:r>
            <a:r>
              <a:rPr lang="en-US" sz="1600" baseline="30000" dirty="0">
                <a:solidFill>
                  <a:srgbClr val="FF7B43"/>
                </a:solidFill>
                <a:latin typeface="Lato" panose="020F0502020204030203"/>
              </a:rPr>
              <a:t>e </a:t>
            </a:r>
            <a:r>
              <a:rPr lang="en-US" sz="1600" dirty="0">
                <a:solidFill>
                  <a:srgbClr val="FF7B43"/>
                </a:solidFill>
                <a:latin typeface="Lato" panose="020F0502020204030203"/>
              </a:rPr>
              <a:t>, </a:t>
            </a:r>
            <a:r>
              <a:rPr lang="en-US" sz="1600" dirty="0">
                <a:latin typeface="Lato" panose="020F0502020204030203"/>
              </a:rPr>
              <a:t>where x is the variable, a is  the coefficient and e is the exponent</a:t>
            </a:r>
          </a:p>
          <a:p>
            <a:endParaRPr lang="en-US" sz="1600" dirty="0">
              <a:latin typeface="Lato" panose="020F0502020204030203"/>
            </a:endParaRPr>
          </a:p>
          <a:p>
            <a:pPr marL="0" indent="0">
              <a:buNone/>
            </a:pPr>
            <a:r>
              <a:rPr lang="en-US" sz="1600" b="1" dirty="0">
                <a:solidFill>
                  <a:srgbClr val="00B050"/>
                </a:solidFill>
                <a:latin typeface="Lato" panose="020F0502020204030203"/>
              </a:rPr>
              <a:t>A(x) = 3x</a:t>
            </a:r>
            <a:r>
              <a:rPr lang="en-US" sz="1600" b="1" baseline="30000" dirty="0">
                <a:solidFill>
                  <a:srgbClr val="00B050"/>
                </a:solidFill>
                <a:latin typeface="Lato" panose="020F0502020204030203"/>
              </a:rPr>
              <a:t>20</a:t>
            </a:r>
            <a:r>
              <a:rPr lang="en-US" sz="1600" b="1" dirty="0">
                <a:solidFill>
                  <a:srgbClr val="00B050"/>
                </a:solidFill>
                <a:latin typeface="Lato" panose="020F0502020204030203"/>
              </a:rPr>
              <a:t> + 2x</a:t>
            </a:r>
            <a:r>
              <a:rPr lang="en-US" sz="1600" b="1" baseline="30000" dirty="0">
                <a:solidFill>
                  <a:srgbClr val="00B050"/>
                </a:solidFill>
                <a:latin typeface="Lato" panose="020F0502020204030203"/>
              </a:rPr>
              <a:t>5</a:t>
            </a:r>
            <a:r>
              <a:rPr lang="en-US" sz="1600" b="1" dirty="0">
                <a:solidFill>
                  <a:srgbClr val="00B050"/>
                </a:solidFill>
                <a:latin typeface="Lato" panose="020F0502020204030203"/>
              </a:rPr>
              <a:t> + 4 </a:t>
            </a:r>
            <a:br>
              <a:rPr lang="en-US" sz="1600" b="1" dirty="0">
                <a:solidFill>
                  <a:srgbClr val="00B050"/>
                </a:solidFill>
                <a:latin typeface="Lato" panose="020F0502020204030203"/>
              </a:rPr>
            </a:br>
            <a:r>
              <a:rPr lang="en-US" sz="1600" b="1" dirty="0">
                <a:solidFill>
                  <a:srgbClr val="00B050"/>
                </a:solidFill>
                <a:latin typeface="Lato" panose="020F0502020204030203"/>
              </a:rPr>
              <a:t>B(x) = x</a:t>
            </a:r>
            <a:r>
              <a:rPr lang="en-US" sz="1600" b="1" baseline="30000" dirty="0">
                <a:solidFill>
                  <a:srgbClr val="00B050"/>
                </a:solidFill>
                <a:latin typeface="Lato" panose="020F0502020204030203"/>
              </a:rPr>
              <a:t>4</a:t>
            </a:r>
            <a:r>
              <a:rPr lang="en-US" sz="1600" b="1" dirty="0">
                <a:solidFill>
                  <a:srgbClr val="00B050"/>
                </a:solidFill>
                <a:latin typeface="Lato" panose="020F0502020204030203"/>
              </a:rPr>
              <a:t> + 10x</a:t>
            </a:r>
            <a:r>
              <a:rPr lang="en-US" sz="1600" b="1" baseline="30000" dirty="0">
                <a:solidFill>
                  <a:srgbClr val="00B050"/>
                </a:solidFill>
                <a:latin typeface="Lato" panose="020F0502020204030203"/>
              </a:rPr>
              <a:t>3</a:t>
            </a:r>
            <a:r>
              <a:rPr lang="en-US" sz="1600" b="1" dirty="0">
                <a:solidFill>
                  <a:srgbClr val="00B050"/>
                </a:solidFill>
                <a:latin typeface="Lato" panose="020F0502020204030203"/>
              </a:rPr>
              <a:t> + 3x</a:t>
            </a:r>
            <a:r>
              <a:rPr lang="en-US" sz="1600" b="1" baseline="30000" dirty="0">
                <a:solidFill>
                  <a:srgbClr val="00B050"/>
                </a:solidFill>
                <a:latin typeface="Lato" panose="020F0502020204030203"/>
              </a:rPr>
              <a:t>2</a:t>
            </a:r>
            <a:r>
              <a:rPr lang="en-US" sz="1600" b="1" dirty="0">
                <a:solidFill>
                  <a:srgbClr val="00B050"/>
                </a:solidFill>
                <a:latin typeface="Lato" panose="020F0502020204030203"/>
              </a:rPr>
              <a:t>+1</a:t>
            </a:r>
          </a:p>
        </p:txBody>
      </p:sp>
      <p:sp>
        <p:nvSpPr>
          <p:cNvPr id="4" name="TextBox 3"/>
          <p:cNvSpPr txBox="1"/>
          <p:nvPr/>
        </p:nvSpPr>
        <p:spPr>
          <a:xfrm>
            <a:off x="647700" y="2990850"/>
            <a:ext cx="8237620" cy="902970"/>
          </a:xfrm>
          <a:prstGeom prst="rect">
            <a:avLst/>
          </a:prstGeom>
        </p:spPr>
        <p:txBody>
          <a:bodyPr vert="horz" lIns="95250" tIns="47625" rIns="95250" bIns="47625" rtlCol="0" anchor="t">
            <a:spAutoFit/>
          </a:bodyPr>
          <a:lstStyle/>
          <a:p>
            <a:pPr>
              <a:lnSpc>
                <a:spcPct val="125000"/>
              </a:lnSpc>
              <a:defRPr lang="en-US" sz="1400" dirty="0"/>
            </a:pPr>
            <a:r>
              <a:rPr lang="en-US" sz="1400" b="1" dirty="0">
                <a:solidFill>
                  <a:schemeClr val="tx1"/>
                </a:solidFill>
                <a:latin typeface="Open Sans" panose="020B0606030504020204"/>
              </a:rPr>
              <a:t>The largest (or leading) exponent of a polynomial is called its degree. Coefficients that are zero are not displayed. The term with exponent equal to zero does not show the variable since  x raised to a power of zero is 1.</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9755" y="647700"/>
            <a:ext cx="8089900" cy="640080"/>
          </a:xfrm>
          <a:prstGeom prst="rect">
            <a:avLst/>
          </a:prstGeom>
        </p:spPr>
        <p:txBody>
          <a:bodyPr vert="horz" lIns="95250" tIns="47625" rIns="95250" bIns="47625" rtlCol="0">
            <a:noAutofit/>
          </a:bodyPr>
          <a:lstStyle/>
          <a:p>
            <a:pPr>
              <a:lnSpc>
                <a:spcPct val="125000"/>
              </a:lnSpc>
              <a:defRPr lang="en-US" sz="1400" dirty="0"/>
            </a:pPr>
            <a:endParaRPr/>
          </a:p>
          <a:p>
            <a:pPr>
              <a:lnSpc>
                <a:spcPct val="125000"/>
              </a:lnSpc>
              <a:defRPr lang="en-US" sz="1400" dirty="0"/>
            </a:pPr>
            <a:r>
              <a:rPr lang="en-US" sz="1600" b="1" dirty="0">
                <a:solidFill>
                  <a:srgbClr val="FF0000"/>
                </a:solidFill>
                <a:latin typeface="Open Sans" panose="020B0606030504020204"/>
              </a:rPr>
              <a:t>Polynomial Representation</a:t>
            </a:r>
          </a:p>
          <a:p>
            <a:pPr>
              <a:lnSpc>
                <a:spcPct val="125000"/>
              </a:lnSpc>
              <a:defRPr lang="en-US" sz="1400" dirty="0"/>
            </a:pPr>
            <a:br>
              <a:rPr lang="en-US" sz="1400" dirty="0">
                <a:solidFill>
                  <a:schemeClr val="tx1"/>
                </a:solidFill>
                <a:latin typeface="Open Sans" panose="020B0606030504020204"/>
              </a:rPr>
            </a:br>
            <a:r>
              <a:rPr lang="en-US" sz="1400" b="1" dirty="0">
                <a:solidFill>
                  <a:schemeClr val="tx1"/>
                </a:solidFill>
                <a:latin typeface="Open Sans" panose="020B0606030504020204"/>
              </a:rPr>
              <a:t>One way to represent polynomials in C is to use </a:t>
            </a:r>
            <a:r>
              <a:rPr lang="en-US" sz="1400" b="1" dirty="0" err="1">
                <a:solidFill>
                  <a:schemeClr val="tx1"/>
                </a:solidFill>
                <a:latin typeface="Open Sans" panose="020B0606030504020204"/>
              </a:rPr>
              <a:t>typedef</a:t>
            </a:r>
            <a:r>
              <a:rPr lang="en-US" sz="1400" b="1" dirty="0">
                <a:solidFill>
                  <a:schemeClr val="tx1"/>
                </a:solidFill>
                <a:latin typeface="Open Sans" panose="020B0606030504020204"/>
              </a:rPr>
              <a:t> to create the type polynomial as below:</a:t>
            </a:r>
            <a:br>
              <a:rPr lang="en-US" sz="1400" b="1" dirty="0">
                <a:solidFill>
                  <a:schemeClr val="tx1"/>
                </a:solidFill>
                <a:latin typeface="Open Sans" panose="020B0606030504020204"/>
              </a:rPr>
            </a:br>
            <a:endParaRPr lang="en-US" sz="1400" b="1" dirty="0">
              <a:solidFill>
                <a:schemeClr val="tx1"/>
              </a:solidFill>
              <a:latin typeface="Open Sans" panose="020B0606030504020204"/>
            </a:endParaRPr>
          </a:p>
          <a:p>
            <a:pPr>
              <a:lnSpc>
                <a:spcPct val="125000"/>
              </a:lnSpc>
              <a:defRPr lang="en-US" sz="1400" dirty="0"/>
            </a:pPr>
            <a:r>
              <a:rPr lang="en-US" sz="1400" b="1" dirty="0">
                <a:solidFill>
                  <a:srgbClr val="00B050"/>
                </a:solidFill>
                <a:latin typeface="Open Sans" panose="020B0606030504020204"/>
              </a:rPr>
              <a:t>#define MAX_TERMS 100 /*size of terms array*/ </a:t>
            </a:r>
            <a:br>
              <a:rPr lang="en-US" sz="1400" b="1" dirty="0">
                <a:solidFill>
                  <a:srgbClr val="00B050"/>
                </a:solidFill>
                <a:latin typeface="Open Sans" panose="020B0606030504020204"/>
              </a:rPr>
            </a:br>
            <a:r>
              <a:rPr lang="en-US" sz="1400" b="1" dirty="0" err="1">
                <a:solidFill>
                  <a:srgbClr val="00B050"/>
                </a:solidFill>
                <a:latin typeface="Open Sans" panose="020B0606030504020204"/>
              </a:rPr>
              <a:t>typedef</a:t>
            </a:r>
            <a:r>
              <a:rPr lang="en-US" sz="1400" b="1" dirty="0">
                <a:solidFill>
                  <a:srgbClr val="00B050"/>
                </a:solidFill>
                <a:latin typeface="Open Sans" panose="020B0606030504020204"/>
              </a:rPr>
              <a:t> struct</a:t>
            </a:r>
          </a:p>
          <a:p>
            <a:pPr>
              <a:lnSpc>
                <a:spcPct val="125000"/>
              </a:lnSpc>
              <a:defRPr lang="en-US" sz="1400" dirty="0"/>
            </a:pPr>
            <a:r>
              <a:rPr lang="en-US" sz="1400" b="1" dirty="0">
                <a:solidFill>
                  <a:srgbClr val="00B050"/>
                </a:solidFill>
                <a:latin typeface="Open Sans" panose="020B0606030504020204"/>
              </a:rPr>
              <a:t>{</a:t>
            </a:r>
            <a:br>
              <a:rPr lang="en-US" sz="1400" b="1" dirty="0">
                <a:solidFill>
                  <a:srgbClr val="00B050"/>
                </a:solidFill>
                <a:latin typeface="Open Sans" panose="020B0606030504020204"/>
              </a:rPr>
            </a:br>
            <a:r>
              <a:rPr lang="en-US" sz="1400" b="1" dirty="0">
                <a:solidFill>
                  <a:srgbClr val="00B050"/>
                </a:solidFill>
                <a:latin typeface="Open Sans" panose="020B0606030504020204"/>
              </a:rPr>
              <a:t>          float </a:t>
            </a:r>
            <a:r>
              <a:rPr lang="en-US" sz="1400" b="1" dirty="0" err="1">
                <a:solidFill>
                  <a:srgbClr val="00B050"/>
                </a:solidFill>
                <a:latin typeface="Open Sans" panose="020B0606030504020204"/>
              </a:rPr>
              <a:t>coef</a:t>
            </a:r>
            <a:r>
              <a:rPr lang="en-US" sz="1400" b="1" dirty="0">
                <a:solidFill>
                  <a:srgbClr val="00B050"/>
                </a:solidFill>
                <a:latin typeface="Open Sans" panose="020B0606030504020204"/>
              </a:rPr>
              <a:t>; </a:t>
            </a:r>
            <a:br>
              <a:rPr lang="en-US" sz="1400" b="1" dirty="0">
                <a:solidFill>
                  <a:srgbClr val="00B050"/>
                </a:solidFill>
                <a:latin typeface="Open Sans" panose="020B0606030504020204"/>
              </a:rPr>
            </a:br>
            <a:r>
              <a:rPr lang="en-US" sz="1400" b="1" dirty="0">
                <a:solidFill>
                  <a:srgbClr val="00B050"/>
                </a:solidFill>
                <a:latin typeface="Open Sans" panose="020B0606030504020204"/>
              </a:rPr>
              <a:t>          int </a:t>
            </a:r>
            <a:r>
              <a:rPr lang="en-US" sz="1400" b="1" dirty="0" err="1">
                <a:solidFill>
                  <a:srgbClr val="00B050"/>
                </a:solidFill>
                <a:latin typeface="Open Sans" panose="020B0606030504020204"/>
              </a:rPr>
              <a:t>expon</a:t>
            </a:r>
            <a:r>
              <a:rPr lang="en-US" sz="1400" b="1" dirty="0">
                <a:solidFill>
                  <a:srgbClr val="00B050"/>
                </a:solidFill>
                <a:latin typeface="Open Sans" panose="020B0606030504020204"/>
              </a:rPr>
              <a:t>;</a:t>
            </a:r>
            <a:br>
              <a:rPr lang="en-US" sz="1400" b="1" dirty="0">
                <a:solidFill>
                  <a:srgbClr val="00B050"/>
                </a:solidFill>
                <a:latin typeface="Open Sans" panose="020B0606030504020204"/>
              </a:rPr>
            </a:br>
            <a:r>
              <a:rPr lang="en-US" sz="1400" b="1" dirty="0">
                <a:solidFill>
                  <a:srgbClr val="00B050"/>
                </a:solidFill>
                <a:latin typeface="Open Sans" panose="020B0606030504020204"/>
              </a:rPr>
              <a:t>} polynomial;</a:t>
            </a:r>
          </a:p>
          <a:p>
            <a:pPr>
              <a:lnSpc>
                <a:spcPct val="125000"/>
              </a:lnSpc>
              <a:defRPr lang="en-US" sz="1400" dirty="0"/>
            </a:pPr>
            <a:r>
              <a:rPr lang="en-US" sz="1400" b="1" dirty="0">
                <a:solidFill>
                  <a:srgbClr val="00B050"/>
                </a:solidFill>
                <a:latin typeface="Open Sans" panose="020B0606030504020204"/>
              </a:rPr>
              <a:t> </a:t>
            </a:r>
            <a:br>
              <a:rPr lang="en-US" sz="1400" b="1" dirty="0">
                <a:solidFill>
                  <a:srgbClr val="00B050"/>
                </a:solidFill>
                <a:latin typeface="Open Sans" panose="020B0606030504020204"/>
              </a:rPr>
            </a:br>
            <a:r>
              <a:rPr lang="en-US" sz="1400" b="1" dirty="0">
                <a:solidFill>
                  <a:srgbClr val="00B050"/>
                </a:solidFill>
                <a:latin typeface="Open Sans" panose="020B0606030504020204"/>
              </a:rPr>
              <a:t>polynomial terms[MAX-TERMS]; </a:t>
            </a:r>
            <a:br>
              <a:rPr lang="en-US" sz="1400" b="1" dirty="0">
                <a:solidFill>
                  <a:srgbClr val="00B050"/>
                </a:solidFill>
                <a:latin typeface="Open Sans" panose="020B0606030504020204"/>
              </a:rPr>
            </a:br>
            <a:r>
              <a:rPr lang="en-US" sz="1400" b="1" dirty="0">
                <a:solidFill>
                  <a:srgbClr val="00B050"/>
                </a:solidFill>
                <a:latin typeface="Open Sans" panose="020B0606030504020204"/>
              </a:rPr>
              <a:t>int avail = 0;</a:t>
            </a:r>
          </a:p>
        </p:txBody>
      </p:sp>
      <p:sp>
        <p:nvSpPr>
          <p:cNvPr id="3" name="Rectangle 2"/>
          <p:cNvSpPr/>
          <p:nvPr/>
        </p:nvSpPr>
        <p:spPr>
          <a:xfrm>
            <a:off x="4049363" y="3143250"/>
            <a:ext cx="4620310" cy="809701"/>
          </a:xfrm>
          <a:prstGeom prst="rect">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4" name="Straight Connector 3"/>
          <p:cNvCxnSpPr/>
          <p:nvPr/>
        </p:nvCxnSpPr>
        <p:spPr>
          <a:xfrm rot="10800000" flipH="1">
            <a:off x="5589584" y="3149431"/>
            <a:ext cx="7915" cy="905865"/>
          </a:xfrm>
          <a:prstGeom prst="line">
            <a:avLst/>
          </a:prstGeom>
          <a:ln w="19050" cap="flat">
            <a:solidFill>
              <a:schemeClr val="accent2"/>
            </a:solidFill>
            <a:prstDash val="solid"/>
            <a:round/>
          </a:ln>
        </p:spPr>
        <p:style>
          <a:lnRef idx="1">
            <a:schemeClr val="accent1"/>
          </a:lnRef>
          <a:fillRef idx="1">
            <a:schemeClr val="accent1"/>
          </a:fillRef>
          <a:effectRef idx="0">
            <a:schemeClr val="accent1"/>
          </a:effectRef>
          <a:fontRef idx="minor">
            <a:srgbClr val="FFFFFF"/>
          </a:fontRef>
        </p:style>
      </p:cxnSp>
      <p:cxnSp>
        <p:nvCxnSpPr>
          <p:cNvPr id="5" name="Straight Connector 4"/>
          <p:cNvCxnSpPr/>
          <p:nvPr/>
        </p:nvCxnSpPr>
        <p:spPr>
          <a:xfrm rot="10800000" flipH="1">
            <a:off x="7116413" y="3156165"/>
            <a:ext cx="17173" cy="933069"/>
          </a:xfrm>
          <a:prstGeom prst="line">
            <a:avLst/>
          </a:prstGeom>
          <a:ln w="19050" cap="flat">
            <a:solidFill>
              <a:schemeClr val="accent2"/>
            </a:solidFill>
            <a:prstDash val="solid"/>
            <a:round/>
          </a:ln>
        </p:spPr>
        <p:style>
          <a:lnRef idx="1">
            <a:schemeClr val="accent1"/>
          </a:lnRef>
          <a:fillRef idx="1">
            <a:schemeClr val="accent1"/>
          </a:fillRef>
          <a:effectRef idx="0">
            <a:schemeClr val="accent1"/>
          </a:effectRef>
          <a:fontRef idx="minor">
            <a:srgbClr val="FFFFFF"/>
          </a:fontRef>
        </p:style>
      </p:cxnSp>
      <p:sp>
        <p:nvSpPr>
          <p:cNvPr id="6" name="Rectangle 5"/>
          <p:cNvSpPr/>
          <p:nvPr/>
        </p:nvSpPr>
        <p:spPr>
          <a:xfrm>
            <a:off x="4235272" y="3320291"/>
            <a:ext cx="1004096" cy="379428"/>
          </a:xfrm>
          <a:prstGeom prst="rect">
            <a:avLst/>
          </a:prstGeom>
          <a:gradFill rotWithShape="1">
            <a:gsLst>
              <a:gs pos="100000">
                <a:schemeClr val="accent5">
                  <a:lumMod val="20000"/>
                  <a:lumOff val="40000"/>
                </a:schemeClr>
              </a:gs>
              <a:gs pos="75000">
                <a:schemeClr val="accent5">
                  <a:lumMod val="20000"/>
                  <a:lumOff val="40000"/>
                </a:schemeClr>
              </a:gs>
              <a:gs pos="0">
                <a:schemeClr val="accent5">
                  <a:lumMod val="20000"/>
                  <a:lumOff val="70000"/>
                </a:schemeClr>
              </a:gs>
            </a:gsLst>
            <a:lin ang="16200000" scaled="0"/>
          </a:gradFill>
          <a:ln w="9525" cap="flat">
            <a:no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7" name="Rectangle 6"/>
          <p:cNvSpPr/>
          <p:nvPr/>
        </p:nvSpPr>
        <p:spPr>
          <a:xfrm>
            <a:off x="5873572" y="3320291"/>
            <a:ext cx="1004096" cy="379428"/>
          </a:xfrm>
          <a:prstGeom prst="rect">
            <a:avLst/>
          </a:prstGeom>
          <a:gradFill rotWithShape="1">
            <a:gsLst>
              <a:gs pos="100000">
                <a:schemeClr val="accent5">
                  <a:lumMod val="20000"/>
                  <a:lumOff val="40000"/>
                </a:schemeClr>
              </a:gs>
              <a:gs pos="75000">
                <a:schemeClr val="accent5">
                  <a:lumMod val="20000"/>
                  <a:lumOff val="40000"/>
                </a:schemeClr>
              </a:gs>
              <a:gs pos="0">
                <a:schemeClr val="accent5">
                  <a:lumMod val="20000"/>
                  <a:lumOff val="70000"/>
                </a:schemeClr>
              </a:gs>
            </a:gsLst>
            <a:lin ang="16200000" scaled="0"/>
          </a:gradFill>
          <a:ln w="9525" cap="flat">
            <a:no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8" name="Rectangle 7"/>
          <p:cNvSpPr/>
          <p:nvPr/>
        </p:nvSpPr>
        <p:spPr>
          <a:xfrm>
            <a:off x="7389504" y="3320291"/>
            <a:ext cx="1004096" cy="379428"/>
          </a:xfrm>
          <a:prstGeom prst="rect">
            <a:avLst/>
          </a:prstGeom>
          <a:gradFill rotWithShape="1">
            <a:gsLst>
              <a:gs pos="100000">
                <a:schemeClr val="accent5">
                  <a:lumMod val="20000"/>
                  <a:lumOff val="40000"/>
                </a:schemeClr>
              </a:gs>
              <a:gs pos="75000">
                <a:schemeClr val="accent5">
                  <a:lumMod val="20000"/>
                  <a:lumOff val="40000"/>
                </a:schemeClr>
              </a:gs>
              <a:gs pos="0">
                <a:schemeClr val="accent5">
                  <a:lumMod val="20000"/>
                  <a:lumOff val="70000"/>
                </a:schemeClr>
              </a:gs>
            </a:gsLst>
            <a:lin ang="16200000" scaled="0"/>
          </a:gradFill>
          <a:ln w="9525" cap="flat">
            <a:noFill/>
            <a:prstDash val="solid"/>
            <a:miter lim="800000"/>
          </a:ln>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cxnSp>
        <p:nvCxnSpPr>
          <p:cNvPr id="9" name="Straight Connector 8"/>
          <p:cNvCxnSpPr/>
          <p:nvPr/>
        </p:nvCxnSpPr>
        <p:spPr>
          <a:xfrm rot="10800000" flipH="1" flipV="1">
            <a:off x="4737315" y="3317405"/>
            <a:ext cx="4029" cy="398602"/>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0" name="Straight Connector 9"/>
          <p:cNvCxnSpPr/>
          <p:nvPr/>
        </p:nvCxnSpPr>
        <p:spPr>
          <a:xfrm rot="10800000" flipH="1" flipV="1">
            <a:off x="6375616" y="3317405"/>
            <a:ext cx="4029" cy="398602"/>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cxnSp>
        <p:nvCxnSpPr>
          <p:cNvPr id="11" name="Straight Connector 10"/>
          <p:cNvCxnSpPr/>
          <p:nvPr/>
        </p:nvCxnSpPr>
        <p:spPr>
          <a:xfrm rot="10800000" flipH="1" flipV="1">
            <a:off x="7899616" y="3317405"/>
            <a:ext cx="4029" cy="398602"/>
          </a:xfrm>
          <a:prstGeom prst="line">
            <a:avLst/>
          </a:prstGeom>
          <a:ln w="19050" cap="flat">
            <a:solidFill>
              <a:schemeClr val="bg2"/>
            </a:solidFill>
            <a:prstDash val="solid"/>
            <a:round/>
          </a:ln>
        </p:spPr>
        <p:style>
          <a:lnRef idx="1">
            <a:schemeClr val="accent1"/>
          </a:lnRef>
          <a:fillRef idx="1">
            <a:schemeClr val="accent1"/>
          </a:fillRef>
          <a:effectRef idx="0">
            <a:schemeClr val="accent1"/>
          </a:effectRef>
          <a:fontRef idx="minor">
            <a:srgbClr val="FFFFFF"/>
          </a:fontRef>
        </p:style>
      </p:cxnSp>
      <p:sp>
        <p:nvSpPr>
          <p:cNvPr id="12" name="TextBox 11"/>
          <p:cNvSpPr txBox="1"/>
          <p:nvPr/>
        </p:nvSpPr>
        <p:spPr>
          <a:xfrm>
            <a:off x="4345533" y="3355724"/>
            <a:ext cx="376408" cy="308552"/>
          </a:xfrm>
          <a:prstGeom prst="rect">
            <a:avLst/>
          </a:prstGeom>
        </p:spPr>
        <p:txBody>
          <a:bodyPr vert="horz" lIns="95250" tIns="47625" rIns="95250" bIns="47625" rtlCol="0" anchor="t">
            <a:spAutoFit/>
          </a:bodyPr>
          <a:lstStyle/>
          <a:p>
            <a:pPr>
              <a:defRPr lang="en-US" sz="1400" dirty="0"/>
            </a:pPr>
            <a:r>
              <a:rPr lang="en-US" b="1" dirty="0">
                <a:solidFill>
                  <a:srgbClr val="FFFF00"/>
                </a:solidFill>
                <a:latin typeface="+mj-lt"/>
              </a:rPr>
              <a:t>3</a:t>
            </a:r>
          </a:p>
        </p:txBody>
      </p:sp>
      <p:sp>
        <p:nvSpPr>
          <p:cNvPr id="13" name="TextBox 12"/>
          <p:cNvSpPr txBox="1"/>
          <p:nvPr/>
        </p:nvSpPr>
        <p:spPr>
          <a:xfrm>
            <a:off x="4744069" y="3355724"/>
            <a:ext cx="473173" cy="308552"/>
          </a:xfrm>
          <a:prstGeom prst="rect">
            <a:avLst/>
          </a:prstGeom>
        </p:spPr>
        <p:txBody>
          <a:bodyPr vert="horz" lIns="95250" tIns="47625" rIns="95250" bIns="47625" rtlCol="0" anchor="t">
            <a:spAutoFit/>
          </a:bodyPr>
          <a:lstStyle/>
          <a:p>
            <a:pPr>
              <a:defRPr lang="en-US" sz="1400" dirty="0"/>
            </a:pPr>
            <a:r>
              <a:rPr lang="en-US" b="1" dirty="0">
                <a:solidFill>
                  <a:srgbClr val="FFFF00"/>
                </a:solidFill>
                <a:latin typeface="+mj-lt"/>
              </a:rPr>
              <a:t>20</a:t>
            </a:r>
          </a:p>
        </p:txBody>
      </p:sp>
      <p:sp>
        <p:nvSpPr>
          <p:cNvPr id="14" name="TextBox 13"/>
          <p:cNvSpPr txBox="1"/>
          <p:nvPr/>
        </p:nvSpPr>
        <p:spPr>
          <a:xfrm>
            <a:off x="5908414" y="3355724"/>
            <a:ext cx="376408" cy="308552"/>
          </a:xfrm>
          <a:prstGeom prst="rect">
            <a:avLst/>
          </a:prstGeom>
        </p:spPr>
        <p:txBody>
          <a:bodyPr vert="horz" lIns="95250" tIns="47625" rIns="95250" bIns="47625" rtlCol="0" anchor="t">
            <a:spAutoFit/>
          </a:bodyPr>
          <a:lstStyle/>
          <a:p>
            <a:pPr>
              <a:defRPr lang="en-US" sz="1400" dirty="0"/>
            </a:pPr>
            <a:r>
              <a:rPr lang="en-US" b="1" dirty="0">
                <a:solidFill>
                  <a:srgbClr val="FFFF00"/>
                </a:solidFill>
                <a:latin typeface="+mj-lt"/>
              </a:rPr>
              <a:t> 2</a:t>
            </a:r>
          </a:p>
        </p:txBody>
      </p:sp>
      <p:sp>
        <p:nvSpPr>
          <p:cNvPr id="15" name="TextBox 14"/>
          <p:cNvSpPr txBox="1"/>
          <p:nvPr/>
        </p:nvSpPr>
        <p:spPr>
          <a:xfrm>
            <a:off x="6482905" y="3355733"/>
            <a:ext cx="376408" cy="308552"/>
          </a:xfrm>
          <a:prstGeom prst="rect">
            <a:avLst/>
          </a:prstGeom>
        </p:spPr>
        <p:txBody>
          <a:bodyPr vert="horz" lIns="95250" tIns="47625" rIns="95250" bIns="47625" rtlCol="0" anchor="t">
            <a:spAutoFit/>
          </a:bodyPr>
          <a:lstStyle/>
          <a:p>
            <a:pPr>
              <a:defRPr lang="en-US" sz="1400" dirty="0"/>
            </a:pPr>
            <a:r>
              <a:rPr lang="en-US" b="1" dirty="0">
                <a:solidFill>
                  <a:srgbClr val="FFFF00"/>
                </a:solidFill>
                <a:latin typeface="+mj-lt"/>
              </a:rPr>
              <a:t>5</a:t>
            </a:r>
          </a:p>
        </p:txBody>
      </p:sp>
      <p:sp>
        <p:nvSpPr>
          <p:cNvPr id="16" name="TextBox 15"/>
          <p:cNvSpPr txBox="1"/>
          <p:nvPr/>
        </p:nvSpPr>
        <p:spPr>
          <a:xfrm>
            <a:off x="7505233" y="3355724"/>
            <a:ext cx="376408" cy="308552"/>
          </a:xfrm>
          <a:prstGeom prst="rect">
            <a:avLst/>
          </a:prstGeom>
        </p:spPr>
        <p:txBody>
          <a:bodyPr vert="horz" lIns="95250" tIns="47625" rIns="95250" bIns="47625" rtlCol="0" anchor="t">
            <a:spAutoFit/>
          </a:bodyPr>
          <a:lstStyle/>
          <a:p>
            <a:pPr>
              <a:defRPr lang="en-US" sz="1400" dirty="0"/>
            </a:pPr>
            <a:r>
              <a:rPr lang="en-US" b="1" dirty="0">
                <a:solidFill>
                  <a:srgbClr val="FFFF00"/>
                </a:solidFill>
                <a:latin typeface="+mj-lt"/>
              </a:rPr>
              <a:t>4</a:t>
            </a:r>
          </a:p>
        </p:txBody>
      </p:sp>
      <p:sp>
        <p:nvSpPr>
          <p:cNvPr id="17" name="TextBox 16"/>
          <p:cNvSpPr txBox="1"/>
          <p:nvPr/>
        </p:nvSpPr>
        <p:spPr>
          <a:xfrm>
            <a:off x="7980130" y="3355724"/>
            <a:ext cx="376408" cy="308552"/>
          </a:xfrm>
          <a:prstGeom prst="rect">
            <a:avLst/>
          </a:prstGeom>
        </p:spPr>
        <p:txBody>
          <a:bodyPr vert="horz" lIns="95250" tIns="47625" rIns="95250" bIns="47625" rtlCol="0" anchor="t">
            <a:spAutoFit/>
          </a:bodyPr>
          <a:lstStyle/>
          <a:p>
            <a:pPr>
              <a:defRPr lang="en-US" sz="1400" dirty="0"/>
            </a:pPr>
            <a:r>
              <a:rPr lang="en-US" b="1" dirty="0">
                <a:solidFill>
                  <a:srgbClr val="FFFF00"/>
                </a:solidFill>
                <a:latin typeface="+mj-lt"/>
              </a:rPr>
              <a:t>0</a:t>
            </a:r>
          </a:p>
        </p:txBody>
      </p:sp>
      <p:sp>
        <p:nvSpPr>
          <p:cNvPr id="18" name="TextBox 17"/>
          <p:cNvSpPr txBox="1"/>
          <p:nvPr/>
        </p:nvSpPr>
        <p:spPr>
          <a:xfrm>
            <a:off x="4301071" y="3644398"/>
            <a:ext cx="938298" cy="308552"/>
          </a:xfrm>
          <a:prstGeom prst="rect">
            <a:avLst/>
          </a:prstGeom>
        </p:spPr>
        <p:txBody>
          <a:bodyPr vert="horz" lIns="95250" tIns="47625" rIns="95250" bIns="47625" rtlCol="0" anchor="t">
            <a:spAutoFit/>
          </a:bodyPr>
          <a:lstStyle/>
          <a:p>
            <a:pPr>
              <a:defRPr lang="en-US" sz="1400" dirty="0"/>
            </a:pPr>
            <a:r>
              <a:rPr lang="en-US" b="1" dirty="0">
                <a:solidFill>
                  <a:schemeClr val="tx1"/>
                </a:solidFill>
                <a:latin typeface="+mj-lt"/>
              </a:rPr>
              <a:t>cf      ex</a:t>
            </a:r>
          </a:p>
        </p:txBody>
      </p:sp>
      <p:sp>
        <p:nvSpPr>
          <p:cNvPr id="19" name="TextBox 18"/>
          <p:cNvSpPr txBox="1"/>
          <p:nvPr/>
        </p:nvSpPr>
        <p:spPr>
          <a:xfrm>
            <a:off x="5939371" y="3644398"/>
            <a:ext cx="938298" cy="308552"/>
          </a:xfrm>
          <a:prstGeom prst="rect">
            <a:avLst/>
          </a:prstGeom>
        </p:spPr>
        <p:txBody>
          <a:bodyPr vert="horz" lIns="95250" tIns="47625" rIns="95250" bIns="47625" rtlCol="0" anchor="t">
            <a:spAutoFit/>
          </a:bodyPr>
          <a:lstStyle/>
          <a:p>
            <a:pPr>
              <a:defRPr lang="en-US" sz="1400" dirty="0"/>
            </a:pPr>
            <a:r>
              <a:rPr lang="en-US" b="1" dirty="0">
                <a:solidFill>
                  <a:schemeClr val="tx1"/>
                </a:solidFill>
                <a:latin typeface="+mj-lt"/>
              </a:rPr>
              <a:t>cf      e</a:t>
            </a:r>
            <a:r>
              <a:rPr lang="en-US" b="1" dirty="0" err="1">
                <a:solidFill>
                  <a:schemeClr val="tx1"/>
                </a:solidFill>
                <a:latin typeface="+mj-lt"/>
              </a:rPr>
              <a:t>x</a:t>
            </a:r>
          </a:p>
        </p:txBody>
      </p:sp>
      <p:sp>
        <p:nvSpPr>
          <p:cNvPr id="20" name="TextBox 19"/>
          <p:cNvSpPr txBox="1"/>
          <p:nvPr/>
        </p:nvSpPr>
        <p:spPr>
          <a:xfrm>
            <a:off x="7463371" y="3644398"/>
            <a:ext cx="938298" cy="308552"/>
          </a:xfrm>
          <a:prstGeom prst="rect">
            <a:avLst/>
          </a:prstGeom>
        </p:spPr>
        <p:txBody>
          <a:bodyPr vert="horz" lIns="95250" tIns="47625" rIns="95250" bIns="47625" rtlCol="0" anchor="t">
            <a:spAutoFit/>
          </a:bodyPr>
          <a:lstStyle/>
          <a:p>
            <a:pPr>
              <a:defRPr lang="en-US" sz="1400" dirty="0"/>
            </a:pPr>
            <a:r>
              <a:rPr lang="en-US" b="1" dirty="0">
                <a:solidFill>
                  <a:schemeClr val="tx1"/>
                </a:solidFill>
                <a:latin typeface="+mj-lt"/>
              </a:rPr>
              <a:t>cf      e</a:t>
            </a:r>
            <a:r>
              <a:rPr lang="en-US" b="1" dirty="0" err="1">
                <a:solidFill>
                  <a:schemeClr val="tx1"/>
                </a:solidFill>
                <a:latin typeface="+mj-lt"/>
              </a:rPr>
              <a:t>x</a:t>
            </a:r>
          </a:p>
        </p:txBody>
      </p:sp>
      <p:sp>
        <p:nvSpPr>
          <p:cNvPr id="21" name="TextBox 20"/>
          <p:cNvSpPr txBox="1"/>
          <p:nvPr/>
        </p:nvSpPr>
        <p:spPr>
          <a:xfrm>
            <a:off x="4242606" y="4114542"/>
            <a:ext cx="1031567" cy="308552"/>
          </a:xfrm>
          <a:prstGeom prst="rect">
            <a:avLst/>
          </a:prstGeom>
        </p:spPr>
        <p:txBody>
          <a:bodyPr vert="horz" lIns="95250" tIns="47625" rIns="95250" bIns="47625" rtlCol="0" anchor="t">
            <a:spAutoFit/>
          </a:bodyPr>
          <a:lstStyle/>
          <a:p>
            <a:pPr>
              <a:defRPr lang="en-US" sz="1400" dirty="0"/>
            </a:pPr>
            <a:r>
              <a:rPr lang="en-US" b="1" dirty="0">
                <a:solidFill>
                  <a:schemeClr val="tx1"/>
                </a:solidFill>
                <a:latin typeface="+mj-lt"/>
              </a:rPr>
              <a:t>term[0]</a:t>
            </a:r>
          </a:p>
        </p:txBody>
      </p:sp>
      <p:sp>
        <p:nvSpPr>
          <p:cNvPr id="22" name="TextBox 21"/>
          <p:cNvSpPr txBox="1"/>
          <p:nvPr/>
        </p:nvSpPr>
        <p:spPr>
          <a:xfrm>
            <a:off x="5770998" y="4079405"/>
            <a:ext cx="977436" cy="308552"/>
          </a:xfrm>
          <a:prstGeom prst="rect">
            <a:avLst/>
          </a:prstGeom>
        </p:spPr>
        <p:txBody>
          <a:bodyPr vert="horz" lIns="95250" tIns="47625" rIns="95250" bIns="47625" rtlCol="0" anchor="t">
            <a:spAutoFit/>
          </a:bodyPr>
          <a:lstStyle/>
          <a:p>
            <a:pPr>
              <a:defRPr lang="en-US" sz="1400" dirty="0"/>
            </a:pPr>
            <a:r>
              <a:rPr lang="en-US" b="1" dirty="0">
                <a:solidFill>
                  <a:schemeClr val="tx1"/>
                </a:solidFill>
                <a:latin typeface="+mj-lt"/>
              </a:rPr>
              <a:t>term[1]</a:t>
            </a:r>
          </a:p>
        </p:txBody>
      </p:sp>
      <p:sp>
        <p:nvSpPr>
          <p:cNvPr id="23" name="TextBox 22"/>
          <p:cNvSpPr txBox="1"/>
          <p:nvPr/>
        </p:nvSpPr>
        <p:spPr>
          <a:xfrm>
            <a:off x="7435758" y="4079405"/>
            <a:ext cx="991095" cy="308552"/>
          </a:xfrm>
          <a:prstGeom prst="rect">
            <a:avLst/>
          </a:prstGeom>
        </p:spPr>
        <p:txBody>
          <a:bodyPr vert="horz" lIns="95250" tIns="47625" rIns="95250" bIns="47625" rtlCol="0" anchor="t">
            <a:spAutoFit/>
          </a:bodyPr>
          <a:lstStyle/>
          <a:p>
            <a:pPr>
              <a:defRPr lang="en-US" sz="1400" dirty="0"/>
            </a:pPr>
            <a:r>
              <a:rPr lang="en-US" b="1" dirty="0">
                <a:solidFill>
                  <a:schemeClr val="tx1"/>
                </a:solidFill>
                <a:latin typeface="+mj-lt"/>
              </a:rPr>
              <a:t>term[2]</a:t>
            </a:r>
          </a:p>
        </p:txBody>
      </p:sp>
      <p:sp>
        <p:nvSpPr>
          <p:cNvPr id="24" name="TextBox 23"/>
          <p:cNvSpPr txBox="1"/>
          <p:nvPr/>
        </p:nvSpPr>
        <p:spPr>
          <a:xfrm>
            <a:off x="4516898" y="2417492"/>
            <a:ext cx="3725341" cy="369503"/>
          </a:xfrm>
          <a:prstGeom prst="rect">
            <a:avLst/>
          </a:prstGeom>
        </p:spPr>
        <p:txBody>
          <a:bodyPr vert="horz" lIns="95250" tIns="47625" rIns="95250" bIns="47625" rtlCol="0" anchor="t">
            <a:spAutoFit/>
          </a:bodyPr>
          <a:lstStyle/>
          <a:p>
            <a:pPr>
              <a:defRPr lang="en-US" sz="1400" dirty="0"/>
            </a:pPr>
            <a:r>
              <a:rPr lang="en-US" sz="1800" b="1" dirty="0">
                <a:solidFill>
                  <a:schemeClr val="accent4"/>
                </a:solidFill>
                <a:latin typeface="Open Sans" panose="020B0606030504020204"/>
              </a:rPr>
              <a:t>3x</a:t>
            </a:r>
            <a:r>
              <a:rPr lang="en-US" sz="1800" b="1" baseline="30000" dirty="0">
                <a:solidFill>
                  <a:schemeClr val="accent4"/>
                </a:solidFill>
                <a:latin typeface="Open Sans" panose="020B0606030504020204"/>
              </a:rPr>
              <a:t>20</a:t>
            </a:r>
            <a:r>
              <a:rPr lang="en-US" sz="1800" b="1" dirty="0">
                <a:solidFill>
                  <a:schemeClr val="accent4"/>
                </a:solidFill>
                <a:latin typeface="Open Sans" panose="020B0606030504020204"/>
              </a:rPr>
              <a:t>        +          2x</a:t>
            </a:r>
            <a:r>
              <a:rPr lang="en-US" sz="1800" b="1" baseline="30000" dirty="0">
                <a:solidFill>
                  <a:schemeClr val="accent4"/>
                </a:solidFill>
                <a:latin typeface="Open Sans" panose="020B0606030504020204"/>
              </a:rPr>
              <a:t>5</a:t>
            </a:r>
            <a:r>
              <a:rPr lang="en-US" sz="1800" b="1" dirty="0">
                <a:solidFill>
                  <a:schemeClr val="accent4"/>
                </a:solidFill>
                <a:latin typeface="Open Sans" panose="020B0606030504020204"/>
              </a:rPr>
              <a:t>        +          4</a:t>
            </a:r>
          </a:p>
        </p:txBody>
      </p:sp>
      <p:sp>
        <p:nvSpPr>
          <p:cNvPr id="25" name="Arrow: Down 24"/>
          <p:cNvSpPr/>
          <p:nvPr/>
        </p:nvSpPr>
        <p:spPr>
          <a:xfrm>
            <a:off x="4542729" y="2779299"/>
            <a:ext cx="389182" cy="361064"/>
          </a:xfrm>
          <a:prstGeom prst="downArrow">
            <a:avLst/>
          </a:prstGeom>
          <a:solidFill>
            <a:schemeClr val="accent2"/>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26" name="Arrow: Down 25"/>
          <p:cNvSpPr/>
          <p:nvPr/>
        </p:nvSpPr>
        <p:spPr>
          <a:xfrm>
            <a:off x="6142930" y="2779299"/>
            <a:ext cx="389182" cy="361064"/>
          </a:xfrm>
          <a:prstGeom prst="downArrow">
            <a:avLst/>
          </a:prstGeom>
          <a:solidFill>
            <a:schemeClr val="accent2"/>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27" name="Arrow: Down 26"/>
          <p:cNvSpPr/>
          <p:nvPr/>
        </p:nvSpPr>
        <p:spPr>
          <a:xfrm>
            <a:off x="7705030" y="2779299"/>
            <a:ext cx="389182" cy="361064"/>
          </a:xfrm>
          <a:prstGeom prst="downArrow">
            <a:avLst/>
          </a:prstGeom>
          <a:solidFill>
            <a:schemeClr val="accent2"/>
          </a:solidFill>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8455" y="549125"/>
            <a:ext cx="3354886" cy="864860"/>
          </a:xfrm>
          <a:prstGeom prst="rect">
            <a:avLst/>
          </a:prstGeom>
        </p:spPr>
        <p:txBody>
          <a:bodyPr vert="horz" lIns="95250" tIns="47625" rIns="95250" bIns="47625" rtlCol="0">
            <a:noAutofit/>
          </a:bodyPr>
          <a:lstStyle/>
          <a:p>
            <a:pPr>
              <a:defRPr lang="en-US" sz="1400" dirty="0"/>
            </a:pPr>
            <a:r>
              <a:rPr lang="en-US" sz="1400" b="1" dirty="0">
                <a:solidFill>
                  <a:schemeClr val="tx2"/>
                </a:solidFill>
                <a:latin typeface="Open Sans" panose="020B0606030504020204"/>
              </a:rPr>
              <a:t>Consider the two polynomials</a:t>
            </a:r>
          </a:p>
          <a:p>
            <a:pPr>
              <a:defRPr lang="en-US" sz="1400" dirty="0"/>
            </a:pPr>
            <a:br>
              <a:rPr lang="en-US" sz="1400" b="1" dirty="0">
                <a:solidFill>
                  <a:schemeClr val="accent6"/>
                </a:solidFill>
                <a:latin typeface="Open Sans" panose="020B0606030504020204"/>
              </a:rPr>
            </a:br>
            <a:r>
              <a:rPr lang="en-US" sz="1400" b="1" dirty="0">
                <a:solidFill>
                  <a:schemeClr val="accent6"/>
                </a:solidFill>
                <a:latin typeface="Open Sans" panose="020B0606030504020204"/>
              </a:rPr>
              <a:t>A(x) = 2x</a:t>
            </a:r>
            <a:r>
              <a:rPr lang="en-US" sz="1400" b="1" baseline="30000" dirty="0">
                <a:solidFill>
                  <a:schemeClr val="accent6"/>
                </a:solidFill>
                <a:latin typeface="Open Sans" panose="020B0606030504020204"/>
              </a:rPr>
              <a:t>l000</a:t>
            </a:r>
            <a:r>
              <a:rPr lang="en-US" sz="1400" b="1" dirty="0">
                <a:solidFill>
                  <a:schemeClr val="accent6"/>
                </a:solidFill>
                <a:latin typeface="Open Sans" panose="020B0606030504020204"/>
              </a:rPr>
              <a:t>+ 1</a:t>
            </a:r>
            <a:br>
              <a:rPr lang="en-US" sz="1400" b="1" dirty="0">
                <a:solidFill>
                  <a:schemeClr val="accent6"/>
                </a:solidFill>
                <a:latin typeface="Open Sans" panose="020B0606030504020204"/>
              </a:rPr>
            </a:br>
            <a:r>
              <a:rPr lang="en-US" sz="1400" b="1" dirty="0">
                <a:solidFill>
                  <a:schemeClr val="accent6"/>
                </a:solidFill>
                <a:latin typeface="Open Sans" panose="020B0606030504020204"/>
              </a:rPr>
              <a:t>B(x) = x</a:t>
            </a:r>
            <a:r>
              <a:rPr lang="en-US" sz="1400" b="1" baseline="30000" dirty="0">
                <a:solidFill>
                  <a:schemeClr val="accent6"/>
                </a:solidFill>
                <a:latin typeface="Open Sans" panose="020B0606030504020204"/>
              </a:rPr>
              <a:t>4 </a:t>
            </a:r>
            <a:r>
              <a:rPr lang="en-US" sz="1400" b="1" dirty="0">
                <a:solidFill>
                  <a:schemeClr val="accent6"/>
                </a:solidFill>
                <a:latin typeface="Open Sans" panose="020B0606030504020204"/>
              </a:rPr>
              <a:t>+ 10x</a:t>
            </a:r>
            <a:r>
              <a:rPr lang="en-US" sz="1400" b="1" baseline="30000" dirty="0">
                <a:solidFill>
                  <a:schemeClr val="accent6"/>
                </a:solidFill>
                <a:latin typeface="Open Sans" panose="020B0606030504020204"/>
              </a:rPr>
              <a:t>3</a:t>
            </a:r>
            <a:r>
              <a:rPr lang="en-US" sz="1400" b="1" dirty="0">
                <a:solidFill>
                  <a:schemeClr val="accent6"/>
                </a:solidFill>
                <a:latin typeface="Open Sans" panose="020B0606030504020204"/>
              </a:rPr>
              <a:t> + 3x</a:t>
            </a:r>
            <a:r>
              <a:rPr lang="en-US" sz="1400" b="1" baseline="30000" dirty="0">
                <a:solidFill>
                  <a:schemeClr val="accent6"/>
                </a:solidFill>
                <a:latin typeface="Open Sans" panose="020B0606030504020204"/>
              </a:rPr>
              <a:t>2</a:t>
            </a:r>
            <a:r>
              <a:rPr lang="en-US" sz="1400" b="1" dirty="0">
                <a:solidFill>
                  <a:schemeClr val="accent6"/>
                </a:solidFill>
                <a:latin typeface="Open Sans" panose="020B0606030504020204"/>
              </a:rPr>
              <a:t> +1 </a:t>
            </a:r>
          </a:p>
        </p:txBody>
      </p:sp>
      <p:pic>
        <p:nvPicPr>
          <p:cNvPr id="3" name="Picture 2"/>
          <p:cNvPicPr>
            <a:picLocks noChangeAspect="1"/>
          </p:cNvPicPr>
          <p:nvPr/>
        </p:nvPicPr>
        <p:blipFill>
          <a:blip r:embed="rId2"/>
          <a:srcRect l="14780" t="37280" r="21310" b="31360"/>
          <a:stretch>
            <a:fillRect/>
          </a:stretch>
        </p:blipFill>
        <p:spPr>
          <a:xfrm>
            <a:off x="1177918" y="1518294"/>
            <a:ext cx="5851646" cy="1614935"/>
          </a:xfrm>
          <a:prstGeom prst="rect">
            <a:avLst/>
          </a:prstGeom>
          <a:noFill/>
        </p:spPr>
      </p:pic>
      <p:sp>
        <p:nvSpPr>
          <p:cNvPr id="4" name="TextBox 3"/>
          <p:cNvSpPr txBox="1"/>
          <p:nvPr/>
        </p:nvSpPr>
        <p:spPr>
          <a:xfrm>
            <a:off x="166897" y="3155632"/>
            <a:ext cx="8818998" cy="1739865"/>
          </a:xfrm>
          <a:prstGeom prst="rect">
            <a:avLst/>
          </a:prstGeom>
        </p:spPr>
        <p:txBody>
          <a:bodyPr vert="horz" lIns="95250" tIns="47625" rIns="95250" bIns="47625" rtlCol="0">
            <a:noAutofit/>
          </a:bodyPr>
          <a:lstStyle/>
          <a:p>
            <a:pPr>
              <a:lnSpc>
                <a:spcPct val="125000"/>
              </a:lnSpc>
              <a:defRPr lang="en-US" sz="1400" dirty="0"/>
            </a:pPr>
            <a:r>
              <a:rPr lang="en-US" sz="1400" b="1" dirty="0">
                <a:solidFill>
                  <a:srgbClr val="00B050"/>
                </a:solidFill>
                <a:latin typeface="Open Sans" panose="020B0606030504020204"/>
              </a:rPr>
              <a:t>The above figure shows how these polynomials are stored in the array terms. The index of the first term of A and B is given by startA and startB, while finishA and finishB give the index of the last term of A and B.</a:t>
            </a:r>
            <a:br>
              <a:rPr lang="en-US" sz="1400" b="1" dirty="0">
                <a:solidFill>
                  <a:srgbClr val="00B050"/>
                </a:solidFill>
                <a:latin typeface="Open Sans" panose="020B0606030504020204"/>
              </a:rPr>
            </a:br>
            <a:r>
              <a:rPr lang="en-US" sz="1400" b="1" dirty="0">
                <a:solidFill>
                  <a:srgbClr val="00B050"/>
                </a:solidFill>
                <a:latin typeface="Open Sans" panose="020B0606030504020204"/>
              </a:rPr>
              <a:t>• The index of the next free location in the array is given by avail.</a:t>
            </a:r>
            <a:br>
              <a:rPr lang="en-US" sz="1400" b="1" dirty="0">
                <a:solidFill>
                  <a:srgbClr val="00B050"/>
                </a:solidFill>
                <a:latin typeface="Open Sans" panose="020B0606030504020204"/>
              </a:rPr>
            </a:br>
            <a:r>
              <a:rPr lang="en-US" sz="1400" b="1" dirty="0">
                <a:solidFill>
                  <a:srgbClr val="00B050"/>
                </a:solidFill>
                <a:latin typeface="Open Sans" panose="020B0606030504020204"/>
              </a:rPr>
              <a:t>• For above example, startA=0, finishA=1, startB=2, finishB=5, &amp; avail=6.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291" y="1036501"/>
            <a:ext cx="4450708" cy="3896077"/>
          </a:xfrm>
          <a:prstGeom prst="rect">
            <a:avLst/>
          </a:prstGeom>
        </p:spPr>
        <p:txBody>
          <a:bodyPr vert="horz" lIns="95250" tIns="47625" rIns="95250" bIns="47625" rtlCol="0">
            <a:noAutofit/>
          </a:bodyPr>
          <a:lstStyle/>
          <a:p>
            <a:pPr>
              <a:defRPr lang="en-US" sz="1400" dirty="0"/>
            </a:pPr>
            <a:r>
              <a:rPr lang="en-US" sz="1300" b="1" dirty="0">
                <a:solidFill>
                  <a:schemeClr val="tx1"/>
                </a:solidFill>
                <a:latin typeface="Open Sans" panose="020B0606030504020204"/>
              </a:rPr>
              <a:t>#include&lt;stdio.h&gt;</a:t>
            </a:r>
            <a:br>
              <a:rPr lang="en-US" sz="1300" b="1" dirty="0">
                <a:solidFill>
                  <a:schemeClr val="tx1"/>
                </a:solidFill>
                <a:latin typeface="Open Sans" panose="020B0606030504020204"/>
              </a:rPr>
            </a:br>
            <a:r>
              <a:rPr lang="en-US" sz="1300" b="1" dirty="0" err="1">
                <a:solidFill>
                  <a:schemeClr val="tx1"/>
                </a:solidFill>
                <a:latin typeface="Open Sans" panose="020B0606030504020204"/>
              </a:rPr>
              <a:t>typedef</a:t>
            </a:r>
            <a:r>
              <a:rPr lang="en-US" sz="1300" b="1" dirty="0">
                <a:solidFill>
                  <a:schemeClr val="tx1"/>
                </a:solidFill>
                <a:latin typeface="Open Sans" panose="020B0606030504020204"/>
              </a:rPr>
              <a:t> struct</a:t>
            </a:r>
            <a:br>
              <a:rPr lang="en-US" sz="1300" b="1" dirty="0">
                <a:solidFill>
                  <a:schemeClr val="tx1"/>
                </a:solidFill>
                <a:latin typeface="Open Sans" panose="020B0606030504020204"/>
              </a:rPr>
            </a:br>
            <a:r>
              <a:rPr lang="en-US" sz="1300" b="1" dirty="0">
                <a:solidFill>
                  <a:schemeClr val="tx1"/>
                </a:solidFill>
                <a:latin typeface="Open Sans" panose="020B0606030504020204"/>
              </a:rPr>
              <a:t>{</a:t>
            </a:r>
            <a:br>
              <a:rPr lang="en-US" sz="1300" b="1" dirty="0">
                <a:solidFill>
                  <a:schemeClr val="tx1"/>
                </a:solidFill>
                <a:latin typeface="Open Sans" panose="020B0606030504020204"/>
              </a:rPr>
            </a:br>
            <a:r>
              <a:rPr lang="en-US" sz="1300" b="1" dirty="0">
                <a:solidFill>
                  <a:schemeClr val="tx1"/>
                </a:solidFill>
                <a:latin typeface="Open Sans" panose="020B0606030504020204"/>
              </a:rPr>
              <a:t>    int cf; </a:t>
            </a:r>
            <a:r>
              <a:rPr lang="en-US" sz="1300" b="1" dirty="0">
                <a:solidFill>
                  <a:srgbClr val="00B050"/>
                </a:solidFill>
                <a:latin typeface="Open Sans" panose="020B0606030504020204"/>
              </a:rPr>
              <a:t> //used to hold coefficient</a:t>
            </a:r>
            <a:br>
              <a:rPr lang="en-US" sz="1300" b="1" dirty="0">
                <a:solidFill>
                  <a:schemeClr val="tx1"/>
                </a:solidFill>
                <a:latin typeface="Open Sans" panose="020B0606030504020204"/>
              </a:rPr>
            </a:br>
            <a:r>
              <a:rPr lang="en-US" sz="1300" b="1" dirty="0">
                <a:solidFill>
                  <a:schemeClr val="tx1"/>
                </a:solidFill>
                <a:latin typeface="Open Sans" panose="020B0606030504020204"/>
              </a:rPr>
              <a:t>    int </a:t>
            </a:r>
            <a:r>
              <a:rPr lang="en-US" sz="1300" b="1" dirty="0" err="1">
                <a:solidFill>
                  <a:schemeClr val="tx1"/>
                </a:solidFill>
                <a:latin typeface="Open Sans" panose="020B0606030504020204"/>
              </a:rPr>
              <a:t>px</a:t>
            </a:r>
            <a:r>
              <a:rPr lang="en-US" sz="1300" b="1" dirty="0">
                <a:solidFill>
                  <a:schemeClr val="tx1"/>
                </a:solidFill>
                <a:latin typeface="Open Sans" panose="020B0606030504020204"/>
              </a:rPr>
              <a:t>;  </a:t>
            </a:r>
            <a:r>
              <a:rPr lang="en-US" sz="1300" b="1" dirty="0">
                <a:solidFill>
                  <a:srgbClr val="00B050"/>
                </a:solidFill>
                <a:latin typeface="Open Sans" panose="020B0606030504020204"/>
              </a:rPr>
              <a:t>//used to hold power of x</a:t>
            </a:r>
            <a:br>
              <a:rPr lang="en-US" sz="1300" b="1" dirty="0">
                <a:solidFill>
                  <a:schemeClr val="tx1"/>
                </a:solidFill>
                <a:latin typeface="Open Sans" panose="020B0606030504020204"/>
              </a:rPr>
            </a:br>
            <a:r>
              <a:rPr lang="en-US" sz="1300" b="1" dirty="0">
                <a:solidFill>
                  <a:schemeClr val="tx1"/>
                </a:solidFill>
                <a:latin typeface="Open Sans" panose="020B0606030504020204"/>
              </a:rPr>
              <a:t>}poly;</a:t>
            </a:r>
            <a:br>
              <a:rPr lang="en-US" sz="1300" b="1" dirty="0">
                <a:solidFill>
                  <a:schemeClr val="tx1"/>
                </a:solidFill>
                <a:latin typeface="Open Sans" panose="020B0606030504020204"/>
              </a:rPr>
            </a:br>
            <a:r>
              <a:rPr lang="en-US" sz="1300" b="1" dirty="0">
                <a:solidFill>
                  <a:srgbClr val="00B050"/>
                </a:solidFill>
                <a:latin typeface="Open Sans" panose="020B0606030504020204"/>
              </a:rPr>
              <a:t>//function to read a polynomial with n terms</a:t>
            </a:r>
            <a:br>
              <a:rPr lang="en-US" sz="1300" b="1" dirty="0">
                <a:solidFill>
                  <a:schemeClr val="tx1"/>
                </a:solidFill>
                <a:latin typeface="Open Sans" panose="020B0606030504020204"/>
              </a:rPr>
            </a:br>
            <a:r>
              <a:rPr lang="en-US" sz="1300" b="1" dirty="0">
                <a:solidFill>
                  <a:schemeClr val="tx1"/>
                </a:solidFill>
                <a:latin typeface="Open Sans" panose="020B0606030504020204"/>
              </a:rPr>
              <a:t>void read_poly(poly p[], int n)</a:t>
            </a:r>
            <a:br>
              <a:rPr lang="en-US" sz="1300" b="1" dirty="0">
                <a:solidFill>
                  <a:schemeClr val="tx1"/>
                </a:solidFill>
                <a:latin typeface="Open Sans" panose="020B0606030504020204"/>
              </a:rPr>
            </a:br>
            <a:r>
              <a:rPr lang="en-US" sz="1300" b="1" dirty="0">
                <a:solidFill>
                  <a:schemeClr val="tx1"/>
                </a:solidFill>
                <a:latin typeface="Open Sans" panose="020B0606030504020204"/>
              </a:rPr>
              <a:t>{</a:t>
            </a:r>
            <a:br>
              <a:rPr lang="en-US" sz="1300" b="1" dirty="0">
                <a:solidFill>
                  <a:schemeClr val="tx1"/>
                </a:solidFill>
                <a:latin typeface="Open Sans" panose="020B0606030504020204"/>
              </a:rPr>
            </a:br>
            <a:r>
              <a:rPr lang="en-US" sz="1300" b="1" dirty="0">
                <a:solidFill>
                  <a:schemeClr val="tx1"/>
                </a:solidFill>
                <a:latin typeface="Open Sans" panose="020B0606030504020204"/>
              </a:rPr>
              <a:t>    int i,cf,</a:t>
            </a:r>
            <a:r>
              <a:rPr lang="en-US" sz="1300" b="1" dirty="0" err="1">
                <a:solidFill>
                  <a:schemeClr val="tx1"/>
                </a:solidFill>
                <a:latin typeface="Open Sans" panose="020B0606030504020204"/>
              </a:rPr>
              <a:t>px</a:t>
            </a:r>
            <a:r>
              <a:rPr lang="en-US" sz="1300" b="1" dirty="0">
                <a:solidFill>
                  <a:schemeClr val="tx1"/>
                </a:solidFill>
                <a:latin typeface="Open Sans" panose="020B0606030504020204"/>
              </a:rPr>
              <a:t>;</a:t>
            </a:r>
            <a:br>
              <a:rPr lang="en-US" sz="1300" b="1" dirty="0">
                <a:solidFill>
                  <a:schemeClr val="tx1"/>
                </a:solidFill>
                <a:latin typeface="Open Sans" panose="020B0606030504020204"/>
              </a:rPr>
            </a:br>
            <a:r>
              <a:rPr lang="en-US" sz="1300" b="1" dirty="0">
                <a:solidFill>
                  <a:schemeClr val="tx1"/>
                </a:solidFill>
                <a:latin typeface="Open Sans" panose="020B0606030504020204"/>
              </a:rPr>
              <a:t>    for(i=0; i&lt;n; i++)</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r>
              <a:rPr lang="en-US" sz="1300" b="1" dirty="0" err="1">
                <a:solidFill>
                  <a:schemeClr val="tx1"/>
                </a:solidFill>
                <a:latin typeface="Open Sans" panose="020B0606030504020204"/>
              </a:rPr>
              <a:t>printf</a:t>
            </a:r>
            <a:r>
              <a:rPr lang="en-US" sz="1300" b="1" dirty="0">
                <a:solidFill>
                  <a:schemeClr val="tx1"/>
                </a:solidFill>
                <a:latin typeface="Open Sans" panose="020B0606030504020204"/>
              </a:rPr>
              <a:t>("enter Coefficient and exponent:");</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r>
              <a:rPr lang="en-US" sz="1300" b="1" dirty="0" err="1">
                <a:solidFill>
                  <a:schemeClr val="tx1"/>
                </a:solidFill>
                <a:latin typeface="Open Sans" panose="020B0606030504020204"/>
              </a:rPr>
              <a:t>scanf</a:t>
            </a:r>
            <a:r>
              <a:rPr lang="en-US" sz="1300" b="1" dirty="0">
                <a:solidFill>
                  <a:schemeClr val="tx1"/>
                </a:solidFill>
                <a:latin typeface="Open Sans" panose="020B0606030504020204"/>
              </a:rPr>
              <a:t>("%d%d", &amp;p[i].cf, &amp;p[i].</a:t>
            </a:r>
            <a:r>
              <a:rPr lang="en-US" sz="1300" b="1" dirty="0" err="1">
                <a:solidFill>
                  <a:schemeClr val="tx1"/>
                </a:solidFill>
                <a:latin typeface="Open Sans" panose="020B0606030504020204"/>
              </a:rPr>
              <a:t>px</a:t>
            </a:r>
            <a:r>
              <a:rPr lang="en-US" sz="1300" b="1" dirty="0">
                <a:solidFill>
                  <a:schemeClr val="tx1"/>
                </a:solidFill>
                <a:latin typeface="Open Sans" panose="020B0606030504020204"/>
              </a:rPr>
              <a:t>););</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br>
              <a:rPr lang="en-US" sz="1300" b="1" dirty="0">
                <a:solidFill>
                  <a:schemeClr val="tx1"/>
                </a:solidFill>
                <a:latin typeface="Open Sans" panose="020B0606030504020204"/>
              </a:rPr>
            </a:br>
            <a:r>
              <a:rPr lang="en-US" sz="1300" b="1" dirty="0">
                <a:solidFill>
                  <a:schemeClr val="tx1"/>
                </a:solidFill>
                <a:latin typeface="Open Sans" panose="020B0606030504020204"/>
              </a:rPr>
              <a:t>}</a:t>
            </a:r>
          </a:p>
          <a:p>
            <a:pPr>
              <a:defRPr lang="en-US" sz="1400" dirty="0"/>
            </a:pPr>
            <a:r>
              <a:rPr sz="1300" b="1">
                <a:solidFill>
                  <a:srgbClr val="00B050"/>
                </a:solidFill>
                <a:latin typeface="Open Sans" panose="020B0606030504020204"/>
                <a:sym typeface="+mn-ea"/>
              </a:rPr>
              <a:t>//function to display a polynomial with n terms</a:t>
            </a:r>
            <a:endParaRPr lang="en-US" sz="1300" b="1" dirty="0">
              <a:solidFill>
                <a:srgbClr val="00B050"/>
              </a:solidFill>
              <a:latin typeface="Open Sans" panose="020B0606030504020204"/>
            </a:endParaRPr>
          </a:p>
          <a:p>
            <a:pPr>
              <a:defRPr lang="en-US" sz="1400" dirty="0"/>
            </a:pPr>
            <a:r>
              <a:rPr sz="1300" b="1">
                <a:latin typeface="Open Sans" panose="020B0606030504020204"/>
                <a:sym typeface="+mn-ea"/>
              </a:rPr>
              <a:t>void print_poly(poly p[], int n)</a:t>
            </a:r>
            <a:br>
              <a:rPr sz="1300" b="1">
                <a:latin typeface="Open Sans" panose="020B0606030504020204"/>
                <a:sym typeface="+mn-ea"/>
              </a:rPr>
            </a:br>
            <a:r>
              <a:rPr sz="1300" b="1">
                <a:latin typeface="Open Sans" panose="020B0606030504020204"/>
                <a:sym typeface="+mn-ea"/>
              </a:rPr>
              <a:t>{</a:t>
            </a:r>
            <a:br>
              <a:rPr sz="1300" b="1">
                <a:latin typeface="Open Sans" panose="020B0606030504020204"/>
                <a:sym typeface="+mn-ea"/>
              </a:rPr>
            </a:br>
            <a:endParaRPr lang="en-US" sz="1300" b="1" dirty="0">
              <a:solidFill>
                <a:schemeClr val="tx1"/>
              </a:solidFill>
              <a:latin typeface="Open Sans" panose="020B0606030504020204"/>
            </a:endParaRPr>
          </a:p>
          <a:p>
            <a:pPr>
              <a:defRPr lang="en-US" sz="1400" dirty="0"/>
            </a:pPr>
            <a:endParaRPr lang="en-US" sz="1300" b="1" dirty="0">
              <a:solidFill>
                <a:schemeClr val="tx1"/>
              </a:solidFill>
              <a:latin typeface="Open Sans" panose="020B0606030504020204"/>
            </a:endParaRPr>
          </a:p>
        </p:txBody>
      </p:sp>
      <p:sp>
        <p:nvSpPr>
          <p:cNvPr id="3" name="TextBox 2"/>
          <p:cNvSpPr txBox="1"/>
          <p:nvPr/>
        </p:nvSpPr>
        <p:spPr>
          <a:xfrm>
            <a:off x="4367530" y="476885"/>
            <a:ext cx="4284980" cy="3891280"/>
          </a:xfrm>
          <a:prstGeom prst="rect">
            <a:avLst/>
          </a:prstGeom>
        </p:spPr>
        <p:txBody>
          <a:bodyPr vert="horz" lIns="95250" tIns="47625" rIns="95250" bIns="47625" rtlCol="0">
            <a:noAutofit/>
          </a:bodyPr>
          <a:lstStyle/>
          <a:p>
            <a:pPr>
              <a:defRPr lang="en-US" sz="1400" dirty="0"/>
            </a:pPr>
            <a:endParaRPr lang="en-US" sz="1300" b="1" dirty="0">
              <a:solidFill>
                <a:srgbClr val="00B050"/>
              </a:solidFill>
              <a:latin typeface="Open Sans" panose="020B0606030504020204"/>
            </a:endParaRPr>
          </a:p>
          <a:p>
            <a:pPr>
              <a:defRPr lang="en-US" sz="1400" dirty="0"/>
            </a:pPr>
            <a:r>
              <a:rPr lang="en-US" sz="1300" b="1" dirty="0">
                <a:solidFill>
                  <a:schemeClr val="tx1"/>
                </a:solidFill>
                <a:latin typeface="Open Sans" panose="020B0606030504020204"/>
              </a:rPr>
              <a:t>    int i;</a:t>
            </a:r>
            <a:br>
              <a:rPr lang="en-US" sz="1300" b="1" dirty="0">
                <a:solidFill>
                  <a:schemeClr val="tx1"/>
                </a:solidFill>
                <a:latin typeface="Open Sans" panose="020B0606030504020204"/>
              </a:rPr>
            </a:br>
            <a:r>
              <a:rPr lang="en-US" sz="1300" b="1" dirty="0">
                <a:solidFill>
                  <a:schemeClr val="tx1"/>
                </a:solidFill>
                <a:latin typeface="Open Sans" panose="020B0606030504020204"/>
              </a:rPr>
              <a:t>    for(i=0; i&lt;n; i++)</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br>
              <a:rPr lang="en-US" sz="1300" b="1" dirty="0">
                <a:solidFill>
                  <a:schemeClr val="tx1"/>
                </a:solidFill>
                <a:latin typeface="Open Sans" panose="020B0606030504020204"/>
              </a:rPr>
            </a:br>
            <a:r>
              <a:rPr lang="en-US" sz="1300" b="1" dirty="0">
                <a:solidFill>
                  <a:schemeClr val="tx1"/>
                </a:solidFill>
                <a:latin typeface="Open Sans" panose="020B0606030504020204"/>
              </a:rPr>
              <a:t>        if(p[i].cf &lt; 0)</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r>
              <a:rPr lang="en-US" sz="1300" b="1" dirty="0" err="1">
                <a:solidFill>
                  <a:schemeClr val="tx1"/>
                </a:solidFill>
                <a:latin typeface="Open Sans" panose="020B0606030504020204"/>
              </a:rPr>
              <a:t>printf</a:t>
            </a:r>
            <a:r>
              <a:rPr lang="en-US" sz="1300" b="1" dirty="0">
                <a:solidFill>
                  <a:schemeClr val="tx1"/>
                </a:solidFill>
                <a:latin typeface="Open Sans" panose="020B0606030504020204"/>
              </a:rPr>
              <a:t>("%d",p[i].cf);</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p>
          <a:p>
            <a:pPr>
              <a:defRPr lang="en-US" sz="1400" dirty="0"/>
            </a:pPr>
            <a:r>
              <a:rPr lang="en-US" sz="1300" b="1" dirty="0">
                <a:solidFill>
                  <a:schemeClr val="tx1"/>
                </a:solidFill>
                <a:latin typeface="Open Sans" panose="020B0606030504020204"/>
              </a:rPr>
              <a:t>        if(p[i].</a:t>
            </a:r>
            <a:r>
              <a:rPr lang="en-US" sz="1300" b="1" dirty="0" err="1">
                <a:solidFill>
                  <a:schemeClr val="tx1"/>
                </a:solidFill>
                <a:latin typeface="Open Sans" panose="020B0606030504020204"/>
              </a:rPr>
              <a:t>px</a:t>
            </a:r>
            <a:r>
              <a:rPr lang="en-US" sz="1300" b="1" dirty="0">
                <a:solidFill>
                  <a:schemeClr val="tx1"/>
                </a:solidFill>
                <a:latin typeface="Open Sans" panose="020B0606030504020204"/>
              </a:rPr>
              <a:t> != 0)</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r>
              <a:rPr lang="en-US" sz="1300" b="1" dirty="0" err="1">
                <a:solidFill>
                  <a:schemeClr val="tx1"/>
                </a:solidFill>
                <a:latin typeface="Open Sans" panose="020B0606030504020204"/>
              </a:rPr>
              <a:t>printf</a:t>
            </a:r>
            <a:r>
              <a:rPr lang="en-US" sz="1300" b="1" dirty="0">
                <a:solidFill>
                  <a:schemeClr val="tx1"/>
                </a:solidFill>
                <a:latin typeface="Open Sans" panose="020B0606030504020204"/>
              </a:rPr>
              <a:t>("x^%d",p[i].</a:t>
            </a:r>
            <a:r>
              <a:rPr lang="en-US" sz="1300" b="1" dirty="0" err="1">
                <a:solidFill>
                  <a:schemeClr val="tx1"/>
                </a:solidFill>
                <a:latin typeface="Open Sans" panose="020B0606030504020204"/>
              </a:rPr>
              <a:t>px</a:t>
            </a:r>
            <a:r>
              <a:rPr lang="en-US" sz="1300" b="1" dirty="0">
                <a:solidFill>
                  <a:schemeClr val="tx1"/>
                </a:solidFill>
                <a:latin typeface="Open Sans" panose="020B0606030504020204"/>
              </a:rPr>
              <a:t>); }</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r>
              <a:rPr lang="en-US" sz="1300" b="1" dirty="0" err="1">
                <a:solidFill>
                  <a:schemeClr val="tx1"/>
                </a:solidFill>
                <a:latin typeface="Open Sans" panose="020B0606030504020204"/>
              </a:rPr>
              <a:t>printf</a:t>
            </a:r>
            <a:r>
              <a:rPr lang="en-US" sz="1300" b="1" dirty="0">
                <a:solidFill>
                  <a:schemeClr val="tx1"/>
                </a:solidFill>
                <a:latin typeface="Open Sans" panose="020B0606030504020204"/>
              </a:rPr>
              <a:t>("\n");}</a:t>
            </a:r>
          </a:p>
          <a:p>
            <a:pPr>
              <a:defRPr lang="en-US" sz="1400" dirty="0"/>
            </a:pPr>
            <a:r>
              <a:rPr lang="en-US" sz="1300" b="1" dirty="0">
                <a:solidFill>
                  <a:schemeClr val="tx1"/>
                </a:solidFill>
                <a:latin typeface="Open Sans" panose="020B0606030504020204"/>
              </a:rPr>
              <a:t>void main() </a:t>
            </a:r>
            <a:br>
              <a:rPr lang="en-US" sz="1300" b="1" dirty="0">
                <a:solidFill>
                  <a:schemeClr val="tx1"/>
                </a:solidFill>
                <a:latin typeface="Open Sans" panose="020B0606030504020204"/>
              </a:rPr>
            </a:br>
            <a:r>
              <a:rPr lang="en-US" sz="1300" b="1" dirty="0">
                <a:solidFill>
                  <a:schemeClr val="tx1"/>
                </a:solidFill>
                <a:latin typeface="Open Sans" panose="020B0606030504020204"/>
              </a:rPr>
              <a:t>{</a:t>
            </a:r>
            <a:br>
              <a:rPr lang="en-US" sz="1300" b="1" dirty="0">
                <a:solidFill>
                  <a:schemeClr val="tx1"/>
                </a:solidFill>
                <a:latin typeface="Open Sans" panose="020B0606030504020204"/>
              </a:rPr>
            </a:br>
            <a:r>
              <a:rPr lang="en-US" sz="1300" b="1" dirty="0">
                <a:solidFill>
                  <a:schemeClr val="tx1"/>
                </a:solidFill>
                <a:latin typeface="Open Sans" panose="020B0606030504020204"/>
              </a:rPr>
              <a:t>    int n;</a:t>
            </a:r>
            <a:br>
              <a:rPr lang="en-US" sz="1300" b="1" dirty="0">
                <a:solidFill>
                  <a:schemeClr val="tx1"/>
                </a:solidFill>
                <a:latin typeface="Open Sans" panose="020B0606030504020204"/>
              </a:rPr>
            </a:br>
            <a:r>
              <a:rPr lang="en-US" sz="1300" b="1" dirty="0">
                <a:solidFill>
                  <a:schemeClr val="tx1"/>
                </a:solidFill>
                <a:latin typeface="Open Sans" panose="020B0606030504020204"/>
              </a:rPr>
              <a:t>    poly p[10];</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r>
              <a:rPr lang="en-US" sz="1300" b="1" dirty="0" err="1">
                <a:solidFill>
                  <a:schemeClr val="tx1"/>
                </a:solidFill>
                <a:latin typeface="Open Sans" panose="020B0606030504020204"/>
              </a:rPr>
              <a:t>printf</a:t>
            </a:r>
            <a:r>
              <a:rPr lang="en-US" sz="1300" b="1" dirty="0">
                <a:solidFill>
                  <a:schemeClr val="tx1"/>
                </a:solidFill>
                <a:latin typeface="Open Sans" panose="020B0606030504020204"/>
              </a:rPr>
              <a:t>("enter number of terms:\n");</a:t>
            </a:r>
            <a:br>
              <a:rPr lang="en-US" sz="1300" b="1" dirty="0">
                <a:solidFill>
                  <a:schemeClr val="tx1"/>
                </a:solidFill>
                <a:latin typeface="Open Sans" panose="020B0606030504020204"/>
              </a:rPr>
            </a:br>
            <a:r>
              <a:rPr lang="en-US" sz="1300" b="1" dirty="0">
                <a:solidFill>
                  <a:schemeClr val="tx1"/>
                </a:solidFill>
                <a:latin typeface="Open Sans" panose="020B0606030504020204"/>
              </a:rPr>
              <a:t>    </a:t>
            </a:r>
            <a:r>
              <a:rPr lang="en-US" sz="1300" b="1" dirty="0" err="1">
                <a:solidFill>
                  <a:schemeClr val="tx1"/>
                </a:solidFill>
                <a:latin typeface="Open Sans" panose="020B0606030504020204"/>
              </a:rPr>
              <a:t>scanf</a:t>
            </a:r>
            <a:r>
              <a:rPr lang="en-US" sz="1300" b="1" dirty="0">
                <a:solidFill>
                  <a:schemeClr val="tx1"/>
                </a:solidFill>
                <a:latin typeface="Open Sans" panose="020B0606030504020204"/>
              </a:rPr>
              <a:t>("%d", &amp;n);</a:t>
            </a:r>
            <a:br>
              <a:rPr lang="en-US" sz="1300" b="1" dirty="0">
                <a:solidFill>
                  <a:schemeClr val="tx1"/>
                </a:solidFill>
                <a:latin typeface="Open Sans" panose="020B0606030504020204"/>
              </a:rPr>
            </a:br>
            <a:r>
              <a:rPr lang="en-US" sz="1300" b="1" dirty="0">
                <a:solidFill>
                  <a:schemeClr val="tx1"/>
                </a:solidFill>
                <a:latin typeface="Open Sans" panose="020B0606030504020204"/>
              </a:rPr>
              <a:t>    read_poly(p, n);</a:t>
            </a:r>
            <a:br>
              <a:rPr lang="en-US" sz="1300" b="1" dirty="0">
                <a:solidFill>
                  <a:schemeClr val="tx1"/>
                </a:solidFill>
                <a:latin typeface="Open Sans" panose="020B0606030504020204"/>
              </a:rPr>
            </a:br>
            <a:r>
              <a:rPr lang="en-US" sz="1300" b="1" dirty="0">
                <a:solidFill>
                  <a:schemeClr val="tx1"/>
                </a:solidFill>
                <a:latin typeface="Open Sans" panose="020B0606030504020204"/>
              </a:rPr>
              <a:t>    print_poly(p,n);</a:t>
            </a:r>
            <a:br>
              <a:rPr lang="en-US" sz="1300" b="1" dirty="0">
                <a:solidFill>
                  <a:schemeClr val="tx1"/>
                </a:solidFill>
                <a:latin typeface="Open Sans" panose="020B0606030504020204"/>
              </a:rPr>
            </a:br>
            <a:r>
              <a:rPr lang="en-US" sz="1300" b="1" dirty="0">
                <a:solidFill>
                  <a:schemeClr val="tx1"/>
                </a:solidFill>
                <a:latin typeface="Open Sans" panose="020B0606030504020204"/>
              </a:rPr>
              <a:t>}</a:t>
            </a:r>
          </a:p>
        </p:txBody>
      </p:sp>
      <p:sp>
        <p:nvSpPr>
          <p:cNvPr id="4" name="TextBox 3"/>
          <p:cNvSpPr txBox="1"/>
          <p:nvPr/>
        </p:nvSpPr>
        <p:spPr>
          <a:xfrm>
            <a:off x="197485" y="741045"/>
            <a:ext cx="4097020" cy="340995"/>
          </a:xfrm>
          <a:prstGeom prst="rect">
            <a:avLst/>
          </a:prstGeom>
        </p:spPr>
        <p:txBody>
          <a:bodyPr vert="horz" wrap="square" lIns="95250" tIns="47625" rIns="95250" bIns="47625" rtlCol="0" anchor="t">
            <a:spAutoFit/>
          </a:bodyPr>
          <a:lstStyle/>
          <a:p>
            <a:pPr>
              <a:defRPr lang="en-US" sz="1400" dirty="0"/>
            </a:pPr>
            <a:r>
              <a:rPr lang="en-US" sz="1600" b="1" dirty="0">
                <a:solidFill>
                  <a:schemeClr val="accent3"/>
                </a:solidFill>
                <a:latin typeface="+mj-lt"/>
              </a:rPr>
              <a:t>Program to read and display Polynomial</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08960" y="427990"/>
            <a:ext cx="2963545" cy="308610"/>
          </a:xfrm>
          <a:prstGeom prst="rect">
            <a:avLst/>
          </a:prstGeom>
        </p:spPr>
        <p:txBody>
          <a:bodyPr vert="horz" lIns="95250" tIns="47625" rIns="95250" bIns="47625" rtlCol="0">
            <a:noAutofit/>
          </a:bodyPr>
          <a:lstStyle/>
          <a:p>
            <a:pPr>
              <a:defRPr lang="en-US" sz="1400" dirty="0"/>
            </a:pPr>
            <a:r>
              <a:rPr lang="en-US" sz="1800" b="1" dirty="0">
                <a:solidFill>
                  <a:srgbClr val="FF0000"/>
                </a:solidFill>
                <a:latin typeface="Open Sans" panose="020B0606030504020204"/>
              </a:rPr>
              <a:t>SPARSE MATRICES</a:t>
            </a:r>
          </a:p>
        </p:txBody>
      </p:sp>
      <p:sp>
        <p:nvSpPr>
          <p:cNvPr id="3" name="TextBox 2"/>
          <p:cNvSpPr txBox="1"/>
          <p:nvPr/>
        </p:nvSpPr>
        <p:spPr>
          <a:xfrm>
            <a:off x="219710" y="756920"/>
            <a:ext cx="8458835" cy="897890"/>
          </a:xfrm>
          <a:prstGeom prst="rect">
            <a:avLst/>
          </a:prstGeom>
        </p:spPr>
        <p:txBody>
          <a:bodyPr vert="horz" lIns="95250" tIns="47625" rIns="95250" bIns="47625" rtlCol="0">
            <a:noAutofit/>
          </a:bodyPr>
          <a:lstStyle/>
          <a:p>
            <a:pPr>
              <a:defRPr lang="en-US" sz="1400" dirty="0"/>
            </a:pPr>
            <a:r>
              <a:rPr lang="en-US" sz="1400" b="1" dirty="0">
                <a:solidFill>
                  <a:schemeClr val="tx2"/>
                </a:solidFill>
                <a:latin typeface="Open Sans" panose="020B0606030504020204"/>
              </a:rPr>
              <a:t>What is Sparse Matrix?</a:t>
            </a:r>
          </a:p>
          <a:p>
            <a:pPr>
              <a:defRPr lang="en-US" sz="1400" dirty="0"/>
            </a:pPr>
            <a:br>
              <a:rPr lang="en-US" sz="1400" dirty="0">
                <a:solidFill>
                  <a:srgbClr val="00B050"/>
                </a:solidFill>
                <a:latin typeface="Open Sans" panose="020B0606030504020204"/>
              </a:rPr>
            </a:br>
            <a:r>
              <a:rPr lang="en-US" sz="1400" dirty="0">
                <a:solidFill>
                  <a:srgbClr val="00B050"/>
                </a:solidFill>
                <a:latin typeface="Open Sans" panose="020B0606030504020204"/>
              </a:rPr>
              <a:t>A matrix which contains many zero entries or very few non-zero entries is called as  </a:t>
            </a:r>
            <a:r>
              <a:rPr lang="en-US" sz="1400" b="1" dirty="0">
                <a:solidFill>
                  <a:srgbClr val="0070C0"/>
                </a:solidFill>
                <a:latin typeface="Open Sans" panose="020B0606030504020204"/>
              </a:rPr>
              <a:t>Sparse matrix</a:t>
            </a:r>
            <a:r>
              <a:rPr lang="en-US" sz="1400" b="1" dirty="0">
                <a:solidFill>
                  <a:srgbClr val="00B050"/>
                </a:solidFill>
                <a:latin typeface="Open Sans" panose="020B0606030504020204"/>
              </a:rPr>
              <a:t>.</a:t>
            </a:r>
            <a:br>
              <a:rPr lang="en-US" sz="1400" dirty="0">
                <a:solidFill>
                  <a:srgbClr val="00B050"/>
                </a:solidFill>
                <a:latin typeface="Open Sans" panose="020B0606030504020204"/>
              </a:rPr>
            </a:br>
            <a:r>
              <a:rPr lang="en-US" sz="1400" dirty="0">
                <a:solidFill>
                  <a:srgbClr val="00B050"/>
                </a:solidFill>
                <a:latin typeface="Open Sans" panose="020B0606030504020204"/>
              </a:rPr>
              <a:t>In the figure B contains only 8 of 36 elements are nonzero and that is sparse.</a:t>
            </a:r>
          </a:p>
        </p:txBody>
      </p:sp>
      <p:pic>
        <p:nvPicPr>
          <p:cNvPr id="4" name="Picture 3"/>
          <p:cNvPicPr>
            <a:picLocks noChangeAspect="1"/>
          </p:cNvPicPr>
          <p:nvPr/>
        </p:nvPicPr>
        <p:blipFill>
          <a:blip r:embed="rId2"/>
          <a:srcRect l="25280" t="39260" r="25290" b="25780"/>
          <a:stretch>
            <a:fillRect/>
          </a:stretch>
        </p:blipFill>
        <p:spPr>
          <a:xfrm>
            <a:off x="1757657" y="1673352"/>
            <a:ext cx="4905032" cy="1950872"/>
          </a:xfrm>
          <a:prstGeom prst="rect">
            <a:avLst/>
          </a:prstGeom>
          <a:noFill/>
        </p:spPr>
      </p:pic>
      <p:sp>
        <p:nvSpPr>
          <p:cNvPr id="5" name="TextBox 4"/>
          <p:cNvSpPr txBox="1"/>
          <p:nvPr/>
        </p:nvSpPr>
        <p:spPr>
          <a:xfrm>
            <a:off x="500681" y="3714750"/>
            <a:ext cx="8362235" cy="1150058"/>
          </a:xfrm>
          <a:prstGeom prst="rect">
            <a:avLst/>
          </a:prstGeom>
        </p:spPr>
        <p:txBody>
          <a:bodyPr vert="horz" lIns="95250" tIns="47625" rIns="95250" bIns="47625" rtlCol="0">
            <a:noAutofit/>
          </a:bodyPr>
          <a:lstStyle/>
          <a:p>
            <a:pPr>
              <a:lnSpc>
                <a:spcPct val="125000"/>
              </a:lnSpc>
              <a:defRPr lang="en-US" sz="1400" dirty="0"/>
            </a:pPr>
            <a:r>
              <a:rPr lang="en-US" sz="1400" b="1" dirty="0">
                <a:solidFill>
                  <a:schemeClr val="accent4"/>
                </a:solidFill>
                <a:latin typeface="Open Sans" panose="020B0606030504020204"/>
              </a:rPr>
              <a:t>A sparse matrix can be represented in 1-Dimension, 2- Dimension and 3- Dimensional array. </a:t>
            </a:r>
            <a:br>
              <a:rPr lang="en-US" sz="1400" b="1" dirty="0">
                <a:solidFill>
                  <a:schemeClr val="accent4"/>
                </a:solidFill>
                <a:latin typeface="Open Sans" panose="020B0606030504020204"/>
              </a:rPr>
            </a:br>
            <a:r>
              <a:rPr lang="en-US" sz="1400" b="1" dirty="0">
                <a:solidFill>
                  <a:schemeClr val="accent4"/>
                </a:solidFill>
                <a:latin typeface="Open Sans" panose="020B0606030504020204"/>
              </a:rPr>
              <a:t>When a sparse matrix is represented as a two-dimensional array as shown in Figure B, more space is wasted.</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3860" y="597535"/>
            <a:ext cx="7954645" cy="1902460"/>
          </a:xfrm>
          <a:prstGeom prst="rect">
            <a:avLst/>
          </a:prstGeom>
        </p:spPr>
        <p:txBody>
          <a:bodyPr vert="horz" lIns="95250" tIns="47625" rIns="95250" bIns="47625" rtlCol="0">
            <a:noAutofit/>
          </a:bodyPr>
          <a:lstStyle/>
          <a:p>
            <a:pPr>
              <a:lnSpc>
                <a:spcPct val="125000"/>
              </a:lnSpc>
              <a:defRPr lang="en-US" sz="1400" dirty="0"/>
            </a:pPr>
            <a:r>
              <a:rPr lang="en-US" sz="1800" b="1" dirty="0">
                <a:solidFill>
                  <a:schemeClr val="accent3"/>
                </a:solidFill>
                <a:latin typeface="Open Sans" panose="020B0606030504020204"/>
              </a:rPr>
              <a:t>Sparse Matrix Representation</a:t>
            </a:r>
            <a:br>
              <a:rPr lang="en-US" sz="1400" b="1" dirty="0">
                <a:solidFill>
                  <a:schemeClr val="tx1"/>
                </a:solidFill>
                <a:latin typeface="Open Sans" panose="020B0606030504020204"/>
              </a:rPr>
            </a:br>
            <a:r>
              <a:rPr lang="en-US" sz="1400" b="1" dirty="0">
                <a:solidFill>
                  <a:schemeClr val="tx1"/>
                </a:solidFill>
                <a:latin typeface="Open Sans" panose="020B0606030504020204"/>
              </a:rPr>
              <a:t>• </a:t>
            </a:r>
            <a:r>
              <a:rPr lang="en-US" sz="1400" b="1" dirty="0">
                <a:solidFill>
                  <a:schemeClr val="accent5"/>
                </a:solidFill>
                <a:latin typeface="Open Sans" panose="020B0606030504020204"/>
              </a:rPr>
              <a:t>An element within a matrix can characterize by using the triple </a:t>
            </a:r>
            <a:r>
              <a:rPr lang="en-US" sz="1400" b="1" dirty="0">
                <a:solidFill>
                  <a:schemeClr val="accent3"/>
                </a:solidFill>
                <a:latin typeface="Open Sans" panose="020B0606030504020204"/>
              </a:rPr>
              <a:t>&lt;row, col, val&gt;</a:t>
            </a:r>
            <a:r>
              <a:rPr lang="en-US" sz="1400" b="1" dirty="0">
                <a:solidFill>
                  <a:schemeClr val="accent5"/>
                </a:solidFill>
                <a:latin typeface="Open Sans" panose="020B0606030504020204"/>
              </a:rPr>
              <a:t>  This means that, an array of triples is used to represent a sparse matrix.</a:t>
            </a:r>
            <a:br>
              <a:rPr lang="en-US" sz="1400" b="1" dirty="0">
                <a:solidFill>
                  <a:schemeClr val="accent5"/>
                </a:solidFill>
                <a:latin typeface="Open Sans" panose="020B0606030504020204"/>
              </a:rPr>
            </a:br>
            <a:r>
              <a:rPr lang="en-US" sz="1400" b="1" dirty="0">
                <a:solidFill>
                  <a:schemeClr val="accent5"/>
                </a:solidFill>
                <a:latin typeface="Open Sans" panose="020B0606030504020204"/>
              </a:rPr>
              <a:t>• Organize the triples so that the row indices are in ascending order.</a:t>
            </a:r>
          </a:p>
          <a:p>
            <a:pPr>
              <a:lnSpc>
                <a:spcPct val="125000"/>
              </a:lnSpc>
              <a:defRPr lang="en-US" sz="1400" dirty="0"/>
            </a:pPr>
            <a:r>
              <a:rPr b="1">
                <a:solidFill>
                  <a:schemeClr val="accent5"/>
                </a:solidFill>
                <a:latin typeface="Open Sans" panose="020B0606030504020204"/>
                <a:sym typeface="+mn-ea"/>
              </a:rPr>
              <a:t>• The operations should terminate, so we must know the number of rows and columns, </a:t>
            </a:r>
            <a:br>
              <a:rPr b="1">
                <a:solidFill>
                  <a:schemeClr val="accent5"/>
                </a:solidFill>
                <a:latin typeface="Open Sans" panose="020B0606030504020204"/>
                <a:sym typeface="+mn-ea"/>
              </a:rPr>
            </a:br>
            <a:r>
              <a:rPr b="1">
                <a:solidFill>
                  <a:schemeClr val="accent5"/>
                </a:solidFill>
                <a:latin typeface="Open Sans" panose="020B0606030504020204"/>
                <a:sym typeface="+mn-ea"/>
              </a:rPr>
              <a:t>and the number of nonzero elements in the matrix.</a:t>
            </a:r>
            <a:endParaRPr lang="en-US" sz="1400" b="1" dirty="0">
              <a:solidFill>
                <a:schemeClr val="accent5"/>
              </a:solidFill>
              <a:latin typeface="Open Sans" panose="020B0606030504020204"/>
            </a:endParaRPr>
          </a:p>
          <a:p>
            <a:pPr>
              <a:lnSpc>
                <a:spcPct val="125000"/>
              </a:lnSpc>
              <a:defRPr lang="en-US" sz="1400" dirty="0"/>
            </a:pPr>
            <a:endParaRPr lang="en-US" sz="1400" b="1" dirty="0">
              <a:solidFill>
                <a:schemeClr val="accent5"/>
              </a:solidFill>
              <a:latin typeface="Open Sans" panose="020B0606030504020204"/>
            </a:endParaRPr>
          </a:p>
          <a:p>
            <a:pPr>
              <a:lnSpc>
                <a:spcPct val="125000"/>
              </a:lnSpc>
              <a:defRPr lang="en-US" sz="1400" dirty="0"/>
            </a:pPr>
            <a:br>
              <a:rPr lang="en-US" sz="1400" b="1" dirty="0">
                <a:solidFill>
                  <a:schemeClr val="accent5"/>
                </a:solidFill>
                <a:latin typeface="Open Sans" panose="020B0606030504020204"/>
              </a:rPr>
            </a:br>
            <a:endParaRPr lang="en-US" sz="1400" b="1" dirty="0">
              <a:solidFill>
                <a:schemeClr val="accent5"/>
              </a:solidFill>
              <a:latin typeface="Open Sans" panose="020B0606030504020204"/>
            </a:endParaRPr>
          </a:p>
        </p:txBody>
      </p:sp>
      <p:sp>
        <p:nvSpPr>
          <p:cNvPr id="3" name="TextBox 2"/>
          <p:cNvSpPr txBox="1"/>
          <p:nvPr/>
        </p:nvSpPr>
        <p:spPr>
          <a:xfrm>
            <a:off x="1097984" y="2465974"/>
            <a:ext cx="7131615" cy="2441581"/>
          </a:xfrm>
          <a:prstGeom prst="rect">
            <a:avLst/>
          </a:prstGeom>
        </p:spPr>
        <p:txBody>
          <a:bodyPr vert="horz" lIns="95250" tIns="47625" rIns="95250" bIns="47625" rtlCol="0">
            <a:noAutofit/>
          </a:bodyPr>
          <a:lstStyle/>
          <a:p>
            <a:pPr>
              <a:defRPr lang="en-US" sz="1400" dirty="0"/>
            </a:pPr>
            <a:r>
              <a:rPr lang="en-US" sz="1400" b="1" dirty="0">
                <a:solidFill>
                  <a:schemeClr val="accent2">
                    <a:lumMod val="50000"/>
                  </a:schemeClr>
                </a:solidFill>
                <a:latin typeface="Open Sans" panose="020B0606030504020204"/>
              </a:rPr>
              <a:t>#define MAX_TERMS 100 /* maximum number of terms */ </a:t>
            </a:r>
            <a:br>
              <a:rPr lang="en-US" sz="1400" b="1" dirty="0">
                <a:solidFill>
                  <a:schemeClr val="accent2">
                    <a:lumMod val="50000"/>
                  </a:schemeClr>
                </a:solidFill>
                <a:latin typeface="Open Sans" panose="020B0606030504020204"/>
              </a:rPr>
            </a:br>
            <a:r>
              <a:rPr lang="en-US" sz="1400" b="1" dirty="0" err="1">
                <a:solidFill>
                  <a:schemeClr val="accent2">
                    <a:lumMod val="50000"/>
                  </a:schemeClr>
                </a:solidFill>
                <a:latin typeface="Open Sans" panose="020B0606030504020204"/>
              </a:rPr>
              <a:t>typedef</a:t>
            </a:r>
            <a:r>
              <a:rPr lang="en-US" sz="1400" b="1" dirty="0">
                <a:solidFill>
                  <a:schemeClr val="accent2">
                    <a:lumMod val="50000"/>
                  </a:schemeClr>
                </a:solidFill>
                <a:latin typeface="Open Sans" panose="020B0606030504020204"/>
              </a:rPr>
              <a:t> struct </a:t>
            </a:r>
          </a:p>
          <a:p>
            <a:pPr>
              <a:defRPr lang="en-US" sz="1400" dirty="0"/>
            </a:pPr>
            <a:r>
              <a:rPr lang="en-US" sz="1400" b="1" dirty="0">
                <a:solidFill>
                  <a:schemeClr val="accent2">
                    <a:lumMod val="50000"/>
                  </a:schemeClr>
                </a:solidFill>
                <a:latin typeface="Open Sans" panose="020B0606030504020204"/>
              </a:rPr>
              <a:t>{</a:t>
            </a:r>
            <a:br>
              <a:rPr lang="en-US" sz="1400" b="1" dirty="0">
                <a:solidFill>
                  <a:schemeClr val="accent2">
                    <a:lumMod val="50000"/>
                  </a:schemeClr>
                </a:solidFill>
                <a:latin typeface="Open Sans" panose="020B0606030504020204"/>
              </a:rPr>
            </a:br>
            <a:r>
              <a:rPr lang="en-US" sz="1400" b="1" dirty="0">
                <a:solidFill>
                  <a:schemeClr val="accent2">
                    <a:lumMod val="50000"/>
                  </a:schemeClr>
                </a:solidFill>
                <a:latin typeface="Open Sans" panose="020B0606030504020204"/>
              </a:rPr>
              <a:t>        int col; </a:t>
            </a:r>
            <a:br>
              <a:rPr lang="en-US" sz="1400" b="1" dirty="0">
                <a:solidFill>
                  <a:schemeClr val="accent2">
                    <a:lumMod val="50000"/>
                  </a:schemeClr>
                </a:solidFill>
                <a:latin typeface="Open Sans" panose="020B0606030504020204"/>
              </a:rPr>
            </a:br>
            <a:r>
              <a:rPr lang="en-US" sz="1400" b="1" dirty="0">
                <a:solidFill>
                  <a:schemeClr val="accent2">
                    <a:lumMod val="50000"/>
                  </a:schemeClr>
                </a:solidFill>
                <a:latin typeface="Open Sans" panose="020B0606030504020204"/>
              </a:rPr>
              <a:t>        int row;  </a:t>
            </a:r>
            <a:br>
              <a:rPr lang="en-US" sz="1400" b="1" dirty="0">
                <a:solidFill>
                  <a:schemeClr val="accent2">
                    <a:lumMod val="50000"/>
                  </a:schemeClr>
                </a:solidFill>
                <a:latin typeface="Open Sans" panose="020B0606030504020204"/>
              </a:rPr>
            </a:br>
            <a:r>
              <a:rPr lang="en-US" sz="1400" b="1" dirty="0">
                <a:solidFill>
                  <a:schemeClr val="accent2">
                    <a:lumMod val="50000"/>
                  </a:schemeClr>
                </a:solidFill>
                <a:latin typeface="Open Sans" panose="020B0606030504020204"/>
              </a:rPr>
              <a:t>        int value;</a:t>
            </a:r>
            <a:br>
              <a:rPr lang="en-US" sz="1400" b="1" dirty="0">
                <a:solidFill>
                  <a:schemeClr val="accent2">
                    <a:lumMod val="50000"/>
                  </a:schemeClr>
                </a:solidFill>
                <a:latin typeface="Open Sans" panose="020B0606030504020204"/>
              </a:rPr>
            </a:br>
            <a:r>
              <a:rPr lang="en-US" sz="1400" b="1" dirty="0">
                <a:solidFill>
                  <a:schemeClr val="accent2">
                    <a:lumMod val="50000"/>
                  </a:schemeClr>
                </a:solidFill>
                <a:latin typeface="Open Sans" panose="020B0606030504020204"/>
              </a:rPr>
              <a:t>} TERM; </a:t>
            </a:r>
          </a:p>
          <a:p>
            <a:pPr>
              <a:defRPr lang="en-US" sz="1400" dirty="0"/>
            </a:pPr>
            <a:endParaRPr lang="en-US" sz="1400" b="1" dirty="0">
              <a:solidFill>
                <a:schemeClr val="accent2">
                  <a:lumMod val="50000"/>
                </a:schemeClr>
              </a:solidFill>
              <a:latin typeface="Open Sans" panose="020B0606030504020204"/>
            </a:endParaRPr>
          </a:p>
          <a:p>
            <a:pPr>
              <a:defRPr lang="en-US" sz="1400" dirty="0"/>
            </a:pPr>
            <a:r>
              <a:rPr lang="en-US" sz="1400" b="1" dirty="0">
                <a:solidFill>
                  <a:schemeClr val="accent2">
                    <a:lumMod val="50000"/>
                  </a:schemeClr>
                </a:solidFill>
                <a:latin typeface="Open Sans" panose="020B0606030504020204"/>
              </a:rPr>
              <a:t>//1- dimensional array representing array of triples&lt;row,col,val&gt;</a:t>
            </a:r>
            <a:br>
              <a:rPr lang="en-US" sz="1400" b="1" dirty="0">
                <a:solidFill>
                  <a:schemeClr val="accent2">
                    <a:lumMod val="50000"/>
                  </a:schemeClr>
                </a:solidFill>
                <a:latin typeface="Open Sans" panose="020B0606030504020204"/>
              </a:rPr>
            </a:br>
            <a:r>
              <a:rPr lang="en-US" sz="1400" b="1" dirty="0">
                <a:solidFill>
                  <a:schemeClr val="accent2">
                    <a:lumMod val="50000"/>
                  </a:schemeClr>
                </a:solidFill>
                <a:latin typeface="Open Sans" panose="020B0606030504020204"/>
              </a:rPr>
              <a:t>TERM a[MAX_TERMS];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557917"/>
            <a:ext cx="8106622" cy="870337"/>
          </a:xfrm>
          <a:prstGeom prst="rect">
            <a:avLst/>
          </a:prstGeom>
        </p:spPr>
        <p:txBody>
          <a:bodyPr vert="horz" lIns="95250" tIns="47625" rIns="95250" bIns="47625" rtlCol="0">
            <a:noAutofit/>
          </a:bodyPr>
          <a:lstStyle/>
          <a:p>
            <a:pPr>
              <a:defRPr lang="en-US" sz="1400" dirty="0"/>
            </a:pPr>
            <a:r>
              <a:rPr lang="en-US" sz="1400" b="1" dirty="0">
                <a:solidFill>
                  <a:schemeClr val="accent6"/>
                </a:solidFill>
                <a:latin typeface="Open Sans" panose="020B0606030504020204"/>
              </a:rPr>
              <a:t>The below figure shows the representation of matrix in the array “a” a[0].row contains the  number of rows, a[0].col contains the number of columns and a[0].value contains the total  number of nonzero entries.</a:t>
            </a:r>
          </a:p>
        </p:txBody>
      </p:sp>
      <p:pic>
        <p:nvPicPr>
          <p:cNvPr id="3" name="Picture 2"/>
          <p:cNvPicPr>
            <a:picLocks noChangeAspect="1"/>
          </p:cNvPicPr>
          <p:nvPr/>
        </p:nvPicPr>
        <p:blipFill>
          <a:blip r:embed="rId2"/>
          <a:srcRect l="14160" t="32680" r="55400" b="19790"/>
          <a:stretch>
            <a:fillRect/>
          </a:stretch>
        </p:blipFill>
        <p:spPr>
          <a:xfrm>
            <a:off x="3870169" y="1654883"/>
            <a:ext cx="2742485" cy="2408529"/>
          </a:xfrm>
          <a:prstGeom prst="rect">
            <a:avLst/>
          </a:prstGeom>
          <a:noFill/>
        </p:spPr>
      </p:pic>
      <p:pic>
        <p:nvPicPr>
          <p:cNvPr id="4" name="Picture 3"/>
          <p:cNvPicPr>
            <a:picLocks noChangeAspect="1"/>
          </p:cNvPicPr>
          <p:nvPr/>
        </p:nvPicPr>
        <p:blipFill>
          <a:blip r:embed="rId3"/>
          <a:srcRect l="44480" t="39260" r="25290" b="25940"/>
          <a:stretch>
            <a:fillRect/>
          </a:stretch>
        </p:blipFill>
        <p:spPr>
          <a:xfrm>
            <a:off x="290741" y="1598237"/>
            <a:ext cx="2999824" cy="1942082"/>
          </a:xfrm>
          <a:prstGeom prst="rect">
            <a:avLst/>
          </a:prstGeom>
          <a:noFill/>
        </p:spPr>
      </p:pic>
      <p:sp>
        <p:nvSpPr>
          <p:cNvPr id="5" name="TextBox 4"/>
          <p:cNvSpPr txBox="1"/>
          <p:nvPr/>
        </p:nvSpPr>
        <p:spPr>
          <a:xfrm>
            <a:off x="6500660" y="1657350"/>
            <a:ext cx="2283694" cy="460914"/>
          </a:xfrm>
          <a:prstGeom prst="rect">
            <a:avLst/>
          </a:prstGeom>
        </p:spPr>
        <p:txBody>
          <a:bodyPr vert="horz" lIns="95250" tIns="47625" rIns="95250" bIns="47625" rtlCol="0" anchor="t">
            <a:spAutoFit/>
          </a:bodyPr>
          <a:lstStyle/>
          <a:p>
            <a:pPr>
              <a:defRPr lang="en-US" sz="1400" dirty="0"/>
            </a:pPr>
            <a:r>
              <a:rPr lang="en-US" sz="1200" b="1" dirty="0">
                <a:solidFill>
                  <a:schemeClr val="accent4"/>
                </a:solidFill>
                <a:latin typeface="+mj-lt"/>
              </a:rPr>
              <a:t>6X6 is the size and 8 non zero values in given matrix</a:t>
            </a:r>
          </a:p>
        </p:txBody>
      </p:sp>
      <p:sp>
        <p:nvSpPr>
          <p:cNvPr id="6" name="TextBox 5"/>
          <p:cNvSpPr txBox="1"/>
          <p:nvPr/>
        </p:nvSpPr>
        <p:spPr>
          <a:xfrm>
            <a:off x="6191250" y="2221582"/>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0</a:t>
            </a:r>
          </a:p>
        </p:txBody>
      </p:sp>
      <p:sp>
        <p:nvSpPr>
          <p:cNvPr id="7" name="TextBox 6"/>
          <p:cNvSpPr txBox="1"/>
          <p:nvPr/>
        </p:nvSpPr>
        <p:spPr>
          <a:xfrm>
            <a:off x="6191250" y="2749477"/>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1</a:t>
            </a:r>
          </a:p>
        </p:txBody>
      </p:sp>
      <p:sp>
        <p:nvSpPr>
          <p:cNvPr id="8" name="TextBox 7"/>
          <p:cNvSpPr txBox="1"/>
          <p:nvPr/>
        </p:nvSpPr>
        <p:spPr>
          <a:xfrm>
            <a:off x="6191250" y="3061792"/>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2</a:t>
            </a:r>
          </a:p>
        </p:txBody>
      </p:sp>
      <p:sp>
        <p:nvSpPr>
          <p:cNvPr id="9" name="TextBox 8"/>
          <p:cNvSpPr txBox="1"/>
          <p:nvPr/>
        </p:nvSpPr>
        <p:spPr>
          <a:xfrm>
            <a:off x="6191250" y="3275847"/>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4</a:t>
            </a:r>
          </a:p>
        </p:txBody>
      </p:sp>
      <p:sp>
        <p:nvSpPr>
          <p:cNvPr id="10" name="TextBox 9"/>
          <p:cNvSpPr txBox="1"/>
          <p:nvPr/>
        </p:nvSpPr>
        <p:spPr>
          <a:xfrm>
            <a:off x="6191250" y="3486150"/>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5</a:t>
            </a:r>
          </a:p>
        </p:txBody>
      </p:sp>
      <p:sp>
        <p:nvSpPr>
          <p:cNvPr id="11" name="Arrow: Right 10"/>
          <p:cNvSpPr/>
          <p:nvPr/>
        </p:nvSpPr>
        <p:spPr>
          <a:xfrm>
            <a:off x="5669432" y="1866900"/>
            <a:ext cx="839409" cy="17895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2" name="Arrow: Right 11"/>
          <p:cNvSpPr/>
          <p:nvPr/>
        </p:nvSpPr>
        <p:spPr>
          <a:xfrm>
            <a:off x="5715200" y="3565893"/>
            <a:ext cx="476049" cy="8812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3" name="Arrow: Right 12"/>
          <p:cNvSpPr/>
          <p:nvPr/>
        </p:nvSpPr>
        <p:spPr>
          <a:xfrm>
            <a:off x="5715200" y="3375393"/>
            <a:ext cx="476049" cy="8812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4" name="Arrow: Right 13"/>
          <p:cNvSpPr/>
          <p:nvPr/>
        </p:nvSpPr>
        <p:spPr>
          <a:xfrm>
            <a:off x="5715200" y="3146793"/>
            <a:ext cx="476049" cy="8812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5" name="Arrow: Right 14"/>
          <p:cNvSpPr/>
          <p:nvPr/>
        </p:nvSpPr>
        <p:spPr>
          <a:xfrm>
            <a:off x="5753300" y="2733922"/>
            <a:ext cx="476049" cy="31049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6" name="Arrow: Right 15"/>
          <p:cNvSpPr/>
          <p:nvPr/>
        </p:nvSpPr>
        <p:spPr>
          <a:xfrm>
            <a:off x="5715200" y="2061410"/>
            <a:ext cx="476049" cy="688066"/>
          </a:xfrm>
          <a:prstGeom prst="rightArrow">
            <a:avLst>
              <a:gd name="adj1" fmla="val 50000"/>
              <a:gd name="adj2" fmla="val 50000"/>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7" name="TextBox 16"/>
          <p:cNvSpPr txBox="1"/>
          <p:nvPr/>
        </p:nvSpPr>
        <p:spPr>
          <a:xfrm>
            <a:off x="4324350" y="1542554"/>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Row </a:t>
            </a:r>
          </a:p>
        </p:txBody>
      </p:sp>
      <p:sp>
        <p:nvSpPr>
          <p:cNvPr id="18" name="TextBox 17"/>
          <p:cNvSpPr txBox="1"/>
          <p:nvPr/>
        </p:nvSpPr>
        <p:spPr>
          <a:xfrm>
            <a:off x="4821412" y="1550889"/>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Col </a:t>
            </a:r>
          </a:p>
        </p:txBody>
      </p:sp>
      <p:sp>
        <p:nvSpPr>
          <p:cNvPr id="19" name="TextBox 18"/>
          <p:cNvSpPr txBox="1"/>
          <p:nvPr/>
        </p:nvSpPr>
        <p:spPr>
          <a:xfrm>
            <a:off x="5252456" y="1544116"/>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Val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19150"/>
            <a:ext cx="8790305" cy="3896360"/>
          </a:xfrm>
        </p:spPr>
        <p:txBody>
          <a:bodyPr/>
          <a:lstStyle/>
          <a:p>
            <a:r>
              <a:rPr lang="en-US" sz="2200">
                <a:latin typeface="Times New Roman" panose="02020603050405020304" pitchFamily="18" charset="0"/>
                <a:cs typeface="Times New Roman" panose="02020603050405020304" pitchFamily="18" charset="0"/>
              </a:rPr>
              <a:t>The various information can be accessed using as shown below:</a:t>
            </a:r>
          </a:p>
          <a:p>
            <a:r>
              <a:rPr lang="en-US" sz="2200">
                <a:latin typeface="Times New Roman" panose="02020603050405020304" pitchFamily="18" charset="0"/>
                <a:cs typeface="Times New Roman" panose="02020603050405020304" pitchFamily="18" charset="0"/>
              </a:rPr>
              <a:t> The size of the matrix using : a[0].row, a[0].col</a:t>
            </a:r>
          </a:p>
          <a:p>
            <a:r>
              <a:rPr lang="en-US" sz="2200">
                <a:latin typeface="Times New Roman" panose="02020603050405020304" pitchFamily="18" charset="0"/>
                <a:cs typeface="Times New Roman" panose="02020603050405020304" pitchFamily="18" charset="0"/>
              </a:rPr>
              <a:t> The number of non-zero elements using : a[0].val</a:t>
            </a:r>
          </a:p>
          <a:p>
            <a:r>
              <a:rPr lang="en-US" sz="2200">
                <a:latin typeface="Times New Roman" panose="02020603050405020304" pitchFamily="18" charset="0"/>
                <a:cs typeface="Times New Roman" panose="02020603050405020304" pitchFamily="18" charset="0"/>
              </a:rPr>
              <a:t> The row index of a non-zero element : a[j].row</a:t>
            </a:r>
          </a:p>
          <a:p>
            <a:r>
              <a:rPr lang="en-US" sz="2200">
                <a:latin typeface="Times New Roman" panose="02020603050405020304" pitchFamily="18" charset="0"/>
                <a:cs typeface="Times New Roman" panose="02020603050405020304" pitchFamily="18" charset="0"/>
              </a:rPr>
              <a:t> The column index of a non-zero element : a[j].col    </a:t>
            </a:r>
            <a:r>
              <a:rPr lang="en-US" sz="1800">
                <a:latin typeface="Times New Roman" panose="02020603050405020304" pitchFamily="18" charset="0"/>
                <a:cs typeface="Times New Roman" panose="02020603050405020304" pitchFamily="18" charset="0"/>
                <a:sym typeface="+mn-ea"/>
              </a:rPr>
              <a:t>for j = 1 to a[0].col</a:t>
            </a:r>
            <a:r>
              <a:rPr lang="en-US" sz="1800">
                <a:latin typeface="Times New Roman" panose="02020603050405020304" pitchFamily="18" charset="0"/>
                <a:cs typeface="Times New Roman" panose="02020603050405020304" pitchFamily="18" charset="0"/>
              </a:rPr>
              <a:t> </a:t>
            </a:r>
            <a:endParaRPr lang="en-US" sz="2200">
              <a:latin typeface="Times New Roman" panose="02020603050405020304" pitchFamily="18" charset="0"/>
              <a:cs typeface="Times New Roman" panose="02020603050405020304" pitchFamily="18" charset="0"/>
            </a:endParaRPr>
          </a:p>
          <a:p>
            <a:r>
              <a:rPr lang="en-US" sz="2200">
                <a:latin typeface="Times New Roman" panose="02020603050405020304" pitchFamily="18" charset="0"/>
                <a:cs typeface="Times New Roman" panose="02020603050405020304" pitchFamily="18" charset="0"/>
              </a:rPr>
              <a:t> The index of non-zero element : a[j].val</a:t>
            </a:r>
          </a:p>
        </p:txBody>
      </p:sp>
      <p:sp>
        <p:nvSpPr>
          <p:cNvPr id="4" name="Right Bracket 3"/>
          <p:cNvSpPr/>
          <p:nvPr/>
        </p:nvSpPr>
        <p:spPr>
          <a:xfrm>
            <a:off x="6324600" y="2190750"/>
            <a:ext cx="381000" cy="914400"/>
          </a:xfrm>
          <a:prstGeom prst="rightBracke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V="1">
            <a:off x="381000" y="598782"/>
            <a:ext cx="4996262" cy="340995"/>
          </a:xfrm>
          <a:prstGeom prst="rect">
            <a:avLst/>
          </a:prstGeom>
        </p:spPr>
        <p:txBody>
          <a:bodyPr rot="10800000" vert="horz" lIns="95250" tIns="47625" rIns="95250" bIns="47625" rtlCol="0" anchor="t">
            <a:spAutoFit/>
          </a:bodyPr>
          <a:lstStyle/>
          <a:p>
            <a:pPr>
              <a:defRPr lang="en-US" sz="1400" dirty="0"/>
            </a:pPr>
            <a:r>
              <a:rPr lang="en-US" sz="1600" b="1" dirty="0">
                <a:solidFill>
                  <a:schemeClr val="accent3"/>
                </a:solidFill>
                <a:latin typeface="+mj-lt"/>
              </a:rPr>
              <a:t>//Function to read the sparse matrix as a triple</a:t>
            </a:r>
          </a:p>
        </p:txBody>
      </p:sp>
      <p:sp>
        <p:nvSpPr>
          <p:cNvPr id="3" name="TextBox 2"/>
          <p:cNvSpPr txBox="1"/>
          <p:nvPr/>
        </p:nvSpPr>
        <p:spPr>
          <a:xfrm>
            <a:off x="54254" y="907675"/>
            <a:ext cx="4648200" cy="3721398"/>
          </a:xfrm>
          <a:prstGeom prst="rect">
            <a:avLst/>
          </a:prstGeom>
        </p:spPr>
        <p:txBody>
          <a:bodyPr vert="horz" lIns="95250" tIns="47625" rIns="95250" bIns="47625" rtlCol="0" anchor="t">
            <a:spAutoFit/>
          </a:bodyPr>
          <a:lstStyle/>
          <a:p>
            <a:pPr>
              <a:defRPr lang="en-US" sz="1400" dirty="0"/>
            </a:pPr>
            <a:r>
              <a:rPr lang="en-US" b="1" dirty="0">
                <a:latin typeface="+mj-lt"/>
              </a:rPr>
              <a:t>void read_sparse_matrix(TERM a[], int m, int n)</a:t>
            </a:r>
          </a:p>
          <a:p>
            <a:pPr>
              <a:defRPr lang="en-US" sz="1400" dirty="0"/>
            </a:pPr>
            <a:r>
              <a:rPr lang="en-US" b="1" dirty="0">
                <a:latin typeface="+mj-lt"/>
              </a:rPr>
              <a:t>{</a:t>
            </a:r>
          </a:p>
          <a:p>
            <a:pPr>
              <a:defRPr lang="en-US" sz="1400" dirty="0"/>
            </a:pPr>
            <a:r>
              <a:rPr lang="en-US" b="1" dirty="0">
                <a:latin typeface="+mj-lt"/>
              </a:rPr>
              <a:t>       int i,j,k,item;</a:t>
            </a:r>
          </a:p>
          <a:p>
            <a:pPr>
              <a:defRPr lang="en-US" sz="1400" dirty="0"/>
            </a:pPr>
            <a:r>
              <a:rPr lang="en-US" b="1" dirty="0">
                <a:latin typeface="+mj-lt"/>
              </a:rPr>
              <a:t>       a[0].row=m, a[0].col=n, k=1;</a:t>
            </a:r>
          </a:p>
          <a:p>
            <a:pPr>
              <a:defRPr lang="en-US" sz="1400" dirty="0"/>
            </a:pPr>
            <a:r>
              <a:rPr lang="en-US" b="1" dirty="0">
                <a:latin typeface="+mj-lt"/>
              </a:rPr>
              <a:t>       for(i=0; i&lt;m; i++)</a:t>
            </a:r>
          </a:p>
          <a:p>
            <a:pPr>
              <a:defRPr lang="en-US" sz="1400" dirty="0"/>
            </a:pPr>
            <a:r>
              <a:rPr lang="en-US" b="1" dirty="0">
                <a:latin typeface="+mj-lt"/>
              </a:rPr>
              <a:t>       {</a:t>
            </a:r>
          </a:p>
          <a:p>
            <a:pPr>
              <a:defRPr lang="en-US" sz="1400" dirty="0"/>
            </a:pPr>
            <a:r>
              <a:rPr lang="en-US" b="1" dirty="0">
                <a:latin typeface="+mj-lt"/>
              </a:rPr>
              <a:t>              for(j=0; j&lt;n; j++)</a:t>
            </a:r>
          </a:p>
          <a:p>
            <a:pPr>
              <a:defRPr lang="en-US" sz="1400" dirty="0"/>
            </a:pPr>
            <a:r>
              <a:rPr lang="en-US" b="1" dirty="0">
                <a:latin typeface="+mj-lt"/>
              </a:rPr>
              <a:t>              {</a:t>
            </a:r>
          </a:p>
          <a:p>
            <a:pPr>
              <a:defRPr lang="en-US" sz="1400" dirty="0"/>
            </a:pPr>
            <a:r>
              <a:rPr lang="en-US" b="1" dirty="0">
                <a:latin typeface="+mj-lt"/>
              </a:rPr>
              <a:t>                      </a:t>
            </a:r>
            <a:r>
              <a:rPr lang="en-US" b="1" dirty="0" err="1">
                <a:latin typeface="+mj-lt"/>
              </a:rPr>
              <a:t>scanf</a:t>
            </a:r>
            <a:r>
              <a:rPr lang="en-US" b="1" dirty="0">
                <a:latin typeface="+mj-lt"/>
              </a:rPr>
              <a:t>("%d",&amp;item);</a:t>
            </a:r>
          </a:p>
          <a:p>
            <a:pPr>
              <a:defRPr lang="en-US" sz="1400" dirty="0"/>
            </a:pPr>
            <a:r>
              <a:rPr lang="en-US" b="1" dirty="0">
                <a:latin typeface="+mj-lt"/>
              </a:rPr>
              <a:t>                      if(item==0)</a:t>
            </a:r>
          </a:p>
          <a:p>
            <a:pPr>
              <a:defRPr lang="en-US" sz="1400" dirty="0"/>
            </a:pPr>
            <a:r>
              <a:rPr lang="en-US" b="1" dirty="0">
                <a:latin typeface="+mj-lt"/>
              </a:rPr>
              <a:t>                              continue;</a:t>
            </a:r>
          </a:p>
          <a:p>
            <a:pPr>
              <a:defRPr lang="en-US" sz="1400" dirty="0"/>
            </a:pPr>
            <a:r>
              <a:rPr lang="en-US" b="1" dirty="0">
                <a:latin typeface="+mj-lt"/>
              </a:rPr>
              <a:t>                      a[k].row=i, a[k].col=j, a[k].val=item;</a:t>
            </a:r>
          </a:p>
          <a:p>
            <a:pPr>
              <a:defRPr lang="en-US" sz="1400" dirty="0"/>
            </a:pPr>
            <a:r>
              <a:rPr lang="en-US" b="1" dirty="0">
                <a:latin typeface="+mj-lt"/>
              </a:rPr>
              <a:t>                      k++;</a:t>
            </a:r>
          </a:p>
          <a:p>
            <a:pPr>
              <a:defRPr lang="en-US" sz="1400" dirty="0"/>
            </a:pPr>
            <a:r>
              <a:rPr lang="en-US" b="1" dirty="0">
                <a:latin typeface="+mj-lt"/>
              </a:rPr>
              <a:t>              }</a:t>
            </a:r>
          </a:p>
          <a:p>
            <a:pPr>
              <a:defRPr lang="en-US" sz="1400" dirty="0"/>
            </a:pPr>
            <a:r>
              <a:rPr lang="en-US" b="1" dirty="0">
                <a:latin typeface="+mj-lt"/>
              </a:rPr>
              <a:t>       }</a:t>
            </a:r>
          </a:p>
          <a:p>
            <a:pPr>
              <a:defRPr lang="en-US" sz="1400" dirty="0"/>
            </a:pPr>
            <a:r>
              <a:rPr lang="en-US" b="1" dirty="0">
                <a:latin typeface="+mj-lt"/>
              </a:rPr>
              <a:t>       a[0].val=k-1;</a:t>
            </a:r>
          </a:p>
          <a:p>
            <a:pPr>
              <a:defRPr lang="en-US" sz="1400" dirty="0"/>
            </a:pPr>
            <a:r>
              <a:rPr lang="en-US" b="1" dirty="0">
                <a:latin typeface="+mj-lt"/>
              </a:rPr>
              <a:t>}</a:t>
            </a:r>
          </a:p>
        </p:txBody>
      </p:sp>
      <p:pic>
        <p:nvPicPr>
          <p:cNvPr id="4" name="Picture 3"/>
          <p:cNvPicPr>
            <a:picLocks noChangeAspect="1"/>
          </p:cNvPicPr>
          <p:nvPr/>
        </p:nvPicPr>
        <p:blipFill>
          <a:blip r:embed="rId2"/>
          <a:srcRect l="44480" t="39260" r="25290" b="25940"/>
          <a:stretch>
            <a:fillRect/>
          </a:stretch>
        </p:blipFill>
        <p:spPr>
          <a:xfrm>
            <a:off x="5709285" y="565150"/>
            <a:ext cx="2999740" cy="1846580"/>
          </a:xfrm>
          <a:prstGeom prst="rect">
            <a:avLst/>
          </a:prstGeom>
          <a:noFill/>
        </p:spPr>
      </p:pic>
      <p:pic>
        <p:nvPicPr>
          <p:cNvPr id="5" name="Picture 4"/>
          <p:cNvPicPr>
            <a:picLocks noChangeAspect="1"/>
          </p:cNvPicPr>
          <p:nvPr/>
        </p:nvPicPr>
        <p:blipFill>
          <a:blip r:embed="rId3"/>
          <a:srcRect l="14160" t="32680" r="55400" b="19790"/>
          <a:stretch>
            <a:fillRect/>
          </a:stretch>
        </p:blipFill>
        <p:spPr>
          <a:xfrm>
            <a:off x="4462780" y="2628900"/>
            <a:ext cx="2742565" cy="2177415"/>
          </a:xfrm>
          <a:prstGeom prst="rect">
            <a:avLst/>
          </a:prstGeom>
          <a:noFill/>
        </p:spPr>
      </p:pic>
      <p:sp>
        <p:nvSpPr>
          <p:cNvPr id="6" name="TextBox 5"/>
          <p:cNvSpPr txBox="1"/>
          <p:nvPr/>
        </p:nvSpPr>
        <p:spPr>
          <a:xfrm>
            <a:off x="4951361" y="2324957"/>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Row </a:t>
            </a:r>
          </a:p>
        </p:txBody>
      </p:sp>
      <p:sp>
        <p:nvSpPr>
          <p:cNvPr id="7" name="TextBox 6"/>
          <p:cNvSpPr txBox="1"/>
          <p:nvPr/>
        </p:nvSpPr>
        <p:spPr>
          <a:xfrm>
            <a:off x="5448300" y="2324100"/>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Col </a:t>
            </a:r>
          </a:p>
        </p:txBody>
      </p:sp>
      <p:sp>
        <p:nvSpPr>
          <p:cNvPr id="8" name="TextBox 7"/>
          <p:cNvSpPr txBox="1"/>
          <p:nvPr/>
        </p:nvSpPr>
        <p:spPr>
          <a:xfrm>
            <a:off x="5853512" y="2336130"/>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Val </a:t>
            </a:r>
          </a:p>
        </p:txBody>
      </p:sp>
      <p:sp>
        <p:nvSpPr>
          <p:cNvPr id="9" name="TextBox 8"/>
          <p:cNvSpPr txBox="1"/>
          <p:nvPr/>
        </p:nvSpPr>
        <p:spPr>
          <a:xfrm>
            <a:off x="6992607" y="2609850"/>
            <a:ext cx="2283694" cy="460914"/>
          </a:xfrm>
          <a:prstGeom prst="rect">
            <a:avLst/>
          </a:prstGeom>
        </p:spPr>
        <p:txBody>
          <a:bodyPr vert="horz" lIns="95250" tIns="47625" rIns="95250" bIns="47625" rtlCol="0" anchor="t">
            <a:spAutoFit/>
          </a:bodyPr>
          <a:lstStyle/>
          <a:p>
            <a:pPr>
              <a:defRPr lang="en-US" sz="1400" dirty="0"/>
            </a:pPr>
            <a:r>
              <a:rPr lang="en-US" sz="1200" b="1" dirty="0">
                <a:solidFill>
                  <a:schemeClr val="accent4"/>
                </a:solidFill>
                <a:latin typeface="+mj-lt"/>
              </a:rPr>
              <a:t>6X6 is the size and 8 non zero values in given matrix</a:t>
            </a:r>
          </a:p>
        </p:txBody>
      </p:sp>
      <p:sp>
        <p:nvSpPr>
          <p:cNvPr id="10" name="TextBox 9"/>
          <p:cNvSpPr txBox="1"/>
          <p:nvPr/>
        </p:nvSpPr>
        <p:spPr>
          <a:xfrm>
            <a:off x="6705600" y="2939205"/>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0</a:t>
            </a:r>
          </a:p>
        </p:txBody>
      </p:sp>
      <p:sp>
        <p:nvSpPr>
          <p:cNvPr id="11" name="TextBox 10"/>
          <p:cNvSpPr txBox="1"/>
          <p:nvPr/>
        </p:nvSpPr>
        <p:spPr>
          <a:xfrm>
            <a:off x="6705600" y="3467100"/>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1</a:t>
            </a:r>
          </a:p>
        </p:txBody>
      </p:sp>
      <p:sp>
        <p:nvSpPr>
          <p:cNvPr id="12" name="TextBox 11"/>
          <p:cNvSpPr txBox="1"/>
          <p:nvPr/>
        </p:nvSpPr>
        <p:spPr>
          <a:xfrm>
            <a:off x="6705600" y="3779415"/>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2</a:t>
            </a:r>
          </a:p>
        </p:txBody>
      </p:sp>
      <p:sp>
        <p:nvSpPr>
          <p:cNvPr id="13" name="TextBox 12"/>
          <p:cNvSpPr txBox="1"/>
          <p:nvPr/>
        </p:nvSpPr>
        <p:spPr>
          <a:xfrm>
            <a:off x="6705600" y="3993470"/>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4</a:t>
            </a:r>
          </a:p>
        </p:txBody>
      </p:sp>
      <p:sp>
        <p:nvSpPr>
          <p:cNvPr id="14" name="TextBox 13"/>
          <p:cNvSpPr txBox="1"/>
          <p:nvPr/>
        </p:nvSpPr>
        <p:spPr>
          <a:xfrm>
            <a:off x="6705600" y="4203773"/>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Row 5</a:t>
            </a:r>
          </a:p>
        </p:txBody>
      </p:sp>
      <p:sp>
        <p:nvSpPr>
          <p:cNvPr id="15" name="Arrow: Right 14"/>
          <p:cNvSpPr/>
          <p:nvPr/>
        </p:nvSpPr>
        <p:spPr>
          <a:xfrm>
            <a:off x="6183782" y="2584523"/>
            <a:ext cx="839409" cy="17895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6" name="Arrow: Right 15"/>
          <p:cNvSpPr/>
          <p:nvPr/>
        </p:nvSpPr>
        <p:spPr>
          <a:xfrm>
            <a:off x="6229550" y="4283516"/>
            <a:ext cx="476049" cy="8812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7" name="Arrow: Right 16"/>
          <p:cNvSpPr/>
          <p:nvPr/>
        </p:nvSpPr>
        <p:spPr>
          <a:xfrm>
            <a:off x="6229550" y="4093016"/>
            <a:ext cx="476049" cy="8812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8" name="Arrow: Right 17"/>
          <p:cNvSpPr/>
          <p:nvPr/>
        </p:nvSpPr>
        <p:spPr>
          <a:xfrm>
            <a:off x="6229550" y="3864416"/>
            <a:ext cx="476049" cy="8812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9" name="Arrow: Right 18"/>
          <p:cNvSpPr/>
          <p:nvPr/>
        </p:nvSpPr>
        <p:spPr>
          <a:xfrm>
            <a:off x="6267650" y="3451545"/>
            <a:ext cx="476049" cy="31049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20" name="Arrow: Right 19"/>
          <p:cNvSpPr/>
          <p:nvPr/>
        </p:nvSpPr>
        <p:spPr>
          <a:xfrm>
            <a:off x="6229550" y="2779033"/>
            <a:ext cx="476049" cy="688066"/>
          </a:xfrm>
          <a:prstGeom prst="rightArrow">
            <a:avLst>
              <a:gd name="adj1" fmla="val 50000"/>
              <a:gd name="adj2" fmla="val 50000"/>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25472"/>
            <a:ext cx="3474567" cy="372110"/>
          </a:xfrm>
          <a:prstGeom prst="rect">
            <a:avLst/>
          </a:prstGeom>
        </p:spPr>
        <p:txBody>
          <a:bodyPr vert="horz" lIns="95250" tIns="47625" rIns="95250" bIns="47625" rtlCol="0" anchor="t">
            <a:spAutoFit/>
          </a:bodyPr>
          <a:lstStyle/>
          <a:p>
            <a:pPr>
              <a:defRPr lang="en-US" sz="1400" dirty="0"/>
            </a:pPr>
            <a:r>
              <a:rPr lang="en-US" sz="1800" b="1" dirty="0">
                <a:solidFill>
                  <a:srgbClr val="F2494B"/>
                </a:solidFill>
                <a:latin typeface="+mj-lt"/>
              </a:rPr>
              <a:t>Transpose of a matrix</a:t>
            </a:r>
          </a:p>
        </p:txBody>
      </p:sp>
      <p:pic>
        <p:nvPicPr>
          <p:cNvPr id="3" name="Picture 2"/>
          <p:cNvPicPr>
            <a:picLocks noChangeAspect="1"/>
          </p:cNvPicPr>
          <p:nvPr/>
        </p:nvPicPr>
        <p:blipFill>
          <a:blip r:embed="rId2"/>
          <a:srcRect l="44480" t="39260" r="25290" b="25940"/>
          <a:stretch>
            <a:fillRect/>
          </a:stretch>
        </p:blipFill>
        <p:spPr>
          <a:xfrm>
            <a:off x="439188" y="865012"/>
            <a:ext cx="2999824" cy="1942082"/>
          </a:xfrm>
          <a:prstGeom prst="rect">
            <a:avLst/>
          </a:prstGeom>
          <a:noFill/>
        </p:spPr>
      </p:pic>
      <p:pic>
        <p:nvPicPr>
          <p:cNvPr id="4" name="Picture 3"/>
          <p:cNvPicPr>
            <a:picLocks noChangeAspect="1"/>
          </p:cNvPicPr>
          <p:nvPr/>
        </p:nvPicPr>
        <p:blipFill>
          <a:blip r:embed="rId3"/>
          <a:srcRect l="45080" t="36630" r="25530" b="19300"/>
          <a:stretch>
            <a:fillRect/>
          </a:stretch>
        </p:blipFill>
        <p:spPr>
          <a:xfrm>
            <a:off x="2503770" y="2867025"/>
            <a:ext cx="2583370" cy="2178758"/>
          </a:xfrm>
          <a:prstGeom prst="rect">
            <a:avLst/>
          </a:prstGeom>
          <a:noFill/>
        </p:spPr>
      </p:pic>
      <p:sp>
        <p:nvSpPr>
          <p:cNvPr id="5" name="TextBox 4"/>
          <p:cNvSpPr txBox="1"/>
          <p:nvPr/>
        </p:nvSpPr>
        <p:spPr>
          <a:xfrm>
            <a:off x="3180621" y="2651765"/>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Row </a:t>
            </a:r>
          </a:p>
        </p:txBody>
      </p:sp>
      <p:sp>
        <p:nvSpPr>
          <p:cNvPr id="6" name="TextBox 5"/>
          <p:cNvSpPr txBox="1"/>
          <p:nvPr/>
        </p:nvSpPr>
        <p:spPr>
          <a:xfrm>
            <a:off x="3703991" y="2607916"/>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Col </a:t>
            </a:r>
          </a:p>
        </p:txBody>
      </p:sp>
      <p:sp>
        <p:nvSpPr>
          <p:cNvPr id="7" name="TextBox 6"/>
          <p:cNvSpPr txBox="1"/>
          <p:nvPr/>
        </p:nvSpPr>
        <p:spPr>
          <a:xfrm>
            <a:off x="4130192" y="2743961"/>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Val </a:t>
            </a:r>
          </a:p>
        </p:txBody>
      </p:sp>
      <p:sp>
        <p:nvSpPr>
          <p:cNvPr id="8" name="TextBox 7"/>
          <p:cNvSpPr txBox="1"/>
          <p:nvPr/>
        </p:nvSpPr>
        <p:spPr>
          <a:xfrm>
            <a:off x="5452291" y="2857195"/>
            <a:ext cx="2743200" cy="460914"/>
          </a:xfrm>
          <a:prstGeom prst="rect">
            <a:avLst/>
          </a:prstGeom>
        </p:spPr>
        <p:txBody>
          <a:bodyPr vert="horz" lIns="95250" tIns="47625" rIns="95250" bIns="47625" rtlCol="0" anchor="t">
            <a:spAutoFit/>
          </a:bodyPr>
          <a:lstStyle/>
          <a:p>
            <a:pPr>
              <a:defRPr lang="en-US" sz="1400" dirty="0"/>
            </a:pPr>
            <a:r>
              <a:rPr lang="en-US" sz="1200" b="1" dirty="0">
                <a:solidFill>
                  <a:schemeClr val="accent4"/>
                </a:solidFill>
                <a:latin typeface="+mj-lt"/>
              </a:rPr>
              <a:t>6X6 is the size and 8 non zero values in given matrix</a:t>
            </a:r>
          </a:p>
        </p:txBody>
      </p:sp>
      <p:sp>
        <p:nvSpPr>
          <p:cNvPr id="9" name="Arrow: Right 8"/>
          <p:cNvSpPr/>
          <p:nvPr/>
        </p:nvSpPr>
        <p:spPr>
          <a:xfrm>
            <a:off x="4547168" y="3066745"/>
            <a:ext cx="839409" cy="17895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0" name="Arrow: Right 9"/>
          <p:cNvSpPr/>
          <p:nvPr/>
        </p:nvSpPr>
        <p:spPr>
          <a:xfrm>
            <a:off x="4592936" y="3223155"/>
            <a:ext cx="456104" cy="477250"/>
          </a:xfrm>
          <a:prstGeom prst="rightArrow">
            <a:avLst>
              <a:gd name="adj1" fmla="val 50000"/>
              <a:gd name="adj2" fmla="val 50000"/>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1" name="Arrow: Right 10"/>
          <p:cNvSpPr/>
          <p:nvPr/>
        </p:nvSpPr>
        <p:spPr>
          <a:xfrm>
            <a:off x="4592936" y="3690156"/>
            <a:ext cx="518493" cy="151123"/>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2" name="Arrow: Right 11"/>
          <p:cNvSpPr/>
          <p:nvPr/>
        </p:nvSpPr>
        <p:spPr>
          <a:xfrm>
            <a:off x="4631036" y="4198896"/>
            <a:ext cx="476049" cy="538991"/>
          </a:xfrm>
          <a:prstGeom prst="rightArrow">
            <a:avLst>
              <a:gd name="adj1" fmla="val 50000"/>
              <a:gd name="adj2" fmla="val 52713"/>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3" name="Arrow: Right 12"/>
          <p:cNvSpPr/>
          <p:nvPr/>
        </p:nvSpPr>
        <p:spPr>
          <a:xfrm>
            <a:off x="4623368" y="3840251"/>
            <a:ext cx="476049" cy="396649"/>
          </a:xfrm>
          <a:prstGeom prst="rightArrow">
            <a:avLst>
              <a:gd name="adj1" fmla="val 50000"/>
              <a:gd name="adj2" fmla="val 50000"/>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4" name="Arrow: Right 13"/>
          <p:cNvSpPr/>
          <p:nvPr/>
        </p:nvSpPr>
        <p:spPr>
          <a:xfrm>
            <a:off x="4592936" y="4765738"/>
            <a:ext cx="476049" cy="88125"/>
          </a:xfrm>
          <a:prstGeom prst="rightArrow">
            <a:avLst/>
          </a:prstGeom>
          <a:effectLst/>
        </p:spPr>
        <p:style>
          <a:lnRef idx="1">
            <a:schemeClr val="accent1">
              <a:shade val="50000"/>
            </a:schemeClr>
          </a:lnRef>
          <a:fillRef idx="1">
            <a:schemeClr val="accent1"/>
          </a:fillRef>
          <a:effectRef idx="0">
            <a:schemeClr val="accent1"/>
          </a:effectRef>
          <a:fontRef idx="minor">
            <a:srgbClr val="FFFFFF"/>
          </a:fontRef>
        </p:style>
        <p:txBody>
          <a:bodyPr vert="horz" rtlCol="0" anchor="ctr">
            <a:noAutofit/>
          </a:bodyPr>
          <a:lstStyle/>
          <a:p>
            <a:pPr algn="ctr"/>
            <a:endParaRPr lang="en-US" dirty="0"/>
          </a:p>
        </p:txBody>
      </p:sp>
      <p:sp>
        <p:nvSpPr>
          <p:cNvPr id="15" name="TextBox 14"/>
          <p:cNvSpPr txBox="1"/>
          <p:nvPr/>
        </p:nvSpPr>
        <p:spPr>
          <a:xfrm>
            <a:off x="5145186" y="4685995"/>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Col 5</a:t>
            </a:r>
          </a:p>
        </p:txBody>
      </p:sp>
      <p:sp>
        <p:nvSpPr>
          <p:cNvPr id="16" name="TextBox 15"/>
          <p:cNvSpPr txBox="1"/>
          <p:nvPr/>
        </p:nvSpPr>
        <p:spPr>
          <a:xfrm>
            <a:off x="5149529" y="4303366"/>
            <a:ext cx="671693"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Col 3</a:t>
            </a:r>
          </a:p>
        </p:txBody>
      </p:sp>
      <p:sp>
        <p:nvSpPr>
          <p:cNvPr id="17" name="TextBox 16"/>
          <p:cNvSpPr txBox="1"/>
          <p:nvPr/>
        </p:nvSpPr>
        <p:spPr>
          <a:xfrm>
            <a:off x="5149529" y="3920737"/>
            <a:ext cx="671693"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Col 2</a:t>
            </a:r>
          </a:p>
        </p:txBody>
      </p:sp>
      <p:sp>
        <p:nvSpPr>
          <p:cNvPr id="18" name="TextBox 17"/>
          <p:cNvSpPr txBox="1"/>
          <p:nvPr/>
        </p:nvSpPr>
        <p:spPr>
          <a:xfrm>
            <a:off x="5149529" y="3627967"/>
            <a:ext cx="740483"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Col 1</a:t>
            </a:r>
          </a:p>
        </p:txBody>
      </p:sp>
      <p:sp>
        <p:nvSpPr>
          <p:cNvPr id="19" name="TextBox 18"/>
          <p:cNvSpPr txBox="1"/>
          <p:nvPr/>
        </p:nvSpPr>
        <p:spPr>
          <a:xfrm>
            <a:off x="5149529" y="3334493"/>
            <a:ext cx="1905000" cy="247611"/>
          </a:xfrm>
          <a:prstGeom prst="rect">
            <a:avLst/>
          </a:prstGeom>
        </p:spPr>
        <p:txBody>
          <a:bodyPr vert="horz" lIns="95250" tIns="47625" rIns="95250" bIns="47625" rtlCol="0" anchor="t">
            <a:spAutoFit/>
          </a:bodyPr>
          <a:lstStyle/>
          <a:p>
            <a:pPr>
              <a:defRPr lang="en-US" sz="1400" dirty="0"/>
            </a:pPr>
            <a:r>
              <a:rPr lang="en-US" sz="1000" b="1" dirty="0">
                <a:solidFill>
                  <a:srgbClr val="00B050"/>
                </a:solidFill>
                <a:latin typeface="+mj-lt"/>
              </a:rPr>
              <a:t>Col 0</a:t>
            </a:r>
          </a:p>
        </p:txBody>
      </p:sp>
      <p:pic>
        <p:nvPicPr>
          <p:cNvPr id="20" name="Picture 19"/>
          <p:cNvPicPr>
            <a:picLocks noChangeAspect="1"/>
          </p:cNvPicPr>
          <p:nvPr/>
        </p:nvPicPr>
        <p:blipFill>
          <a:blip r:embed="rId4"/>
          <a:srcRect l="14160" t="32680" r="55400" b="19790"/>
          <a:stretch>
            <a:fillRect/>
          </a:stretch>
        </p:blipFill>
        <p:spPr>
          <a:xfrm>
            <a:off x="5723715" y="575195"/>
            <a:ext cx="2505884" cy="2200741"/>
          </a:xfrm>
          <a:prstGeom prst="rect">
            <a:avLst/>
          </a:prstGeom>
          <a:noFill/>
        </p:spPr>
      </p:pic>
      <p:sp>
        <p:nvSpPr>
          <p:cNvPr id="21" name="TextBox 20"/>
          <p:cNvSpPr txBox="1"/>
          <p:nvPr/>
        </p:nvSpPr>
        <p:spPr>
          <a:xfrm>
            <a:off x="6130356" y="212740"/>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Row </a:t>
            </a:r>
          </a:p>
        </p:txBody>
      </p:sp>
      <p:sp>
        <p:nvSpPr>
          <p:cNvPr id="22" name="TextBox 21"/>
          <p:cNvSpPr txBox="1"/>
          <p:nvPr/>
        </p:nvSpPr>
        <p:spPr>
          <a:xfrm>
            <a:off x="6627418" y="221075"/>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Col </a:t>
            </a:r>
          </a:p>
        </p:txBody>
      </p:sp>
      <p:sp>
        <p:nvSpPr>
          <p:cNvPr id="23" name="TextBox 22"/>
          <p:cNvSpPr txBox="1"/>
          <p:nvPr/>
        </p:nvSpPr>
        <p:spPr>
          <a:xfrm>
            <a:off x="7058463" y="214302"/>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Val </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flipV="1">
            <a:off x="381000" y="542483"/>
            <a:ext cx="7315200" cy="308552"/>
          </a:xfrm>
          <a:prstGeom prst="rect">
            <a:avLst/>
          </a:prstGeom>
        </p:spPr>
        <p:txBody>
          <a:bodyPr rot="10800000" vert="horz" lIns="95250" tIns="47625" rIns="95250" bIns="47625" rtlCol="0" anchor="t">
            <a:spAutoFit/>
          </a:bodyPr>
          <a:lstStyle/>
          <a:p>
            <a:pPr>
              <a:defRPr lang="en-US" sz="1400" dirty="0"/>
            </a:pPr>
            <a:r>
              <a:rPr lang="en-US" b="1" dirty="0">
                <a:solidFill>
                  <a:schemeClr val="accent3"/>
                </a:solidFill>
                <a:latin typeface="+mj-lt"/>
              </a:rPr>
              <a:t>//Function to find the transpose of a given sparse matrix matrix</a:t>
            </a:r>
          </a:p>
        </p:txBody>
      </p:sp>
      <p:sp>
        <p:nvSpPr>
          <p:cNvPr id="3" name="TextBox 2"/>
          <p:cNvSpPr txBox="1"/>
          <p:nvPr/>
        </p:nvSpPr>
        <p:spPr>
          <a:xfrm>
            <a:off x="685800" y="953770"/>
            <a:ext cx="4648200" cy="4318000"/>
          </a:xfrm>
          <a:prstGeom prst="rect">
            <a:avLst/>
          </a:prstGeom>
        </p:spPr>
        <p:txBody>
          <a:bodyPr vert="horz" lIns="95250" tIns="47625" rIns="95250" bIns="47625" rtlCol="0" anchor="t">
            <a:noAutofit/>
          </a:bodyPr>
          <a:lstStyle/>
          <a:p>
            <a:pPr>
              <a:defRPr lang="en-US" sz="1400" dirty="0"/>
            </a:pPr>
            <a:r>
              <a:rPr lang="en-US" b="1" dirty="0">
                <a:latin typeface="+mj-lt"/>
              </a:rPr>
              <a:t>void transpose(TERM a[], TERM b[])</a:t>
            </a:r>
          </a:p>
          <a:p>
            <a:pPr>
              <a:defRPr lang="en-US" sz="1400" dirty="0"/>
            </a:pPr>
            <a:r>
              <a:rPr lang="en-US" b="1" dirty="0">
                <a:latin typeface="+mj-lt"/>
              </a:rPr>
              <a:t>{</a:t>
            </a:r>
          </a:p>
          <a:p>
            <a:pPr>
              <a:defRPr lang="en-US" sz="1400" dirty="0"/>
            </a:pPr>
            <a:r>
              <a:rPr lang="en-US" b="1" dirty="0">
                <a:latin typeface="+mj-lt"/>
              </a:rPr>
              <a:t>       int i,j,k;</a:t>
            </a:r>
          </a:p>
          <a:p>
            <a:pPr>
              <a:defRPr lang="en-US" sz="1400" dirty="0"/>
            </a:pPr>
            <a:r>
              <a:rPr lang="en-US" b="1" dirty="0">
                <a:latin typeface="+mj-lt"/>
              </a:rPr>
              <a:t>       b[0].row=a[0].col;</a:t>
            </a:r>
          </a:p>
          <a:p>
            <a:pPr>
              <a:defRPr lang="en-US" sz="1400" dirty="0"/>
            </a:pPr>
            <a:r>
              <a:rPr lang="en-US" b="1" dirty="0">
                <a:latin typeface="+mj-lt"/>
              </a:rPr>
              <a:t>       b[0].col=a[0].row;</a:t>
            </a:r>
          </a:p>
          <a:p>
            <a:pPr>
              <a:defRPr lang="en-US" sz="1400" dirty="0"/>
            </a:pPr>
            <a:r>
              <a:rPr lang="en-US" b="1" dirty="0">
                <a:latin typeface="+mj-lt"/>
              </a:rPr>
              <a:t>       b[0].val=a[0].val;</a:t>
            </a:r>
          </a:p>
          <a:p>
            <a:pPr>
              <a:defRPr lang="en-US" sz="1400" dirty="0"/>
            </a:pPr>
            <a:r>
              <a:rPr lang="en-US" b="1" dirty="0">
                <a:latin typeface="+mj-lt"/>
              </a:rPr>
              <a:t>       k=1;</a:t>
            </a:r>
          </a:p>
          <a:p>
            <a:pPr>
              <a:defRPr lang="en-US" sz="1400" dirty="0"/>
            </a:pPr>
            <a:r>
              <a:rPr lang="en-US" b="1" dirty="0">
                <a:latin typeface="+mj-lt"/>
              </a:rPr>
              <a:t>       for(i=0; i&lt;a[0].col; i++)</a:t>
            </a:r>
          </a:p>
          <a:p>
            <a:pPr>
              <a:defRPr lang="en-US" sz="1400" dirty="0"/>
            </a:pPr>
            <a:r>
              <a:rPr lang="en-US" b="1" dirty="0">
                <a:latin typeface="+mj-lt"/>
              </a:rPr>
              <a:t>       {</a:t>
            </a:r>
          </a:p>
          <a:p>
            <a:pPr>
              <a:defRPr lang="en-US" sz="1400" dirty="0"/>
            </a:pPr>
            <a:r>
              <a:rPr lang="en-US" b="1" dirty="0">
                <a:latin typeface="+mj-lt"/>
              </a:rPr>
              <a:t>              for(j=1; j&lt;a[0].val; j++)</a:t>
            </a:r>
          </a:p>
          <a:p>
            <a:pPr>
              <a:defRPr lang="en-US" sz="1400" dirty="0"/>
            </a:pPr>
            <a:r>
              <a:rPr lang="en-US" b="1" dirty="0">
                <a:latin typeface="+mj-lt"/>
              </a:rPr>
              <a:t>              {</a:t>
            </a:r>
          </a:p>
          <a:p>
            <a:pPr>
              <a:defRPr lang="en-US" sz="1400" dirty="0"/>
            </a:pPr>
            <a:r>
              <a:rPr lang="en-US" b="1" dirty="0">
                <a:latin typeface="+mj-lt"/>
              </a:rPr>
              <a:t>                      if(a[j].col==i)</a:t>
            </a:r>
          </a:p>
          <a:p>
            <a:pPr>
              <a:defRPr lang="en-US" sz="1400" dirty="0"/>
            </a:pPr>
            <a:r>
              <a:rPr lang="en-US" b="1" dirty="0">
                <a:latin typeface="+mj-lt"/>
              </a:rPr>
              <a:t>                      {</a:t>
            </a:r>
          </a:p>
          <a:p>
            <a:pPr>
              <a:defRPr lang="en-US" sz="1400" dirty="0"/>
            </a:pPr>
            <a:r>
              <a:rPr lang="en-US" b="1" dirty="0">
                <a:latin typeface="+mj-lt"/>
              </a:rPr>
              <a:t>                             b[k].row=a[j].col;</a:t>
            </a:r>
          </a:p>
          <a:p>
            <a:pPr>
              <a:defRPr lang="en-US" sz="1400" dirty="0"/>
            </a:pPr>
            <a:r>
              <a:rPr lang="en-US" b="1" dirty="0">
                <a:latin typeface="+mj-lt"/>
              </a:rPr>
              <a:t>                             b[k].col=a[j].row;</a:t>
            </a:r>
          </a:p>
          <a:p>
            <a:pPr>
              <a:defRPr lang="en-US" sz="1400" dirty="0"/>
            </a:pPr>
            <a:r>
              <a:rPr lang="en-US" b="1" dirty="0">
                <a:latin typeface="+mj-lt"/>
              </a:rPr>
              <a:t>                             b[k].val=a[j].val;</a:t>
            </a:r>
          </a:p>
          <a:p>
            <a:pPr>
              <a:defRPr lang="en-US" sz="1400" dirty="0"/>
            </a:pPr>
            <a:r>
              <a:rPr lang="en-US" b="1" dirty="0">
                <a:latin typeface="+mj-lt"/>
              </a:rPr>
              <a:t>                             k++;</a:t>
            </a:r>
          </a:p>
          <a:p>
            <a:pPr>
              <a:defRPr lang="en-US" sz="1400" dirty="0"/>
            </a:pPr>
            <a:r>
              <a:rPr lang="en-US" b="1" dirty="0">
                <a:latin typeface="+mj-lt"/>
              </a:rPr>
              <a:t>                      }</a:t>
            </a:r>
          </a:p>
          <a:p>
            <a:pPr>
              <a:defRPr lang="en-US" sz="1400" dirty="0"/>
            </a:pPr>
            <a:r>
              <a:rPr lang="en-US" b="1" dirty="0">
                <a:latin typeface="+mj-lt"/>
              </a:rPr>
              <a:t>              }</a:t>
            </a:r>
          </a:p>
          <a:p>
            <a:pPr>
              <a:defRPr lang="en-US" sz="1400" dirty="0"/>
            </a:pPr>
            <a:r>
              <a:rPr lang="en-US" b="1" dirty="0">
                <a:latin typeface="+mj-lt"/>
              </a:rPr>
              <a:t>       }</a:t>
            </a:r>
          </a:p>
          <a:p>
            <a:pPr>
              <a:defRPr lang="en-US" sz="1400" dirty="0"/>
            </a:pPr>
            <a:r>
              <a:rPr lang="en-US" b="1" dirty="0">
                <a:latin typeface="+mj-lt"/>
              </a:rPr>
              <a:t>}</a:t>
            </a:r>
          </a:p>
        </p:txBody>
      </p:sp>
      <p:pic>
        <p:nvPicPr>
          <p:cNvPr id="4" name="Picture 3"/>
          <p:cNvPicPr>
            <a:picLocks noChangeAspect="1"/>
          </p:cNvPicPr>
          <p:nvPr/>
        </p:nvPicPr>
        <p:blipFill>
          <a:blip r:embed="rId2"/>
          <a:srcRect l="14160" t="32680" r="55400" b="19790"/>
          <a:stretch>
            <a:fillRect/>
          </a:stretch>
        </p:blipFill>
        <p:spPr>
          <a:xfrm>
            <a:off x="5881820" y="542601"/>
            <a:ext cx="2505884" cy="2200741"/>
          </a:xfrm>
          <a:prstGeom prst="rect">
            <a:avLst/>
          </a:prstGeom>
          <a:noFill/>
        </p:spPr>
      </p:pic>
      <p:pic>
        <p:nvPicPr>
          <p:cNvPr id="5" name="Picture 4"/>
          <p:cNvPicPr>
            <a:picLocks noChangeAspect="1"/>
          </p:cNvPicPr>
          <p:nvPr/>
        </p:nvPicPr>
        <p:blipFill>
          <a:blip r:embed="rId3"/>
          <a:srcRect l="45080" t="36630" r="25530" b="19300"/>
          <a:stretch>
            <a:fillRect/>
          </a:stretch>
        </p:blipFill>
        <p:spPr>
          <a:xfrm>
            <a:off x="5646230" y="2959798"/>
            <a:ext cx="2583370" cy="2178758"/>
          </a:xfrm>
          <a:prstGeom prst="rect">
            <a:avLst/>
          </a:prstGeom>
          <a:noFill/>
        </p:spPr>
      </p:pic>
      <p:sp>
        <p:nvSpPr>
          <p:cNvPr id="6" name="TextBox 5"/>
          <p:cNvSpPr txBox="1"/>
          <p:nvPr/>
        </p:nvSpPr>
        <p:spPr>
          <a:xfrm>
            <a:off x="6244656" y="441340"/>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Row </a:t>
            </a:r>
          </a:p>
        </p:txBody>
      </p:sp>
      <p:sp>
        <p:nvSpPr>
          <p:cNvPr id="7" name="TextBox 6"/>
          <p:cNvSpPr txBox="1"/>
          <p:nvPr/>
        </p:nvSpPr>
        <p:spPr>
          <a:xfrm>
            <a:off x="6741718" y="449675"/>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Col </a:t>
            </a:r>
          </a:p>
        </p:txBody>
      </p:sp>
      <p:sp>
        <p:nvSpPr>
          <p:cNvPr id="8" name="TextBox 7"/>
          <p:cNvSpPr txBox="1"/>
          <p:nvPr/>
        </p:nvSpPr>
        <p:spPr>
          <a:xfrm>
            <a:off x="7172763" y="442903"/>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Val </a:t>
            </a:r>
          </a:p>
        </p:txBody>
      </p:sp>
      <p:sp>
        <p:nvSpPr>
          <p:cNvPr id="9" name="TextBox 8"/>
          <p:cNvSpPr txBox="1"/>
          <p:nvPr/>
        </p:nvSpPr>
        <p:spPr>
          <a:xfrm>
            <a:off x="6741136" y="2783270"/>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Col </a:t>
            </a:r>
          </a:p>
        </p:txBody>
      </p:sp>
      <p:sp>
        <p:nvSpPr>
          <p:cNvPr id="10" name="TextBox 9"/>
          <p:cNvSpPr txBox="1"/>
          <p:nvPr/>
        </p:nvSpPr>
        <p:spPr>
          <a:xfrm>
            <a:off x="7209730" y="2800350"/>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Val </a:t>
            </a:r>
          </a:p>
        </p:txBody>
      </p:sp>
      <p:sp>
        <p:nvSpPr>
          <p:cNvPr id="11" name="TextBox 10"/>
          <p:cNvSpPr txBox="1"/>
          <p:nvPr/>
        </p:nvSpPr>
        <p:spPr>
          <a:xfrm>
            <a:off x="6164093" y="2778984"/>
            <a:ext cx="577043" cy="247611"/>
          </a:xfrm>
          <a:prstGeom prst="rect">
            <a:avLst/>
          </a:prstGeom>
        </p:spPr>
        <p:txBody>
          <a:bodyPr vert="horz" lIns="95250" tIns="47625" rIns="95250" bIns="47625" rtlCol="0" anchor="t">
            <a:spAutoFit/>
          </a:bodyPr>
          <a:lstStyle/>
          <a:p>
            <a:pPr>
              <a:defRPr lang="en-US" sz="1400" dirty="0"/>
            </a:pPr>
            <a:r>
              <a:rPr lang="en-US" sz="1000" b="1" dirty="0">
                <a:solidFill>
                  <a:srgbClr val="002060"/>
                </a:solidFill>
                <a:latin typeface="+mj-lt"/>
              </a:rPr>
              <a:t>Row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b62cd2b-e8ac-4812-9c25-3eac5669485e"/>
  <p:tag name="TPVERSION" val="8"/>
  <p:tag name="TPFULLVERSION" val="8.2.0.11"/>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1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29.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3.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8.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39.xml><?xml version="1.0" encoding="utf-8"?>
<p:tagLst xmlns:a="http://schemas.openxmlformats.org/drawingml/2006/main" xmlns:r="http://schemas.openxmlformats.org/officeDocument/2006/relationships" xmlns:p="http://schemas.openxmlformats.org/presentationml/2006/main">
  <p:tag name="PRESETSHAPE" val="BORDER_QUOTE:1.0"/>
</p:tagLst>
</file>

<file path=ppt/tags/tag40.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1.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2.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3.xml><?xml version="1.0" encoding="utf-8"?>
<p:tagLst xmlns:a="http://schemas.openxmlformats.org/drawingml/2006/main" xmlns:r="http://schemas.openxmlformats.org/officeDocument/2006/relationships" xmlns:p="http://schemas.openxmlformats.org/presentationml/2006/main">
  <p:tag name="PRESETSHAPE" val="BORDER_QUOTE:1.0"/>
</p:tagLst>
</file>

<file path=ppt/tags/tag44.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5.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6.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7.xml><?xml version="1.0" encoding="utf-8"?>
<p:tagLst xmlns:a="http://schemas.openxmlformats.org/drawingml/2006/main" xmlns:r="http://schemas.openxmlformats.org/officeDocument/2006/relationships" xmlns:p="http://schemas.openxmlformats.org/presentationml/2006/main">
  <p:tag name="PRESETSHAPE" val="DOTTED_SIGN:"/>
</p:tagLst>
</file>

<file path=ppt/tags/tag48.xml><?xml version="1.0" encoding="utf-8"?>
<p:tagLst xmlns:a="http://schemas.openxmlformats.org/drawingml/2006/main" xmlns:r="http://schemas.openxmlformats.org/officeDocument/2006/relationships" xmlns:p="http://schemas.openxmlformats.org/presentationml/2006/main">
  <p:tag name="PRESETSHAPE" val="DOTTED_SIGN:"/>
</p:tagLst>
</file>

<file path=ppt/theme/_rels/theme2.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hitepaper">
  <a:themeElements>
    <a:clrScheme name="Whitepaper">
      <a:dk1>
        <a:srgbClr val="000000"/>
      </a:dk1>
      <a:lt1>
        <a:srgbClr val="FFFFFF"/>
      </a:lt1>
      <a:dk2>
        <a:srgbClr val="171C23"/>
      </a:dk2>
      <a:lt2>
        <a:srgbClr val="F7FCFC"/>
      </a:lt2>
      <a:accent1>
        <a:srgbClr val="42C3C9"/>
      </a:accent1>
      <a:accent2>
        <a:srgbClr val="FFC94A"/>
      </a:accent2>
      <a:accent3>
        <a:srgbClr val="F2494B"/>
      </a:accent3>
      <a:accent4>
        <a:srgbClr val="FF7B43"/>
      </a:accent4>
      <a:accent5>
        <a:srgbClr val="775E9E"/>
      </a:accent5>
      <a:accent6>
        <a:srgbClr val="C1408A"/>
      </a:accent6>
      <a:hlink>
        <a:srgbClr val="2D83D8"/>
      </a:hlink>
      <a:folHlink>
        <a:srgbClr val="C1408A"/>
      </a:folHlink>
    </a:clrScheme>
    <a:fontScheme name="Whitepaper">
      <a:majorFont>
        <a:latin typeface="Open Sans"/>
        <a:ea typeface=""/>
        <a:cs typeface=""/>
      </a:majorFont>
      <a:minorFont>
        <a:latin typeface="Open Sans"/>
        <a:ea typeface=""/>
        <a:cs typeface=""/>
      </a:minorFont>
    </a:fontScheme>
    <a:fmtScheme name="Whitepap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0"/>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a:noFill/>
          <a:prstDash val="solid"/>
        </a:ln>
        <a:ln w="25400" cap="flat">
          <a:solidFill>
            <a:schemeClr val="phClr"/>
          </a:solidFill>
          <a:prstDash val="solid"/>
        </a:ln>
        <a:ln w="38100" cap="flat">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blipFill dpi="0" rotWithShape="1">
          <a:blip xmlns:r="http://schemas.openxmlformats.org/officeDocument/2006/relationships" r:embed="rId1">
            <a:duotone>
              <a:schemeClr val="phClr">
                <a:shade val="10000"/>
                <a:satMod val="400000"/>
              </a:schemeClr>
              <a:schemeClr val="phClr">
                <a:tint val="90000"/>
                <a:satMod val="200000"/>
              </a:schemeClr>
            </a:duotone>
          </a:blip>
          <a:tile tx="0" ty="0" sx="100000" sy="100000" algn="tl"/>
        </a:blipFill>
        <a:gradFill rotWithShape="1">
          <a:gsLst>
            <a:gs pos="0">
              <a:schemeClr val="phClr">
                <a:tint val="80000"/>
                <a:satMod val="300000"/>
              </a:schemeClr>
            </a:gs>
            <a:gs pos="100000">
              <a:schemeClr val="phClr">
                <a:shade val="60000"/>
                <a:satMod val="200000"/>
              </a:schemeClr>
            </a:gs>
          </a:gsLst>
          <a:path path="circle">
            <a:fillToRect l="50000" t="50000" r="50000" b="50000"/>
          </a:path>
        </a:gradFill>
      </a:bgFillStyleLst>
    </a:fmtScheme>
  </a:themeElements>
  <a:objectDefaults>
    <a:spDef>
      <a:spPr/>
      <a:bodyPr vert="horz" rtlCol="0" anchor="ctr"/>
      <a:lstStyle>
        <a:lvl1pPr lvl="0" algn="ctr"/>
      </a:lstStyle>
      <a:style>
        <a:lnRef idx="0">
          <a:scrgbClr r="0" g="0" b="0"/>
        </a:lnRef>
        <a:fillRef idx="1">
          <a:schemeClr val="accent1"/>
        </a:fillRef>
        <a:effectRef idx="0">
          <a:schemeClr val="accent1"/>
        </a:effectRef>
        <a:fontRef idx="none"/>
      </a:style>
    </a:spDef>
    <a:lnDef>
      <a:spPr>
        <a:ln w="19050" cap="flat">
          <a:solidFill>
            <a:schemeClr val="accent1">
              <a:lumMod val="75000"/>
            </a:schemeClr>
          </a:solidFill>
          <a:prstDash val="solid"/>
          <a:round/>
        </a:ln>
      </a:spPr>
      <a:bodyPr vert="horz" rtlCol="0" anchor="ctr"/>
      <a:lstStyle>
        <a:lvl1pPr lvl="0" algn="ct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Theme2</Template>
  <TotalTime>0</TotalTime>
  <Words>34159</Words>
  <Application>Microsoft Office PowerPoint</Application>
  <PresentationFormat>On-screen Show (16:9)</PresentationFormat>
  <Paragraphs>1732</Paragraphs>
  <Slides>100</Slides>
  <Notes>1</Notes>
  <HiddenSlides>0</HiddenSlides>
  <MMClips>0</MMClips>
  <ScaleCrop>false</ScaleCrop>
  <HeadingPairs>
    <vt:vector size="4" baseType="variant">
      <vt:variant>
        <vt:lpstr>Theme</vt:lpstr>
      </vt:variant>
      <vt:variant>
        <vt:i4>1</vt:i4>
      </vt:variant>
      <vt:variant>
        <vt:lpstr>Slide Titles</vt:lpstr>
      </vt:variant>
      <vt:variant>
        <vt:i4>100</vt:i4>
      </vt:variant>
    </vt:vector>
  </HeadingPairs>
  <TitlesOfParts>
    <vt:vector size="101" baseType="lpstr">
      <vt:lpstr>Theme2</vt:lpstr>
      <vt:lpstr>PowerPoint Presentation</vt:lpstr>
      <vt:lpstr>INTRODUCTION TO DATA STRUCTURES Module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Data Types in 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Dynamically allocated Arrays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Union</vt:lpstr>
      <vt:lpstr>Union</vt:lpstr>
      <vt:lpstr>PowerPoint Presentation</vt:lpstr>
      <vt:lpstr>PowerPoint Presentation</vt:lpstr>
      <vt:lpstr>Polynomials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ranjankirankumar03</dc:creator>
  <cp:lastModifiedBy>Neethi M V</cp:lastModifiedBy>
  <cp:revision>264</cp:revision>
  <dcterms:created xsi:type="dcterms:W3CDTF">2021-10-25T12:35:00Z</dcterms:created>
  <dcterms:modified xsi:type="dcterms:W3CDTF">2026-08-24T07:40:01Z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898412AFF2BC4662A811563C2C67DDFE_13</vt:lpwstr>
  </property>
  <property fmtid="{D5CDD505-2E9C-101B-9397-08002B2CF9AE}" pid="3" name="KSOProductBuildVer">
    <vt:lpwstr>1033-12.1.0.27458</vt:lpwstr>
  </property>
</Properties>
</file>