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13"/>
  </p:notesMasterIdLst>
  <p:sldIdLst>
    <p:sldId id="361" r:id="rId4"/>
    <p:sldId id="549" r:id="rId5"/>
    <p:sldId id="550" r:id="rId6"/>
    <p:sldId id="551" r:id="rId7"/>
    <p:sldId id="553" r:id="rId8"/>
    <p:sldId id="554" r:id="rId9"/>
    <p:sldId id="555" r:id="rId10"/>
    <p:sldId id="381" r:id="rId11"/>
    <p:sldId id="380" r:id="rId12"/>
  </p:sldIdLst>
  <p:sldSz cx="123444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5486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0972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6459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1945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743200" algn="l" defTabSz="109728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3291205" algn="l" defTabSz="109728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839845" algn="l" defTabSz="109728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4388485" algn="l" defTabSz="109728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1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>
        <p:scale>
          <a:sx n="71" d="100"/>
          <a:sy n="71" d="100"/>
        </p:scale>
        <p:origin x="-546" y="-24"/>
      </p:cViewPr>
      <p:guideLst>
        <p:guide orient="horz" pos="2201"/>
        <p:guide pos="38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6DAE64-4DDB-4ACB-9D8D-ECA682F27345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1407B46-95AA-40A9-9AA1-CDE36426D15D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4864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09728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4592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19456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291205" algn="l" defTabSz="109728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839845" algn="l" defTabSz="109728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388485" algn="l" defTabSz="109728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072" y="2130426"/>
            <a:ext cx="10492258" cy="1470025"/>
          </a:xfrm>
          <a:prstGeom prst="rect">
            <a:avLst/>
          </a:prstGeom>
        </p:spPr>
        <p:txBody>
          <a:bodyPr lIns="92176" tIns="46087" rIns="92176" bIns="4608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2143" y="3886200"/>
            <a:ext cx="8640115" cy="1752600"/>
          </a:xfrm>
          <a:prstGeom prst="rect">
            <a:avLst/>
          </a:prstGeom>
        </p:spPr>
        <p:txBody>
          <a:bodyPr lIns="92176" tIns="46087" rIns="92176" bIns="46087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1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2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2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3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0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65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2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86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96B54B-B4D4-4FD7-B4D5-762CEFD16077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381" y="274638"/>
            <a:ext cx="11109639" cy="1143000"/>
          </a:xfrm>
          <a:prstGeom prst="rect">
            <a:avLst/>
          </a:prstGeom>
        </p:spPr>
        <p:txBody>
          <a:bodyPr lIns="92176" tIns="46087" rIns="92176" bIns="4608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" y="274638"/>
            <a:ext cx="11109960" cy="1143000"/>
          </a:xfrm>
          <a:prstGeom prst="rect">
            <a:avLst/>
          </a:prstGeom>
        </p:spPr>
        <p:txBody>
          <a:bodyPr lIns="83485" tIns="41742" rIns="83485" bIns="41742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B226FF-1D53-4550-9051-E38E5F96074E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B184B-8EF6-49D3-9BE1-3CDDFAD5E65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830" y="2130426"/>
            <a:ext cx="104927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1660" y="3886200"/>
            <a:ext cx="864108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3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96B54B-B4D4-4FD7-B4D5-762CEFD16077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123" y="4406901"/>
            <a:ext cx="10492740" cy="1362075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123" y="2906714"/>
            <a:ext cx="1049274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912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8398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3884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1600200"/>
            <a:ext cx="5452110" cy="452596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5070" y="1600200"/>
            <a:ext cx="5452110" cy="452596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535114"/>
            <a:ext cx="5454254" cy="639762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3200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" y="2174876"/>
            <a:ext cx="5454254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0785" y="1535114"/>
            <a:ext cx="5456397" cy="639762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3200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0785" y="2174876"/>
            <a:ext cx="5456397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B226FF-1D53-4550-9051-E38E5F96074E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B184B-8EF6-49D3-9BE1-3CDDFAD5E65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1" y="273050"/>
            <a:ext cx="4061223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318" y="273051"/>
            <a:ext cx="6900863" cy="5853113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21" y="1435101"/>
            <a:ext cx="4061223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48640" indent="0">
              <a:buNone/>
              <a:defRPr sz="1500"/>
            </a:lvl2pPr>
            <a:lvl3pPr marL="1097280" indent="0">
              <a:buNone/>
              <a:defRPr sz="1200"/>
            </a:lvl3pPr>
            <a:lvl4pPr marL="1645920" indent="0">
              <a:buNone/>
              <a:defRPr sz="1100"/>
            </a:lvl4pPr>
            <a:lvl5pPr marL="2194560" indent="0">
              <a:buNone/>
              <a:defRPr sz="1100"/>
            </a:lvl5pPr>
            <a:lvl6pPr marL="2743200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589" y="4800601"/>
            <a:ext cx="740664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19589" y="612775"/>
            <a:ext cx="7406640" cy="4114800"/>
          </a:xfrm>
        </p:spPr>
        <p:txBody>
          <a:bodyPr/>
          <a:lstStyle>
            <a:lvl1pPr marL="0" indent="0">
              <a:buNone/>
              <a:defRPr sz="3800"/>
            </a:lvl1pPr>
            <a:lvl2pPr marL="548640" indent="0">
              <a:buNone/>
              <a:defRPr sz="3400"/>
            </a:lvl2pPr>
            <a:lvl3pPr marL="1097280" indent="0">
              <a:buNone/>
              <a:defRPr sz="290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205" indent="0">
              <a:buNone/>
              <a:defRPr sz="2400"/>
            </a:lvl7pPr>
            <a:lvl8pPr marL="3839845" indent="0">
              <a:buNone/>
              <a:defRPr sz="2400"/>
            </a:lvl8pPr>
            <a:lvl9pPr marL="4388485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19589" y="5367339"/>
            <a:ext cx="7406640" cy="804862"/>
          </a:xfrm>
        </p:spPr>
        <p:txBody>
          <a:bodyPr/>
          <a:lstStyle>
            <a:lvl1pPr marL="0" indent="0">
              <a:buNone/>
              <a:defRPr sz="1600"/>
            </a:lvl1pPr>
            <a:lvl2pPr marL="548640" indent="0">
              <a:buNone/>
              <a:defRPr sz="1500"/>
            </a:lvl2pPr>
            <a:lvl3pPr marL="1097280" indent="0">
              <a:buNone/>
              <a:defRPr sz="1200"/>
            </a:lvl3pPr>
            <a:lvl4pPr marL="1645920" indent="0">
              <a:buNone/>
              <a:defRPr sz="1100"/>
            </a:lvl4pPr>
            <a:lvl5pPr marL="2194560" indent="0">
              <a:buNone/>
              <a:defRPr sz="1100"/>
            </a:lvl5pPr>
            <a:lvl6pPr marL="2743200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9690" y="274639"/>
            <a:ext cx="277749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7220" y="274639"/>
            <a:ext cx="812673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4" Type="http://schemas.openxmlformats.org/officeDocument/2006/relationships/theme" Target="../theme/theme2.xml"/><Relationship Id="rId13" Type="http://schemas.openxmlformats.org/officeDocument/2006/relationships/image" Target="../media/image2.GIF"/><Relationship Id="rId12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" y="6356352"/>
            <a:ext cx="2880360" cy="365125"/>
          </a:xfrm>
          <a:prstGeom prst="rect">
            <a:avLst/>
          </a:prstGeom>
        </p:spPr>
        <p:txBody>
          <a:bodyPr vert="horz" lIns="92176" tIns="46087" rIns="92176" bIns="46087" rtlCol="0" anchor="ctr"/>
          <a:lstStyle>
            <a:lvl1pPr algn="l">
              <a:defRPr sz="1200">
                <a:solidFill>
                  <a:srgbClr val="002060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7671" y="6356352"/>
            <a:ext cx="3909060" cy="365125"/>
          </a:xfrm>
          <a:prstGeom prst="rect">
            <a:avLst/>
          </a:prstGeom>
        </p:spPr>
        <p:txBody>
          <a:bodyPr vert="horz" lIns="92176" tIns="46087" rIns="92176" bIns="46087" rtlCol="0" anchor="ctr"/>
          <a:lstStyle>
            <a:lvl1pPr algn="ctr">
              <a:defRPr sz="1200">
                <a:solidFill>
                  <a:srgbClr val="002060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6821" y="6356352"/>
            <a:ext cx="2880360" cy="365125"/>
          </a:xfrm>
          <a:prstGeom prst="rect">
            <a:avLst/>
          </a:prstGeom>
        </p:spPr>
        <p:txBody>
          <a:bodyPr vert="horz" lIns="92176" tIns="46087" rIns="92176" bIns="46087" rtlCol="0" anchor="ctr"/>
          <a:lstStyle>
            <a:lvl1pPr algn="r">
              <a:defRPr sz="1200">
                <a:solidFill>
                  <a:srgbClr val="002060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10326" y="0"/>
            <a:ext cx="8501333" cy="93268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176" tIns="46087" rIns="92176" bIns="46087"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3" y="1"/>
            <a:ext cx="1155981" cy="89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6673" y="994046"/>
            <a:ext cx="12347616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176" tIns="46087" rIns="92176" bIns="46087"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9791091" y="0"/>
            <a:ext cx="2553310" cy="1004475"/>
          </a:xfrm>
          <a:prstGeom prst="rect">
            <a:avLst/>
          </a:prstGeom>
          <a:noFill/>
        </p:spPr>
        <p:txBody>
          <a:bodyPr wrap="square" lIns="92176" tIns="46087" rIns="92176" bIns="46087" rtlCol="0">
            <a:spAutoFit/>
          </a:bodyPr>
          <a:lstStyle/>
          <a:p>
            <a:r>
              <a:rPr lang="en-IN" sz="1900" dirty="0">
                <a:solidFill>
                  <a:srgbClr val="002060"/>
                </a:solidFill>
                <a:latin typeface="Nyala" pitchFamily="2" charset="0"/>
                <a:cs typeface="Arial" panose="020B0604020202020204" pitchFamily="34" charset="0"/>
              </a:rPr>
              <a:t>VIDYA VIKAS INSTITUTE OF ENGINEERING &amp; TECHNOLOGY</a:t>
            </a:r>
            <a:endParaRPr lang="en-IN" sz="1900" dirty="0">
              <a:solidFill>
                <a:srgbClr val="002060"/>
              </a:solidFill>
              <a:latin typeface="Nyala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3814" y="1088011"/>
            <a:ext cx="12347616" cy="119217"/>
          </a:xfrm>
          <a:prstGeom prst="rect">
            <a:avLst/>
          </a:pr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 lang="en-IN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  <p:txStyles>
    <p:titleStyle>
      <a:lvl1pPr algn="ctr" defTabSz="922020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5440" indent="-345440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8665" indent="-288290" algn="l" defTabSz="9220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89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1290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391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492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9593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56305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17315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1010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2020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239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340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441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6542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2643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86810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274638"/>
            <a:ext cx="11109960" cy="1143000"/>
          </a:xfrm>
          <a:prstGeom prst="rect">
            <a:avLst/>
          </a:prstGeom>
        </p:spPr>
        <p:txBody>
          <a:bodyPr vert="horz" lIns="109715" tIns="54858" rIns="109715" bIns="5485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600200"/>
            <a:ext cx="11109960" cy="4525963"/>
          </a:xfrm>
          <a:prstGeom prst="rect">
            <a:avLst/>
          </a:prstGeom>
        </p:spPr>
        <p:txBody>
          <a:bodyPr vert="horz" lIns="109715" tIns="54858" rIns="109715" bIns="5485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" y="6356351"/>
            <a:ext cx="2880360" cy="365125"/>
          </a:xfrm>
          <a:prstGeom prst="rect">
            <a:avLst/>
          </a:prstGeom>
        </p:spPr>
        <p:txBody>
          <a:bodyPr vert="horz" lIns="109715" tIns="54858" rIns="109715" bIns="5485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7670" y="6356351"/>
            <a:ext cx="3909060" cy="365125"/>
          </a:xfrm>
          <a:prstGeom prst="rect">
            <a:avLst/>
          </a:prstGeom>
        </p:spPr>
        <p:txBody>
          <a:bodyPr vert="horz" lIns="109715" tIns="54858" rIns="109715" bIns="54858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6820" y="6356351"/>
            <a:ext cx="2880360" cy="365125"/>
          </a:xfrm>
          <a:prstGeom prst="rect">
            <a:avLst/>
          </a:prstGeom>
        </p:spPr>
        <p:txBody>
          <a:bodyPr vert="horz" lIns="109715" tIns="54858" rIns="109715" bIns="54858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hdr="0" ftr="0" dt="0"/>
  <p:txStyles>
    <p:titleStyle>
      <a:lvl1pPr algn="ctr" defTabSz="1097280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7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885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525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165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805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205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845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485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png"/><Relationship Id="rId3" Type="http://schemas.openxmlformats.org/officeDocument/2006/relationships/image" Target="NULL" TargetMode="Externa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png"/><Relationship Id="rId3" Type="http://schemas.openxmlformats.org/officeDocument/2006/relationships/image" Target="NULL" TargetMode="Externa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png"/><Relationship Id="rId3" Type="http://schemas.openxmlformats.org/officeDocument/2006/relationships/image" Target="NULL" TargetMode="Externa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png"/><Relationship Id="rId3" Type="http://schemas.openxmlformats.org/officeDocument/2006/relationships/image" Target="NULL" TargetMode="Externa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png"/><Relationship Id="rId3" Type="http://schemas.openxmlformats.org/officeDocument/2006/relationships/image" Target="NULL" TargetMode="Externa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png"/><Relationship Id="rId3" Type="http://schemas.openxmlformats.org/officeDocument/2006/relationships/image" Target="NULL" TargetMode="Externa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png"/><Relationship Id="rId3" Type="http://schemas.openxmlformats.org/officeDocument/2006/relationships/image" Target="NULL" TargetMode="Externa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.GIF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7.GIF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-76200" y="1784985"/>
            <a:ext cx="12344400" cy="9286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altLang="en-GB" sz="37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Theory of Computation</a:t>
            </a:r>
            <a:r>
              <a:rPr lang="en-GB" sz="37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– </a:t>
            </a:r>
            <a:r>
              <a:rPr lang="en-IN" altLang="en-GB" sz="37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BCS503</a:t>
            </a:r>
            <a:endParaRPr lang="en-US" b="1" dirty="0">
              <a:solidFill>
                <a:srgbClr val="D60093"/>
              </a:solidFill>
              <a:latin typeface="Cambria" panose="02040503050406030204" pitchFamily="18" charset="0"/>
            </a:endParaRPr>
          </a:p>
        </p:txBody>
      </p:sp>
      <p:sp>
        <p:nvSpPr>
          <p:cNvPr id="6" name="Subtitle 6"/>
          <p:cNvSpPr txBox="1"/>
          <p:nvPr/>
        </p:nvSpPr>
        <p:spPr>
          <a:xfrm>
            <a:off x="5943602" y="3581400"/>
            <a:ext cx="5741668" cy="21336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1255" lvl="8" algn="l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Course Coordinator:</a:t>
            </a:r>
            <a:endParaRPr lang="en-US" sz="2400" b="1" dirty="0" smtClean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1151255" lvl="8" algn="l">
              <a:lnSpc>
                <a:spcPct val="1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                      </a:t>
            </a:r>
            <a:r>
              <a:rPr lang="en-IN" altLang="en-US" sz="24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Dr</a:t>
            </a:r>
            <a:r>
              <a:rPr lang="en-US" sz="24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.</a:t>
            </a:r>
            <a:r>
              <a:rPr lang="en-IN" altLang="en-US" sz="24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 Neethi M V</a:t>
            </a:r>
            <a:endParaRPr lang="en-US" sz="2400" b="1" dirty="0" smtClean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1151255" lvl="8" algn="l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                      </a:t>
            </a:r>
            <a:r>
              <a:rPr 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Assistant Professor</a:t>
            </a:r>
            <a:endParaRPr lang="en-US" sz="2400" i="1" dirty="0" smtClean="0">
              <a:solidFill>
                <a:srgbClr val="D60093"/>
              </a:solidFill>
              <a:latin typeface="Cambria" panose="02040503050406030204" pitchFamily="18" charset="0"/>
            </a:endParaRPr>
          </a:p>
          <a:p>
            <a:pPr marL="1151255" lvl="8" algn="l">
              <a:lnSpc>
                <a:spcPct val="100000"/>
              </a:lnSpc>
            </a:pPr>
            <a:r>
              <a:rPr 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                    Dept. of C</a:t>
            </a:r>
            <a:r>
              <a:rPr lang="en-IN" alt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SE-DS</a:t>
            </a:r>
            <a:endParaRPr lang="en-US" sz="2400" i="1" dirty="0" smtClean="0">
              <a:solidFill>
                <a:srgbClr val="D60093"/>
              </a:solidFill>
              <a:latin typeface="Cambria" panose="02040503050406030204" pitchFamily="18" charset="0"/>
            </a:endParaRPr>
          </a:p>
          <a:p>
            <a:pPr marL="1151255" lvl="8" algn="l">
              <a:lnSpc>
                <a:spcPct val="100000"/>
              </a:lnSpc>
            </a:pPr>
            <a:r>
              <a:rPr lang="en-US" sz="2400" i="1" dirty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</a:t>
            </a:r>
            <a:r>
              <a:rPr 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                   ATMECE, Mysuru</a:t>
            </a:r>
            <a:endParaRPr lang="en-US" sz="2400" b="1" i="1" dirty="0">
              <a:solidFill>
                <a:srgbClr val="D60093"/>
              </a:solidFill>
              <a:latin typeface="+mj-lt"/>
            </a:endParaRPr>
          </a:p>
          <a:p>
            <a:pPr marL="1151255" lvl="8" algn="l">
              <a:lnSpc>
                <a:spcPct val="150000"/>
              </a:lnSpc>
            </a:pPr>
            <a:r>
              <a:rPr lang="en-US" sz="2400" i="1" dirty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</a:t>
            </a:r>
            <a:r>
              <a:rPr 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                                        </a:t>
            </a:r>
            <a:endParaRPr lang="en-US" sz="2100" b="1" i="1" dirty="0">
              <a:solidFill>
                <a:srgbClr val="D60093"/>
              </a:solidFill>
              <a:latin typeface="+mj-lt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304800" y="796290"/>
            <a:ext cx="4184015" cy="124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19" name="Content Placeholder 18" descr="Logo"/>
          <p:cNvPicPr>
            <a:picLocks noChangeAspect="1"/>
          </p:cNvPicPr>
          <p:nvPr>
            <p:ph idx="1"/>
          </p:nvPr>
        </p:nvPicPr>
        <p:blipFill>
          <a:blip r:embed="rId2" r:link="rId3"/>
          <a:srcRect t="13624" b="13624"/>
          <a:stretch>
            <a:fillRect/>
          </a:stretch>
        </p:blipFill>
        <p:spPr>
          <a:xfrm>
            <a:off x="304800" y="0"/>
            <a:ext cx="3681730" cy="1141730"/>
          </a:xfrm>
          <a:noFill/>
          <a:ln>
            <a:noFill/>
          </a:ln>
        </p:spPr>
      </p:pic>
      <p:pic>
        <p:nvPicPr>
          <p:cNvPr id="21" name="Picture 1" descr="CSE Data science logo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0" y="76835"/>
            <a:ext cx="1149350" cy="840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304800" y="796290"/>
            <a:ext cx="4184015" cy="124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19" name="Content Placeholder 18" descr="Logo"/>
          <p:cNvPicPr>
            <a:picLocks noChangeAspect="1"/>
          </p:cNvPicPr>
          <p:nvPr>
            <p:ph idx="1"/>
          </p:nvPr>
        </p:nvPicPr>
        <p:blipFill>
          <a:blip r:embed="rId2" r:link="rId3"/>
          <a:srcRect t="13624" b="13624"/>
          <a:stretch>
            <a:fillRect/>
          </a:stretch>
        </p:blipFill>
        <p:spPr>
          <a:xfrm>
            <a:off x="457200" y="76835"/>
            <a:ext cx="3681730" cy="1064895"/>
          </a:xfrm>
          <a:noFill/>
          <a:ln>
            <a:noFill/>
          </a:ln>
        </p:spPr>
      </p:pic>
      <p:pic>
        <p:nvPicPr>
          <p:cNvPr id="21" name="Picture 1" descr="CSE Data science logo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0" y="76835"/>
            <a:ext cx="1149350" cy="840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3"/>
          <p:cNvSpPr txBox="1"/>
          <p:nvPr/>
        </p:nvSpPr>
        <p:spPr>
          <a:xfrm>
            <a:off x="1447800" y="1676400"/>
            <a:ext cx="10275570" cy="3872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en-IN" altLang="en-US" sz="2800"/>
              <a:t>What is ToC?</a:t>
            </a:r>
            <a:endParaRPr lang="en-IN" altLang="en-US" sz="2800"/>
          </a:p>
          <a:p>
            <a:pPr marL="461645" indent="0" algn="just">
              <a:buFont typeface="Wingdings" panose="05000000000000000000" charset="0"/>
              <a:buChar char="Ø"/>
            </a:pPr>
            <a:r>
              <a:rPr lang="en-IN" altLang="en-US" sz="2800"/>
              <a:t> Understanding computing theory</a:t>
            </a:r>
            <a:endParaRPr lang="en-IN" altLang="en-US" sz="2800"/>
          </a:p>
          <a:p>
            <a:pPr marL="461645" indent="0" algn="just">
              <a:buFont typeface="Wingdings" panose="05000000000000000000" charset="0"/>
              <a:buChar char="Ø"/>
            </a:pPr>
            <a:r>
              <a:rPr lang="en-IN" altLang="en-US" sz="2800"/>
              <a:t> What computers can do and cannot do</a:t>
            </a:r>
            <a:endParaRPr lang="en-IN" altLang="en-US" sz="2800"/>
          </a:p>
          <a:p>
            <a:pPr marL="875665" indent="-375920" algn="just">
              <a:buFont typeface="Wingdings" panose="05000000000000000000" charset="0"/>
              <a:buChar char="Ø"/>
            </a:pPr>
            <a:r>
              <a:rPr lang="en-IN" altLang="en-US" sz="2800"/>
              <a:t> </a:t>
            </a:r>
            <a:r>
              <a:rPr lang="en-US" altLang="en-US" sz="2800"/>
              <a:t>ToC forms the base for algorithms, automata, and complexity theory, which are essential for building fast, reliable, and scalable software systems.</a:t>
            </a:r>
            <a:endParaRPr lang="en-US" altLang="en-US" sz="2800"/>
          </a:p>
          <a:p>
            <a:pPr marL="461645" indent="0">
              <a:buFont typeface="Wingdings" panose="05000000000000000000" charset="0"/>
              <a:buChar char="Ø"/>
            </a:pPr>
            <a:endParaRPr lang="en-I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304800" y="796290"/>
            <a:ext cx="4184015" cy="124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19" name="Content Placeholder 18" descr="Logo"/>
          <p:cNvPicPr>
            <a:picLocks noChangeAspect="1"/>
          </p:cNvPicPr>
          <p:nvPr>
            <p:ph idx="1"/>
          </p:nvPr>
        </p:nvPicPr>
        <p:blipFill>
          <a:blip r:embed="rId2" r:link="rId3"/>
          <a:srcRect t="13624" b="13624"/>
          <a:stretch>
            <a:fillRect/>
          </a:stretch>
        </p:blipFill>
        <p:spPr>
          <a:xfrm>
            <a:off x="457200" y="76835"/>
            <a:ext cx="3681730" cy="1064895"/>
          </a:xfrm>
          <a:noFill/>
          <a:ln>
            <a:noFill/>
          </a:ln>
        </p:spPr>
      </p:pic>
      <p:pic>
        <p:nvPicPr>
          <p:cNvPr id="21" name="Picture 1" descr="CSE Data science logo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0" y="76835"/>
            <a:ext cx="1149350" cy="840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3"/>
          <p:cNvSpPr txBox="1"/>
          <p:nvPr/>
        </p:nvSpPr>
        <p:spPr>
          <a:xfrm>
            <a:off x="267970" y="1371600"/>
            <a:ext cx="11717655" cy="4736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800"/>
              <a:t>Theory of Computation is divided into three main areas:</a:t>
            </a:r>
            <a:r>
              <a:rPr lang="en-IN" altLang="en-US" sz="2800"/>
              <a:t> Understanding computing theory</a:t>
            </a:r>
            <a:endParaRPr lang="en-IN" altLang="en-US" sz="2800"/>
          </a:p>
          <a:p>
            <a:pPr marL="775335" indent="-313690" algn="just">
              <a:buFont typeface="Wingdings" panose="05000000000000000000" charset="0"/>
              <a:buChar char="Ø"/>
            </a:pPr>
            <a:r>
              <a:rPr lang="en-IN" altLang="en-US" sz="2800" u="sng"/>
              <a:t> </a:t>
            </a:r>
            <a:r>
              <a:rPr lang="en-US" altLang="en-US" sz="2800" u="sng"/>
              <a:t>Automata Theory</a:t>
            </a:r>
            <a:r>
              <a:rPr lang="en-US" altLang="en-US" sz="2800"/>
              <a:t>: Studies abstract machines and formal languages, which are crucial for compiler design, natural language processing (NLP), and pattern recognition.</a:t>
            </a:r>
            <a:endParaRPr lang="en-US" altLang="en-US" sz="2800"/>
          </a:p>
          <a:p>
            <a:pPr marL="819150" indent="-334645" algn="just" defTabSz="0">
              <a:buFont typeface="Wingdings" panose="05000000000000000000" charset="0"/>
              <a:buChar char="Ø"/>
              <a:tabLst>
                <a:tab pos="716280" algn="l"/>
              </a:tabLst>
            </a:pPr>
            <a:r>
              <a:rPr lang="en-US" altLang="en-US" sz="2800" u="sng"/>
              <a:t>Computability Theory</a:t>
            </a:r>
            <a:r>
              <a:rPr lang="en-US" altLang="en-US" sz="2800"/>
              <a:t>: Explores which problems can be solved by a computer and helps in understanding undecidable problems and recursive functions.</a:t>
            </a:r>
            <a:endParaRPr lang="en-US" altLang="en-US" sz="2800"/>
          </a:p>
          <a:p>
            <a:pPr marL="760730" indent="-299085" algn="just">
              <a:buFont typeface="Wingdings" panose="05000000000000000000" charset="0"/>
              <a:buChar char="Ø"/>
            </a:pPr>
            <a:r>
              <a:rPr lang="en-US" altLang="en-US" sz="2800" u="sng"/>
              <a:t>Complexity Theory</a:t>
            </a:r>
            <a:r>
              <a:rPr lang="en-US" altLang="en-US" sz="2800"/>
              <a:t>: Analyzes how efficiently a problem can be solved, classifying problems into categories like P, NP, and NP-complete to optimize algorithm performance.</a:t>
            </a:r>
            <a:endParaRPr lang="en-US" altLang="en-US" sz="2800"/>
          </a:p>
          <a:p>
            <a:pPr marL="461645" indent="0" algn="just">
              <a:buFont typeface="Wingdings" panose="05000000000000000000" charset="0"/>
              <a:buChar char="Ø"/>
            </a:pPr>
            <a:endParaRPr lang="en-I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304800" y="796290"/>
            <a:ext cx="4184015" cy="124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19" name="Content Placeholder 18" descr="Logo"/>
          <p:cNvPicPr>
            <a:picLocks noChangeAspect="1"/>
          </p:cNvPicPr>
          <p:nvPr>
            <p:ph idx="1"/>
          </p:nvPr>
        </p:nvPicPr>
        <p:blipFill>
          <a:blip r:embed="rId2" r:link="rId3"/>
          <a:srcRect t="13624" b="13624"/>
          <a:stretch>
            <a:fillRect/>
          </a:stretch>
        </p:blipFill>
        <p:spPr>
          <a:xfrm>
            <a:off x="457200" y="76835"/>
            <a:ext cx="3681730" cy="1064895"/>
          </a:xfrm>
          <a:noFill/>
          <a:ln>
            <a:noFill/>
          </a:ln>
        </p:spPr>
      </p:pic>
      <p:pic>
        <p:nvPicPr>
          <p:cNvPr id="21" name="Picture 1" descr="CSE Data science logo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0" y="76835"/>
            <a:ext cx="1149350" cy="840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3"/>
          <p:cNvSpPr txBox="1"/>
          <p:nvPr/>
        </p:nvSpPr>
        <p:spPr>
          <a:xfrm>
            <a:off x="381000" y="609600"/>
            <a:ext cx="11717655" cy="4736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just">
              <a:buFont typeface="Wingdings" panose="05000000000000000000" charset="0"/>
              <a:buChar char="Ø"/>
            </a:pPr>
            <a:endParaRPr lang="en-US" altLang="en-US" sz="28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/>
              <a:t>What Do We Study in Automata Theory?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Finite Automata (FA)</a:t>
            </a:r>
            <a:r>
              <a:rPr lang="en-US" altLang="en-US" sz="2400"/>
              <a:t>: These machines have a finite number of states and are used for simple pattern recognition. They are useful in text search, lexical analysis, and regular expression matching.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Pushdown Automata (PDA)</a:t>
            </a:r>
            <a:r>
              <a:rPr lang="en-US" altLang="en-US" sz="2400"/>
              <a:t>: These machines extend finite automata by incorporating a stack to handle context-free languages. PDAs are essential in parsing and are used in the implementation of compilers and language interpreters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Turing Machines</a:t>
            </a:r>
            <a:r>
              <a:rPr lang="en-US" altLang="en-US" sz="2400"/>
              <a:t>: A more powerful model that serves as the theoretical foundation of general computation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Formal Languages &amp; Grammar</a:t>
            </a:r>
            <a:r>
              <a:rPr lang="en-US" altLang="en-US" sz="2400"/>
              <a:t>: The study of how languages are structured using formal rules. It is fundamental in defining programming languages and parsing structures in both compilers and natural language processing (NLP)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Regular Expressions</a:t>
            </a:r>
            <a:r>
              <a:rPr lang="en-US" altLang="en-US" sz="2400"/>
              <a:t>: A simplified version of finite automata, regular expressions are a practical tool used to define patterns in strings. They are widely used in search engines, data validation, and text processing.</a:t>
            </a:r>
            <a:endParaRPr lang="en-US" altLang="en-US" sz="2400"/>
          </a:p>
          <a:p>
            <a:pPr marL="461645" indent="0" algn="just">
              <a:buFont typeface="Wingdings" panose="05000000000000000000" charset="0"/>
              <a:buChar char="Ø"/>
            </a:pPr>
            <a:endParaRPr lang="en-I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304800" y="796290"/>
            <a:ext cx="4184015" cy="124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19" name="Content Placeholder 18" descr="Logo"/>
          <p:cNvPicPr>
            <a:picLocks noChangeAspect="1"/>
          </p:cNvPicPr>
          <p:nvPr>
            <p:ph idx="1"/>
          </p:nvPr>
        </p:nvPicPr>
        <p:blipFill>
          <a:blip r:embed="rId2" r:link="rId3"/>
          <a:srcRect t="13624" b="13624"/>
          <a:stretch>
            <a:fillRect/>
          </a:stretch>
        </p:blipFill>
        <p:spPr>
          <a:xfrm>
            <a:off x="457200" y="76835"/>
            <a:ext cx="3681730" cy="1064895"/>
          </a:xfrm>
          <a:noFill/>
          <a:ln>
            <a:noFill/>
          </a:ln>
        </p:spPr>
      </p:pic>
      <p:pic>
        <p:nvPicPr>
          <p:cNvPr id="21" name="Picture 1" descr="CSE Data science logo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0" y="76835"/>
            <a:ext cx="1149350" cy="840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3"/>
          <p:cNvSpPr txBox="1"/>
          <p:nvPr/>
        </p:nvSpPr>
        <p:spPr>
          <a:xfrm>
            <a:off x="381000" y="609600"/>
            <a:ext cx="11717655" cy="4736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just">
              <a:buFont typeface="Wingdings" panose="05000000000000000000" charset="0"/>
              <a:buChar char="Ø"/>
            </a:pPr>
            <a:endParaRPr lang="en-US" altLang="en-US" sz="28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/>
              <a:t>What Do We Study in Automata Theory?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Finite Automata (FA)</a:t>
            </a:r>
            <a:r>
              <a:rPr lang="en-US" altLang="en-US" sz="2400"/>
              <a:t>: These machines have a finite number of states and are used for simple pattern recognition. They are useful in text search, lexical analysis, and regular expression matching.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Pushdown Automata (PDA)</a:t>
            </a:r>
            <a:r>
              <a:rPr lang="en-US" altLang="en-US" sz="2400"/>
              <a:t>: These machines extend finite automata by incorporating a stack to handle context-free languages. PDAs are essential in parsing and are used in the implementation of compilers and language interpreters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Turing Machines</a:t>
            </a:r>
            <a:r>
              <a:rPr lang="en-US" altLang="en-US" sz="2400"/>
              <a:t>: A more powerful model that serves as the theoretical foundation of general computation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Formal Languages &amp; Grammar</a:t>
            </a:r>
            <a:r>
              <a:rPr lang="en-US" altLang="en-US" sz="2400"/>
              <a:t>: The study of how languages are structured using formal rules. It is fundamental in defining programming languages and parsing structures in both compilers and natural language processing (NLP)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Regular Expressions</a:t>
            </a:r>
            <a:r>
              <a:rPr lang="en-US" altLang="en-US" sz="2400"/>
              <a:t>: A simplified version of finite automata, regular expressions are a practical tool used to define patterns in strings. They are widely used in search engines, data validation, and text processing.</a:t>
            </a:r>
            <a:endParaRPr lang="en-US" altLang="en-US" sz="2400"/>
          </a:p>
          <a:p>
            <a:pPr marL="461645" indent="0" algn="just">
              <a:buFont typeface="Wingdings" panose="05000000000000000000" charset="0"/>
              <a:buChar char="Ø"/>
            </a:pPr>
            <a:endParaRPr lang="en-I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304800" y="796290"/>
            <a:ext cx="4184015" cy="124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19" name="Content Placeholder 18" descr="Logo"/>
          <p:cNvPicPr>
            <a:picLocks noChangeAspect="1"/>
          </p:cNvPicPr>
          <p:nvPr>
            <p:ph idx="1"/>
          </p:nvPr>
        </p:nvPicPr>
        <p:blipFill>
          <a:blip r:embed="rId2" r:link="rId3"/>
          <a:srcRect t="13624" b="13624"/>
          <a:stretch>
            <a:fillRect/>
          </a:stretch>
        </p:blipFill>
        <p:spPr>
          <a:xfrm>
            <a:off x="457200" y="76835"/>
            <a:ext cx="3681730" cy="1064895"/>
          </a:xfrm>
          <a:noFill/>
          <a:ln>
            <a:noFill/>
          </a:ln>
        </p:spPr>
      </p:pic>
      <p:pic>
        <p:nvPicPr>
          <p:cNvPr id="21" name="Picture 1" descr="CSE Data science logo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0" y="76835"/>
            <a:ext cx="1149350" cy="840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3"/>
          <p:cNvSpPr txBox="1"/>
          <p:nvPr/>
        </p:nvSpPr>
        <p:spPr>
          <a:xfrm>
            <a:off x="381000" y="609600"/>
            <a:ext cx="11717655" cy="4736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just">
              <a:buFont typeface="Wingdings" panose="05000000000000000000" charset="0"/>
              <a:buChar char="Ø"/>
            </a:pPr>
            <a:endParaRPr lang="en-US" altLang="en-US" sz="28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/>
              <a:t>What Do We Study in Automata Theory?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Finite Automata (FA)</a:t>
            </a:r>
            <a:r>
              <a:rPr lang="en-US" altLang="en-US" sz="2400"/>
              <a:t>: These machines have a finite number of states and are used for simple pattern recognition. They are useful in text search, lexical analysis, and regular expression matching.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Pushdown Automata (PDA)</a:t>
            </a:r>
            <a:r>
              <a:rPr lang="en-US" altLang="en-US" sz="2400"/>
              <a:t>: These machines extend finite automata by incorporating a stack to handle context-free languages. PDAs are essential in parsing and are used in the implementation of compilers and language interpreters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Turing Machines</a:t>
            </a:r>
            <a:r>
              <a:rPr lang="en-US" altLang="en-US" sz="2400"/>
              <a:t>: A more powerful model that serves as the theoretical foundation of general computation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Formal Languages &amp; Grammar</a:t>
            </a:r>
            <a:r>
              <a:rPr lang="en-US" altLang="en-US" sz="2400"/>
              <a:t>: The study of how languages are structured using formal rules. It is fundamental in defining programming languages and parsing structures in both compilers and natural language processing (NLP)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Regular Expressions</a:t>
            </a:r>
            <a:r>
              <a:rPr lang="en-US" altLang="en-US" sz="2400"/>
              <a:t>: A simplified version of finite automata, regular expressions are a practical tool used to define patterns in strings. They are widely used in search engines, data validation, and text processing.</a:t>
            </a:r>
            <a:endParaRPr lang="en-US" altLang="en-US" sz="2400"/>
          </a:p>
          <a:p>
            <a:pPr marL="461645" indent="0" algn="just">
              <a:buFont typeface="Wingdings" panose="05000000000000000000" charset="0"/>
              <a:buChar char="Ø"/>
            </a:pPr>
            <a:endParaRPr lang="en-I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Box 16"/>
          <p:cNvSpPr txBox="1"/>
          <p:nvPr/>
        </p:nvSpPr>
        <p:spPr>
          <a:xfrm>
            <a:off x="304800" y="796290"/>
            <a:ext cx="4184015" cy="124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19" name="Content Placeholder 18" descr="Logo"/>
          <p:cNvPicPr>
            <a:picLocks noChangeAspect="1"/>
          </p:cNvPicPr>
          <p:nvPr>
            <p:ph idx="1"/>
          </p:nvPr>
        </p:nvPicPr>
        <p:blipFill>
          <a:blip r:embed="rId2" r:link="rId3"/>
          <a:srcRect t="13624" b="13624"/>
          <a:stretch>
            <a:fillRect/>
          </a:stretch>
        </p:blipFill>
        <p:spPr>
          <a:xfrm>
            <a:off x="457200" y="76835"/>
            <a:ext cx="3681730" cy="1064895"/>
          </a:xfrm>
          <a:noFill/>
          <a:ln>
            <a:noFill/>
          </a:ln>
        </p:spPr>
      </p:pic>
      <p:pic>
        <p:nvPicPr>
          <p:cNvPr id="21" name="Picture 1" descr="CSE Data science logo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0" y="76835"/>
            <a:ext cx="1149350" cy="840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3"/>
          <p:cNvSpPr txBox="1"/>
          <p:nvPr/>
        </p:nvSpPr>
        <p:spPr>
          <a:xfrm>
            <a:off x="381000" y="609600"/>
            <a:ext cx="11717655" cy="4736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just">
              <a:buFont typeface="Wingdings" panose="05000000000000000000" charset="0"/>
              <a:buChar char="Ø"/>
            </a:pPr>
            <a:endParaRPr lang="en-US" altLang="en-US" sz="28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/>
              <a:t>What Do We Study in Automata Theory?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Finite Automata (FA)</a:t>
            </a:r>
            <a:r>
              <a:rPr lang="en-US" altLang="en-US" sz="2400"/>
              <a:t>: These machines have a finite number of states and are used for simple pattern recognition. They are useful in text search, lexical analysis, and regular expression matching.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Pushdown Automata (PDA)</a:t>
            </a:r>
            <a:r>
              <a:rPr lang="en-US" altLang="en-US" sz="2400"/>
              <a:t>: These machines extend finite automata by incorporating a stack to handle context-free languages. PDAs are essential in parsing and are used in the implementation of compilers and language interpreters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Turing Machines</a:t>
            </a:r>
            <a:r>
              <a:rPr lang="en-US" altLang="en-US" sz="2400"/>
              <a:t>: A more powerful model that serves as the theoretical foundation of general computation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Formal Languages &amp; Grammar</a:t>
            </a:r>
            <a:r>
              <a:rPr lang="en-US" altLang="en-US" sz="2400"/>
              <a:t>: The study of how languages are structured using formal rules. It is fundamental in defining programming languages and parsing structures in both compilers and natural language processing (NLP)</a:t>
            </a:r>
            <a:endParaRPr lang="en-US" altLang="en-US" sz="2400"/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altLang="en-US" sz="2400" u="sng"/>
              <a:t>Regular Expressions</a:t>
            </a:r>
            <a:r>
              <a:rPr lang="en-US" altLang="en-US" sz="2400"/>
              <a:t>: A simplified version of finite automata, regular expressions are a practical tool used to define patterns in strings. They are widely used in search engines, data validation, and text processing.</a:t>
            </a:r>
            <a:endParaRPr lang="en-US" altLang="en-US" sz="2400"/>
          </a:p>
          <a:p>
            <a:pPr marL="461645" indent="0" algn="just">
              <a:buFont typeface="Wingdings" panose="05000000000000000000" charset="0"/>
              <a:buChar char="Ø"/>
            </a:pPr>
            <a:endParaRPr lang="en-I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Department of Computer Science and Engineering - </a:t>
            </a:r>
            <a:r>
              <a:rPr lang="en-US" dirty="0" smtClean="0">
                <a:latin typeface="Cambria" panose="02040503050406030204" pitchFamily="18" charset="0"/>
              </a:rPr>
              <a:t>AIML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7" name="Picture 2" descr="Any Queries Gif Images Www Pixshark Com Blue Question Mark GIF ...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0812" y="2133600"/>
            <a:ext cx="4495800" cy="3810000"/>
          </a:xfrm>
          <a:prstGeom prst="rect">
            <a:avLst/>
          </a:prstGeom>
          <a:noFill/>
        </p:spPr>
      </p:pic>
      <p:sp>
        <p:nvSpPr>
          <p:cNvPr id="9" name="Title 5"/>
          <p:cNvSpPr txBox="1"/>
          <p:nvPr/>
        </p:nvSpPr>
        <p:spPr>
          <a:xfrm>
            <a:off x="0" y="1204912"/>
            <a:ext cx="12344400" cy="5476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rgbClr val="002060"/>
                </a:solidFill>
                <a:latin typeface="Cambria" panose="02040503050406030204" pitchFamily="18" charset="0"/>
              </a:rPr>
              <a:t>Discussion  and  Interaction</a:t>
            </a:r>
            <a:endParaRPr lang="en-GB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Department of Computer Science and Engineering - AIML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7" name="Picture 2" descr="Thank You Animated Gif 4 Excel Design Technologies Cute Thank You ...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600200"/>
            <a:ext cx="7239000" cy="4114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5514</Words>
  <Application>WPS Presentation</Application>
  <PresentationFormat>Custom</PresentationFormat>
  <Paragraphs>91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7" baseType="lpstr">
      <vt:lpstr>Arial</vt:lpstr>
      <vt:lpstr>SimSun</vt:lpstr>
      <vt:lpstr>Wingdings</vt:lpstr>
      <vt:lpstr>Cambria</vt:lpstr>
      <vt:lpstr>Nyala</vt:lpstr>
      <vt:lpstr>Segoe Print</vt:lpstr>
      <vt:lpstr>Times New Roman</vt:lpstr>
      <vt:lpstr>Times-Roman</vt:lpstr>
      <vt:lpstr>Times-Bold</vt:lpstr>
      <vt:lpstr>Cambria Math</vt:lpstr>
      <vt:lpstr>Times-Italic</vt:lpstr>
      <vt:lpstr>Calibri</vt:lpstr>
      <vt:lpstr>Microsoft YaHei</vt:lpstr>
      <vt:lpstr>Arial Unicode MS</vt:lpstr>
      <vt:lpstr>CMMI10</vt:lpstr>
      <vt:lpstr>Wingdings</vt:lpstr>
      <vt:lpstr>Theme1</vt:lpstr>
      <vt:lpstr>Theme2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RVRJC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sriya</dc:creator>
  <cp:lastModifiedBy>Neethi M V</cp:lastModifiedBy>
  <cp:revision>508</cp:revision>
  <dcterms:created xsi:type="dcterms:W3CDTF">2011-02-19T03:28:00Z</dcterms:created>
  <dcterms:modified xsi:type="dcterms:W3CDTF">2025-07-29T09:16:26Z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0x010100715B3A1E0319304782F9BBF8EF550171</vt:lpwstr>
  </property>
  <property fmtid="{D5CDD505-2E9C-101B-9397-08002B2CF9AE}" pid="3" name="ICV">
    <vt:lpwstr>636062A05DA84AD6A3CA10981AD7BEBB_13</vt:lpwstr>
  </property>
  <property fmtid="{D5CDD505-2E9C-101B-9397-08002B2CF9AE}" pid="4" name="KSOProductBuildVer">
    <vt:lpwstr>1033-12.2.0.21931</vt:lpwstr>
  </property>
</Properties>
</file>