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313" r:id="rId2"/>
    <p:sldId id="391" r:id="rId3"/>
    <p:sldId id="392" r:id="rId4"/>
    <p:sldId id="393" r:id="rId5"/>
    <p:sldId id="394" r:id="rId6"/>
    <p:sldId id="342" r:id="rId7"/>
    <p:sldId id="395" r:id="rId8"/>
    <p:sldId id="343" r:id="rId9"/>
    <p:sldId id="344" r:id="rId10"/>
    <p:sldId id="345" r:id="rId11"/>
    <p:sldId id="346" r:id="rId12"/>
    <p:sldId id="347" r:id="rId13"/>
    <p:sldId id="348" r:id="rId14"/>
    <p:sldId id="349" r:id="rId15"/>
    <p:sldId id="350" r:id="rId16"/>
    <p:sldId id="357" r:id="rId17"/>
    <p:sldId id="358" r:id="rId18"/>
    <p:sldId id="351" r:id="rId19"/>
    <p:sldId id="359" r:id="rId20"/>
    <p:sldId id="360" r:id="rId21"/>
    <p:sldId id="355" r:id="rId22"/>
    <p:sldId id="361" r:id="rId23"/>
    <p:sldId id="356" r:id="rId24"/>
    <p:sldId id="362" r:id="rId25"/>
    <p:sldId id="364" r:id="rId26"/>
    <p:sldId id="365" r:id="rId27"/>
    <p:sldId id="366" r:id="rId28"/>
    <p:sldId id="367" r:id="rId29"/>
    <p:sldId id="368" r:id="rId30"/>
    <p:sldId id="371" r:id="rId31"/>
    <p:sldId id="372" r:id="rId32"/>
    <p:sldId id="370" r:id="rId33"/>
    <p:sldId id="378" r:id="rId34"/>
    <p:sldId id="374" r:id="rId35"/>
    <p:sldId id="375" r:id="rId36"/>
    <p:sldId id="385" r:id="rId37"/>
    <p:sldId id="386" r:id="rId38"/>
    <p:sldId id="387" r:id="rId39"/>
    <p:sldId id="389" r:id="rId40"/>
    <p:sldId id="388" r:id="rId41"/>
    <p:sldId id="390" r:id="rId42"/>
    <p:sldId id="339"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6918" autoAdjust="0"/>
  </p:normalViewPr>
  <p:slideViewPr>
    <p:cSldViewPr snapToGrid="0">
      <p:cViewPr varScale="1">
        <p:scale>
          <a:sx n="71" d="100"/>
          <a:sy n="71" d="100"/>
        </p:scale>
        <p:origin x="1109" y="67"/>
      </p:cViewPr>
      <p:guideLst>
        <p:guide orient="horz" pos="2160"/>
        <p:guide pos="3840"/>
      </p:guideLst>
    </p:cSldViewPr>
  </p:slideViewPr>
  <p:notesTextViewPr>
    <p:cViewPr>
      <p:scale>
        <a:sx n="1" d="1"/>
        <a:sy n="1" d="1"/>
      </p:scale>
      <p:origin x="0" y="0"/>
    </p:cViewPr>
  </p:notesTextViewPr>
  <p:sorterViewPr>
    <p:cViewPr>
      <p:scale>
        <a:sx n="66" d="100"/>
        <a:sy n="66" d="100"/>
      </p:scale>
      <p:origin x="0" y="335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C921CB-A38F-4D8D-BF21-1C65C4EC7881}" type="datetimeFigureOut">
              <a:rPr lang="en-IN" smtClean="0"/>
              <a:pPr/>
              <a:t>02-09-2026</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857AD9-D66B-4747-A57D-58F32279D88C}" type="slidenum">
              <a:rPr lang="en-IN" smtClean="0"/>
              <a:pPr/>
              <a:t>‹#›</a:t>
            </a:fld>
            <a:endParaRPr lang="en-IN"/>
          </a:p>
        </p:txBody>
      </p:sp>
    </p:spTree>
    <p:extLst>
      <p:ext uri="{BB962C8B-B14F-4D97-AF65-F5344CB8AC3E}">
        <p14:creationId xmlns:p14="http://schemas.microsoft.com/office/powerpoint/2010/main" val="32174074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A0857AD9-D66B-4747-A57D-58F32279D88C}" type="slidenum">
              <a:rPr lang="en-IN" smtClean="0"/>
              <a:pPr/>
              <a:t>1</a:t>
            </a:fld>
            <a:endParaRPr lang="en-IN"/>
          </a:p>
        </p:txBody>
      </p:sp>
    </p:spTree>
    <p:extLst>
      <p:ext uri="{BB962C8B-B14F-4D97-AF65-F5344CB8AC3E}">
        <p14:creationId xmlns:p14="http://schemas.microsoft.com/office/powerpoint/2010/main" val="28802783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A0857AD9-D66B-4747-A57D-58F32279D88C}" type="slidenum">
              <a:rPr lang="en-IN" smtClean="0"/>
              <a:pPr/>
              <a:t>35</a:t>
            </a:fld>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5D7B2-B28B-4DF9-9CF6-87936248E847}"/>
              </a:ext>
            </a:extLst>
          </p:cNvPr>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endParaRPr lang="en-IN" dirty="0"/>
          </a:p>
        </p:txBody>
      </p:sp>
      <p:sp>
        <p:nvSpPr>
          <p:cNvPr id="3" name="Subtitle 2">
            <a:extLst>
              <a:ext uri="{FF2B5EF4-FFF2-40B4-BE49-F238E27FC236}">
                <a16:creationId xmlns:a16="http://schemas.microsoft.com/office/drawing/2014/main" id="{67AD8585-0C68-4E04-A49A-E24F1C6D139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IN" dirty="0"/>
          </a:p>
        </p:txBody>
      </p:sp>
      <p:sp>
        <p:nvSpPr>
          <p:cNvPr id="4" name="Date Placeholder 3">
            <a:extLst>
              <a:ext uri="{FF2B5EF4-FFF2-40B4-BE49-F238E27FC236}">
                <a16:creationId xmlns:a16="http://schemas.microsoft.com/office/drawing/2014/main" id="{2F69470C-A4A8-47DE-88ED-EC01250F03AE}"/>
              </a:ext>
            </a:extLst>
          </p:cNvPr>
          <p:cNvSpPr>
            <a:spLocks noGrp="1"/>
          </p:cNvSpPr>
          <p:nvPr>
            <p:ph type="dt" sz="half" idx="10"/>
          </p:nvPr>
        </p:nvSpPr>
        <p:spPr/>
        <p:txBody>
          <a:bodyPr/>
          <a:lstStyle/>
          <a:p>
            <a:fld id="{9321DF82-D217-4FC5-B46E-9CF0B559F524}" type="datetime1">
              <a:rPr lang="en-IN" smtClean="0"/>
              <a:pPr/>
              <a:t>02-09-2026</a:t>
            </a:fld>
            <a:endParaRPr lang="en-IN"/>
          </a:p>
        </p:txBody>
      </p:sp>
      <p:sp>
        <p:nvSpPr>
          <p:cNvPr id="5" name="Footer Placeholder 4">
            <a:extLst>
              <a:ext uri="{FF2B5EF4-FFF2-40B4-BE49-F238E27FC236}">
                <a16:creationId xmlns:a16="http://schemas.microsoft.com/office/drawing/2014/main" id="{25D7E305-96D0-4B8C-8A2D-4F5EDACEC4EB}"/>
              </a:ext>
            </a:extLst>
          </p:cNvPr>
          <p:cNvSpPr>
            <a:spLocks noGrp="1"/>
          </p:cNvSpPr>
          <p:nvPr>
            <p:ph type="ftr" sz="quarter" idx="11"/>
          </p:nvPr>
        </p:nvSpPr>
        <p:spPr/>
        <p:txBody>
          <a:bodyPr/>
          <a:lstStyle/>
          <a:p>
            <a:r>
              <a:rPr lang="en-IN"/>
              <a:t>Department of ECE</a:t>
            </a:r>
          </a:p>
        </p:txBody>
      </p:sp>
      <p:sp>
        <p:nvSpPr>
          <p:cNvPr id="6" name="Slide Number Placeholder 5">
            <a:extLst>
              <a:ext uri="{FF2B5EF4-FFF2-40B4-BE49-F238E27FC236}">
                <a16:creationId xmlns:a16="http://schemas.microsoft.com/office/drawing/2014/main" id="{83575870-7D1A-451F-A3F3-6C90E62C538A}"/>
              </a:ext>
            </a:extLst>
          </p:cNvPr>
          <p:cNvSpPr>
            <a:spLocks noGrp="1"/>
          </p:cNvSpPr>
          <p:nvPr>
            <p:ph type="sldNum" sz="quarter" idx="12"/>
          </p:nvPr>
        </p:nvSpPr>
        <p:spPr/>
        <p:txBody>
          <a:bodyPr/>
          <a:lstStyle/>
          <a:p>
            <a:fld id="{D0437036-596D-4E08-B26D-B8A0A9E8EA4F}" type="slidenum">
              <a:rPr lang="en-IN" smtClean="0"/>
              <a:pPr/>
              <a:t>‹#›</a:t>
            </a:fld>
            <a:endParaRPr lang="en-IN"/>
          </a:p>
        </p:txBody>
      </p:sp>
    </p:spTree>
    <p:extLst>
      <p:ext uri="{BB962C8B-B14F-4D97-AF65-F5344CB8AC3E}">
        <p14:creationId xmlns:p14="http://schemas.microsoft.com/office/powerpoint/2010/main" val="32357988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B23C2-907F-4919-B31D-72A15520FE3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F4FC0CD-5A2C-4F78-A638-4C04AB1335C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2368138-896A-41DF-8D0D-63BA00F3DCF7}"/>
              </a:ext>
            </a:extLst>
          </p:cNvPr>
          <p:cNvSpPr>
            <a:spLocks noGrp="1"/>
          </p:cNvSpPr>
          <p:nvPr>
            <p:ph type="dt" sz="half" idx="10"/>
          </p:nvPr>
        </p:nvSpPr>
        <p:spPr/>
        <p:txBody>
          <a:bodyPr/>
          <a:lstStyle/>
          <a:p>
            <a:fld id="{6CC86B64-43E0-4E34-9AC4-5F4D221C02DF}" type="datetime1">
              <a:rPr lang="en-IN" smtClean="0"/>
              <a:pPr/>
              <a:t>02-09-2026</a:t>
            </a:fld>
            <a:endParaRPr lang="en-IN"/>
          </a:p>
        </p:txBody>
      </p:sp>
      <p:sp>
        <p:nvSpPr>
          <p:cNvPr id="5" name="Footer Placeholder 4">
            <a:extLst>
              <a:ext uri="{FF2B5EF4-FFF2-40B4-BE49-F238E27FC236}">
                <a16:creationId xmlns:a16="http://schemas.microsoft.com/office/drawing/2014/main" id="{071E7DFA-E07C-40D8-828E-27462960278D}"/>
              </a:ext>
            </a:extLst>
          </p:cNvPr>
          <p:cNvSpPr>
            <a:spLocks noGrp="1"/>
          </p:cNvSpPr>
          <p:nvPr>
            <p:ph type="ftr" sz="quarter" idx="11"/>
          </p:nvPr>
        </p:nvSpPr>
        <p:spPr/>
        <p:txBody>
          <a:bodyPr/>
          <a:lstStyle/>
          <a:p>
            <a:r>
              <a:rPr lang="en-IN"/>
              <a:t>Department of ECE</a:t>
            </a:r>
          </a:p>
        </p:txBody>
      </p:sp>
      <p:sp>
        <p:nvSpPr>
          <p:cNvPr id="6" name="Slide Number Placeholder 5">
            <a:extLst>
              <a:ext uri="{FF2B5EF4-FFF2-40B4-BE49-F238E27FC236}">
                <a16:creationId xmlns:a16="http://schemas.microsoft.com/office/drawing/2014/main" id="{BEBE079D-D282-4F09-A57A-6D24B16BFE95}"/>
              </a:ext>
            </a:extLst>
          </p:cNvPr>
          <p:cNvSpPr>
            <a:spLocks noGrp="1"/>
          </p:cNvSpPr>
          <p:nvPr>
            <p:ph type="sldNum" sz="quarter" idx="12"/>
          </p:nvPr>
        </p:nvSpPr>
        <p:spPr/>
        <p:txBody>
          <a:bodyPr/>
          <a:lstStyle/>
          <a:p>
            <a:fld id="{D0437036-596D-4E08-B26D-B8A0A9E8EA4F}" type="slidenum">
              <a:rPr lang="en-IN" smtClean="0"/>
              <a:pPr/>
              <a:t>‹#›</a:t>
            </a:fld>
            <a:endParaRPr lang="en-IN"/>
          </a:p>
        </p:txBody>
      </p:sp>
    </p:spTree>
    <p:extLst>
      <p:ext uri="{BB962C8B-B14F-4D97-AF65-F5344CB8AC3E}">
        <p14:creationId xmlns:p14="http://schemas.microsoft.com/office/powerpoint/2010/main" val="14407541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95D31-4EB7-477E-9F3C-DB645BC539CE}"/>
              </a:ext>
            </a:extLst>
          </p:cNvPr>
          <p:cNvSpPr>
            <a:spLocks noGrp="1"/>
          </p:cNvSpPr>
          <p:nvPr>
            <p:ph type="title"/>
          </p:nvPr>
        </p:nvSpPr>
        <p:spPr>
          <a:xfrm>
            <a:off x="831852"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79295F7A-996D-4504-BF3B-428BEDED042D}"/>
              </a:ext>
            </a:extLst>
          </p:cNvPr>
          <p:cNvSpPr>
            <a:spLocks noGrp="1"/>
          </p:cNvSpPr>
          <p:nvPr>
            <p:ph type="body" idx="1"/>
          </p:nvPr>
        </p:nvSpPr>
        <p:spPr>
          <a:xfrm>
            <a:off x="831852"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49C41AB-303F-4A8D-98FE-629B102DF153}"/>
              </a:ext>
            </a:extLst>
          </p:cNvPr>
          <p:cNvSpPr>
            <a:spLocks noGrp="1"/>
          </p:cNvSpPr>
          <p:nvPr>
            <p:ph type="dt" sz="half" idx="10"/>
          </p:nvPr>
        </p:nvSpPr>
        <p:spPr/>
        <p:txBody>
          <a:bodyPr/>
          <a:lstStyle/>
          <a:p>
            <a:fld id="{EE92C880-D2A2-457C-BB4F-8AB612EBFF36}" type="datetime1">
              <a:rPr lang="en-IN" smtClean="0"/>
              <a:pPr/>
              <a:t>02-09-2026</a:t>
            </a:fld>
            <a:endParaRPr lang="en-IN"/>
          </a:p>
        </p:txBody>
      </p:sp>
      <p:sp>
        <p:nvSpPr>
          <p:cNvPr id="5" name="Footer Placeholder 4">
            <a:extLst>
              <a:ext uri="{FF2B5EF4-FFF2-40B4-BE49-F238E27FC236}">
                <a16:creationId xmlns:a16="http://schemas.microsoft.com/office/drawing/2014/main" id="{AB73FE23-B346-46DE-BC25-BC8452CBB0B1}"/>
              </a:ext>
            </a:extLst>
          </p:cNvPr>
          <p:cNvSpPr>
            <a:spLocks noGrp="1"/>
          </p:cNvSpPr>
          <p:nvPr>
            <p:ph type="ftr" sz="quarter" idx="11"/>
          </p:nvPr>
        </p:nvSpPr>
        <p:spPr/>
        <p:txBody>
          <a:bodyPr/>
          <a:lstStyle/>
          <a:p>
            <a:r>
              <a:rPr lang="en-IN"/>
              <a:t>Department of ECE</a:t>
            </a:r>
          </a:p>
        </p:txBody>
      </p:sp>
      <p:sp>
        <p:nvSpPr>
          <p:cNvPr id="6" name="Slide Number Placeholder 5">
            <a:extLst>
              <a:ext uri="{FF2B5EF4-FFF2-40B4-BE49-F238E27FC236}">
                <a16:creationId xmlns:a16="http://schemas.microsoft.com/office/drawing/2014/main" id="{C9D39B8C-17BA-4A2D-9C29-E48DC3FA418A}"/>
              </a:ext>
            </a:extLst>
          </p:cNvPr>
          <p:cNvSpPr>
            <a:spLocks noGrp="1"/>
          </p:cNvSpPr>
          <p:nvPr>
            <p:ph type="sldNum" sz="quarter" idx="12"/>
          </p:nvPr>
        </p:nvSpPr>
        <p:spPr/>
        <p:txBody>
          <a:bodyPr/>
          <a:lstStyle/>
          <a:p>
            <a:fld id="{D0437036-596D-4E08-B26D-B8A0A9E8EA4F}" type="slidenum">
              <a:rPr lang="en-IN" smtClean="0"/>
              <a:pPr/>
              <a:t>‹#›</a:t>
            </a:fld>
            <a:endParaRPr lang="en-IN"/>
          </a:p>
        </p:txBody>
      </p:sp>
    </p:spTree>
    <p:extLst>
      <p:ext uri="{BB962C8B-B14F-4D97-AF65-F5344CB8AC3E}">
        <p14:creationId xmlns:p14="http://schemas.microsoft.com/office/powerpoint/2010/main" val="36466167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B370C-348F-4657-B7DD-C146E73B0859}"/>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A8FD0C38-F6C6-4D70-A4E7-545C54D3ED90}"/>
              </a:ext>
            </a:extLst>
          </p:cNvPr>
          <p:cNvSpPr>
            <a:spLocks noGrp="1"/>
          </p:cNvSpPr>
          <p:nvPr>
            <p:ph sz="half" idx="1"/>
          </p:nvPr>
        </p:nvSpPr>
        <p:spPr>
          <a:xfrm>
            <a:off x="838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91C0195A-8021-4D22-B9B5-D92D70409436}"/>
              </a:ext>
            </a:extLst>
          </p:cNvPr>
          <p:cNvSpPr>
            <a:spLocks noGrp="1"/>
          </p:cNvSpPr>
          <p:nvPr>
            <p:ph sz="half" idx="2"/>
          </p:nvPr>
        </p:nvSpPr>
        <p:spPr>
          <a:xfrm>
            <a:off x="6172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1254BCA9-8B74-4811-9040-98564D49757F}"/>
              </a:ext>
            </a:extLst>
          </p:cNvPr>
          <p:cNvSpPr>
            <a:spLocks noGrp="1"/>
          </p:cNvSpPr>
          <p:nvPr>
            <p:ph type="dt" sz="half" idx="10"/>
          </p:nvPr>
        </p:nvSpPr>
        <p:spPr/>
        <p:txBody>
          <a:bodyPr/>
          <a:lstStyle/>
          <a:p>
            <a:fld id="{BE505FF3-4AAC-4F41-AFAA-8B62D57C0D40}" type="datetime1">
              <a:rPr lang="en-IN" smtClean="0"/>
              <a:pPr/>
              <a:t>02-09-2026</a:t>
            </a:fld>
            <a:endParaRPr lang="en-IN"/>
          </a:p>
        </p:txBody>
      </p:sp>
      <p:sp>
        <p:nvSpPr>
          <p:cNvPr id="6" name="Footer Placeholder 5">
            <a:extLst>
              <a:ext uri="{FF2B5EF4-FFF2-40B4-BE49-F238E27FC236}">
                <a16:creationId xmlns:a16="http://schemas.microsoft.com/office/drawing/2014/main" id="{7A0E8BB2-79A8-4D25-8F80-A6374F44AFAA}"/>
              </a:ext>
            </a:extLst>
          </p:cNvPr>
          <p:cNvSpPr>
            <a:spLocks noGrp="1"/>
          </p:cNvSpPr>
          <p:nvPr>
            <p:ph type="ftr" sz="quarter" idx="11"/>
          </p:nvPr>
        </p:nvSpPr>
        <p:spPr/>
        <p:txBody>
          <a:bodyPr/>
          <a:lstStyle/>
          <a:p>
            <a:r>
              <a:rPr lang="en-IN"/>
              <a:t>Department of ECE</a:t>
            </a:r>
          </a:p>
        </p:txBody>
      </p:sp>
      <p:sp>
        <p:nvSpPr>
          <p:cNvPr id="7" name="Slide Number Placeholder 6">
            <a:extLst>
              <a:ext uri="{FF2B5EF4-FFF2-40B4-BE49-F238E27FC236}">
                <a16:creationId xmlns:a16="http://schemas.microsoft.com/office/drawing/2014/main" id="{73276455-7F7D-4C13-A9A6-D3BD540FAF54}"/>
              </a:ext>
            </a:extLst>
          </p:cNvPr>
          <p:cNvSpPr>
            <a:spLocks noGrp="1"/>
          </p:cNvSpPr>
          <p:nvPr>
            <p:ph type="sldNum" sz="quarter" idx="12"/>
          </p:nvPr>
        </p:nvSpPr>
        <p:spPr/>
        <p:txBody>
          <a:bodyPr/>
          <a:lstStyle/>
          <a:p>
            <a:fld id="{D0437036-596D-4E08-B26D-B8A0A9E8EA4F}" type="slidenum">
              <a:rPr lang="en-IN" smtClean="0"/>
              <a:pPr/>
              <a:t>‹#›</a:t>
            </a:fld>
            <a:endParaRPr lang="en-IN"/>
          </a:p>
        </p:txBody>
      </p:sp>
    </p:spTree>
    <p:extLst>
      <p:ext uri="{BB962C8B-B14F-4D97-AF65-F5344CB8AC3E}">
        <p14:creationId xmlns:p14="http://schemas.microsoft.com/office/powerpoint/2010/main" val="20137987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90DE3-B4F6-453B-821F-1C6A863B90E5}"/>
              </a:ext>
            </a:extLst>
          </p:cNvPr>
          <p:cNvSpPr>
            <a:spLocks noGrp="1"/>
          </p:cNvSpPr>
          <p:nvPr>
            <p:ph type="title"/>
          </p:nvPr>
        </p:nvSpPr>
        <p:spPr>
          <a:xfrm>
            <a:off x="839789"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876D9F8B-664E-4C6D-B332-E6723B623FC5}"/>
              </a:ext>
            </a:extLst>
          </p:cNvPr>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2600079-2BCC-432C-B48F-5B2B3D46D89F}"/>
              </a:ext>
            </a:extLst>
          </p:cNvPr>
          <p:cNvSpPr>
            <a:spLocks noGrp="1"/>
          </p:cNvSpPr>
          <p:nvPr>
            <p:ph sz="half" idx="2"/>
          </p:nvPr>
        </p:nvSpPr>
        <p:spPr>
          <a:xfrm>
            <a:off x="839789" y="2505076"/>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6487EE36-F35E-4D33-8D14-F6B6A1734B34}"/>
              </a:ext>
            </a:extLst>
          </p:cNvPr>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EA772E8-2FFE-4BC4-9AD4-2FCB7E81BCD0}"/>
              </a:ext>
            </a:extLst>
          </p:cNvPr>
          <p:cNvSpPr>
            <a:spLocks noGrp="1"/>
          </p:cNvSpPr>
          <p:nvPr>
            <p:ph sz="quarter" idx="4"/>
          </p:nvPr>
        </p:nvSpPr>
        <p:spPr>
          <a:xfrm>
            <a:off x="6172202" y="2505076"/>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54087CB1-C474-41B8-A6D9-BE80045A09F6}"/>
              </a:ext>
            </a:extLst>
          </p:cNvPr>
          <p:cNvSpPr>
            <a:spLocks noGrp="1"/>
          </p:cNvSpPr>
          <p:nvPr>
            <p:ph type="dt" sz="half" idx="10"/>
          </p:nvPr>
        </p:nvSpPr>
        <p:spPr/>
        <p:txBody>
          <a:bodyPr/>
          <a:lstStyle/>
          <a:p>
            <a:fld id="{F6723F24-A132-499D-BB69-24DBE2A4C53F}" type="datetime1">
              <a:rPr lang="en-IN" smtClean="0"/>
              <a:pPr/>
              <a:t>02-09-2026</a:t>
            </a:fld>
            <a:endParaRPr lang="en-IN"/>
          </a:p>
        </p:txBody>
      </p:sp>
      <p:sp>
        <p:nvSpPr>
          <p:cNvPr id="8" name="Footer Placeholder 7">
            <a:extLst>
              <a:ext uri="{FF2B5EF4-FFF2-40B4-BE49-F238E27FC236}">
                <a16:creationId xmlns:a16="http://schemas.microsoft.com/office/drawing/2014/main" id="{88DA6418-E4BC-4DFF-9134-D98236CBD2CD}"/>
              </a:ext>
            </a:extLst>
          </p:cNvPr>
          <p:cNvSpPr>
            <a:spLocks noGrp="1"/>
          </p:cNvSpPr>
          <p:nvPr>
            <p:ph type="ftr" sz="quarter" idx="11"/>
          </p:nvPr>
        </p:nvSpPr>
        <p:spPr/>
        <p:txBody>
          <a:bodyPr/>
          <a:lstStyle/>
          <a:p>
            <a:r>
              <a:rPr lang="en-IN"/>
              <a:t>Department of ECE</a:t>
            </a:r>
          </a:p>
        </p:txBody>
      </p:sp>
      <p:sp>
        <p:nvSpPr>
          <p:cNvPr id="9" name="Slide Number Placeholder 8">
            <a:extLst>
              <a:ext uri="{FF2B5EF4-FFF2-40B4-BE49-F238E27FC236}">
                <a16:creationId xmlns:a16="http://schemas.microsoft.com/office/drawing/2014/main" id="{B8F1A9BD-6593-471E-A9E0-99159D229BC7}"/>
              </a:ext>
            </a:extLst>
          </p:cNvPr>
          <p:cNvSpPr>
            <a:spLocks noGrp="1"/>
          </p:cNvSpPr>
          <p:nvPr>
            <p:ph type="sldNum" sz="quarter" idx="12"/>
          </p:nvPr>
        </p:nvSpPr>
        <p:spPr/>
        <p:txBody>
          <a:bodyPr/>
          <a:lstStyle/>
          <a:p>
            <a:fld id="{D0437036-596D-4E08-B26D-B8A0A9E8EA4F}" type="slidenum">
              <a:rPr lang="en-IN" smtClean="0"/>
              <a:pPr/>
              <a:t>‹#›</a:t>
            </a:fld>
            <a:endParaRPr lang="en-IN"/>
          </a:p>
        </p:txBody>
      </p:sp>
    </p:spTree>
    <p:extLst>
      <p:ext uri="{BB962C8B-B14F-4D97-AF65-F5344CB8AC3E}">
        <p14:creationId xmlns:p14="http://schemas.microsoft.com/office/powerpoint/2010/main" val="30494412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95C9B-322B-4812-957A-9B7BCE42F1DA}"/>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4461ADBC-3E73-43C7-8577-512C3BC55AD0}"/>
              </a:ext>
            </a:extLst>
          </p:cNvPr>
          <p:cNvSpPr>
            <a:spLocks noGrp="1"/>
          </p:cNvSpPr>
          <p:nvPr>
            <p:ph type="dt" sz="half" idx="10"/>
          </p:nvPr>
        </p:nvSpPr>
        <p:spPr/>
        <p:txBody>
          <a:bodyPr/>
          <a:lstStyle/>
          <a:p>
            <a:fld id="{FD2407F6-CB7A-4388-B3FB-78D941571827}" type="datetime1">
              <a:rPr lang="en-IN" smtClean="0"/>
              <a:pPr/>
              <a:t>02-09-2026</a:t>
            </a:fld>
            <a:endParaRPr lang="en-IN"/>
          </a:p>
        </p:txBody>
      </p:sp>
      <p:sp>
        <p:nvSpPr>
          <p:cNvPr id="4" name="Footer Placeholder 3">
            <a:extLst>
              <a:ext uri="{FF2B5EF4-FFF2-40B4-BE49-F238E27FC236}">
                <a16:creationId xmlns:a16="http://schemas.microsoft.com/office/drawing/2014/main" id="{4F1723EA-F5F7-4774-BFB3-F6B72DC7AD18}"/>
              </a:ext>
            </a:extLst>
          </p:cNvPr>
          <p:cNvSpPr>
            <a:spLocks noGrp="1"/>
          </p:cNvSpPr>
          <p:nvPr>
            <p:ph type="ftr" sz="quarter" idx="11"/>
          </p:nvPr>
        </p:nvSpPr>
        <p:spPr/>
        <p:txBody>
          <a:bodyPr/>
          <a:lstStyle/>
          <a:p>
            <a:r>
              <a:rPr lang="en-IN"/>
              <a:t>Department of ECE</a:t>
            </a:r>
          </a:p>
        </p:txBody>
      </p:sp>
      <p:sp>
        <p:nvSpPr>
          <p:cNvPr id="5" name="Slide Number Placeholder 4">
            <a:extLst>
              <a:ext uri="{FF2B5EF4-FFF2-40B4-BE49-F238E27FC236}">
                <a16:creationId xmlns:a16="http://schemas.microsoft.com/office/drawing/2014/main" id="{C626812A-4C02-47CE-B9BF-84E6468E45D7}"/>
              </a:ext>
            </a:extLst>
          </p:cNvPr>
          <p:cNvSpPr>
            <a:spLocks noGrp="1"/>
          </p:cNvSpPr>
          <p:nvPr>
            <p:ph type="sldNum" sz="quarter" idx="12"/>
          </p:nvPr>
        </p:nvSpPr>
        <p:spPr/>
        <p:txBody>
          <a:bodyPr/>
          <a:lstStyle/>
          <a:p>
            <a:fld id="{D0437036-596D-4E08-B26D-B8A0A9E8EA4F}" type="slidenum">
              <a:rPr lang="en-IN" smtClean="0"/>
              <a:pPr/>
              <a:t>‹#›</a:t>
            </a:fld>
            <a:endParaRPr lang="en-IN"/>
          </a:p>
        </p:txBody>
      </p:sp>
    </p:spTree>
    <p:extLst>
      <p:ext uri="{BB962C8B-B14F-4D97-AF65-F5344CB8AC3E}">
        <p14:creationId xmlns:p14="http://schemas.microsoft.com/office/powerpoint/2010/main" val="30277611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C7A4099-3AB9-4E0A-86FF-4BE779A3A52F}"/>
              </a:ext>
            </a:extLst>
          </p:cNvPr>
          <p:cNvSpPr>
            <a:spLocks noGrp="1"/>
          </p:cNvSpPr>
          <p:nvPr>
            <p:ph type="dt" sz="half" idx="10"/>
          </p:nvPr>
        </p:nvSpPr>
        <p:spPr/>
        <p:txBody>
          <a:bodyPr/>
          <a:lstStyle/>
          <a:p>
            <a:fld id="{001B9238-47BE-4E74-A629-DA8AFEF64DE9}" type="datetime1">
              <a:rPr lang="en-IN" smtClean="0"/>
              <a:pPr/>
              <a:t>02-09-2026</a:t>
            </a:fld>
            <a:endParaRPr lang="en-IN"/>
          </a:p>
        </p:txBody>
      </p:sp>
      <p:sp>
        <p:nvSpPr>
          <p:cNvPr id="3" name="Footer Placeholder 2">
            <a:extLst>
              <a:ext uri="{FF2B5EF4-FFF2-40B4-BE49-F238E27FC236}">
                <a16:creationId xmlns:a16="http://schemas.microsoft.com/office/drawing/2014/main" id="{85AF0638-9636-4074-8887-4BE506D82755}"/>
              </a:ext>
            </a:extLst>
          </p:cNvPr>
          <p:cNvSpPr>
            <a:spLocks noGrp="1"/>
          </p:cNvSpPr>
          <p:nvPr>
            <p:ph type="ftr" sz="quarter" idx="11"/>
          </p:nvPr>
        </p:nvSpPr>
        <p:spPr/>
        <p:txBody>
          <a:bodyPr/>
          <a:lstStyle/>
          <a:p>
            <a:r>
              <a:rPr lang="en-IN"/>
              <a:t>Department of ECE</a:t>
            </a:r>
          </a:p>
        </p:txBody>
      </p:sp>
      <p:sp>
        <p:nvSpPr>
          <p:cNvPr id="4" name="Slide Number Placeholder 3">
            <a:extLst>
              <a:ext uri="{FF2B5EF4-FFF2-40B4-BE49-F238E27FC236}">
                <a16:creationId xmlns:a16="http://schemas.microsoft.com/office/drawing/2014/main" id="{B4899634-598E-495A-BD3D-E8A228382FAA}"/>
              </a:ext>
            </a:extLst>
          </p:cNvPr>
          <p:cNvSpPr>
            <a:spLocks noGrp="1"/>
          </p:cNvSpPr>
          <p:nvPr>
            <p:ph type="sldNum" sz="quarter" idx="12"/>
          </p:nvPr>
        </p:nvSpPr>
        <p:spPr/>
        <p:txBody>
          <a:bodyPr/>
          <a:lstStyle/>
          <a:p>
            <a:fld id="{D0437036-596D-4E08-B26D-B8A0A9E8EA4F}" type="slidenum">
              <a:rPr lang="en-IN" smtClean="0"/>
              <a:pPr/>
              <a:t>‹#›</a:t>
            </a:fld>
            <a:endParaRPr lang="en-IN"/>
          </a:p>
        </p:txBody>
      </p:sp>
    </p:spTree>
    <p:extLst>
      <p:ext uri="{BB962C8B-B14F-4D97-AF65-F5344CB8AC3E}">
        <p14:creationId xmlns:p14="http://schemas.microsoft.com/office/powerpoint/2010/main" val="8031319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F55D5-80A2-4F29-B299-2ECB170F7D19}"/>
              </a:ext>
            </a:extLst>
          </p:cNvPr>
          <p:cNvSpPr>
            <a:spLocks noGrp="1"/>
          </p:cNvSpPr>
          <p:nvPr>
            <p:ph type="title"/>
          </p:nvPr>
        </p:nvSpPr>
        <p:spPr>
          <a:xfrm>
            <a:off x="839790" y="457200"/>
            <a:ext cx="3932236"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FE645533-0C7E-4916-B97D-E1F4C3A1A80C}"/>
              </a:ext>
            </a:extLst>
          </p:cNvPr>
          <p:cNvSpPr>
            <a:spLocks noGrp="1"/>
          </p:cNvSpPr>
          <p:nvPr>
            <p:ph idx="1"/>
          </p:nvPr>
        </p:nvSpPr>
        <p:spPr>
          <a:xfrm>
            <a:off x="5183188" y="987425"/>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45F4E747-CE71-49D7-8AFA-15512266C737}"/>
              </a:ext>
            </a:extLst>
          </p:cNvPr>
          <p:cNvSpPr>
            <a:spLocks noGrp="1"/>
          </p:cNvSpPr>
          <p:nvPr>
            <p:ph type="body" sz="half" idx="2"/>
          </p:nvPr>
        </p:nvSpPr>
        <p:spPr>
          <a:xfrm>
            <a:off x="839790" y="2057400"/>
            <a:ext cx="3932236"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A160B4-CFF6-4C57-81D9-611E71CAF9BC}"/>
              </a:ext>
            </a:extLst>
          </p:cNvPr>
          <p:cNvSpPr>
            <a:spLocks noGrp="1"/>
          </p:cNvSpPr>
          <p:nvPr>
            <p:ph type="dt" sz="half" idx="10"/>
          </p:nvPr>
        </p:nvSpPr>
        <p:spPr/>
        <p:txBody>
          <a:bodyPr/>
          <a:lstStyle/>
          <a:p>
            <a:fld id="{7F34B82E-8C04-4984-818F-529C9F7CB112}" type="datetime1">
              <a:rPr lang="en-IN" smtClean="0"/>
              <a:pPr/>
              <a:t>02-09-2026</a:t>
            </a:fld>
            <a:endParaRPr lang="en-IN"/>
          </a:p>
        </p:txBody>
      </p:sp>
      <p:sp>
        <p:nvSpPr>
          <p:cNvPr id="6" name="Footer Placeholder 5">
            <a:extLst>
              <a:ext uri="{FF2B5EF4-FFF2-40B4-BE49-F238E27FC236}">
                <a16:creationId xmlns:a16="http://schemas.microsoft.com/office/drawing/2014/main" id="{B47CDD2A-CF6A-4C7D-A3FC-758F42568DD2}"/>
              </a:ext>
            </a:extLst>
          </p:cNvPr>
          <p:cNvSpPr>
            <a:spLocks noGrp="1"/>
          </p:cNvSpPr>
          <p:nvPr>
            <p:ph type="ftr" sz="quarter" idx="11"/>
          </p:nvPr>
        </p:nvSpPr>
        <p:spPr/>
        <p:txBody>
          <a:bodyPr/>
          <a:lstStyle/>
          <a:p>
            <a:r>
              <a:rPr lang="en-IN"/>
              <a:t>Department of ECE</a:t>
            </a:r>
          </a:p>
        </p:txBody>
      </p:sp>
      <p:sp>
        <p:nvSpPr>
          <p:cNvPr id="7" name="Slide Number Placeholder 6">
            <a:extLst>
              <a:ext uri="{FF2B5EF4-FFF2-40B4-BE49-F238E27FC236}">
                <a16:creationId xmlns:a16="http://schemas.microsoft.com/office/drawing/2014/main" id="{591E7B8F-E053-4A40-B24B-BFBBF08AF446}"/>
              </a:ext>
            </a:extLst>
          </p:cNvPr>
          <p:cNvSpPr>
            <a:spLocks noGrp="1"/>
          </p:cNvSpPr>
          <p:nvPr>
            <p:ph type="sldNum" sz="quarter" idx="12"/>
          </p:nvPr>
        </p:nvSpPr>
        <p:spPr/>
        <p:txBody>
          <a:bodyPr/>
          <a:lstStyle/>
          <a:p>
            <a:fld id="{D0437036-596D-4E08-B26D-B8A0A9E8EA4F}" type="slidenum">
              <a:rPr lang="en-IN" smtClean="0"/>
              <a:pPr/>
              <a:t>‹#›</a:t>
            </a:fld>
            <a:endParaRPr lang="en-IN"/>
          </a:p>
        </p:txBody>
      </p:sp>
    </p:spTree>
    <p:extLst>
      <p:ext uri="{BB962C8B-B14F-4D97-AF65-F5344CB8AC3E}">
        <p14:creationId xmlns:p14="http://schemas.microsoft.com/office/powerpoint/2010/main" val="24473103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8324B-96E2-4983-A69A-7B5A9D4C888B}"/>
              </a:ext>
            </a:extLst>
          </p:cNvPr>
          <p:cNvSpPr>
            <a:spLocks noGrp="1"/>
          </p:cNvSpPr>
          <p:nvPr>
            <p:ph type="title"/>
          </p:nvPr>
        </p:nvSpPr>
        <p:spPr>
          <a:xfrm>
            <a:off x="839790" y="457200"/>
            <a:ext cx="3932236"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1C9C0B07-42D5-461B-ABF3-7EE6E0DF2BE0}"/>
              </a:ext>
            </a:extLst>
          </p:cNvPr>
          <p:cNvSpPr>
            <a:spLocks noGrp="1"/>
          </p:cNvSpPr>
          <p:nvPr>
            <p:ph type="pic" idx="1"/>
          </p:nvPr>
        </p:nvSpPr>
        <p:spPr>
          <a:xfrm>
            <a:off x="5183188" y="987425"/>
            <a:ext cx="617220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EB128B54-0322-44C7-8BE1-DADC14C117DC}"/>
              </a:ext>
            </a:extLst>
          </p:cNvPr>
          <p:cNvSpPr>
            <a:spLocks noGrp="1"/>
          </p:cNvSpPr>
          <p:nvPr>
            <p:ph type="body" sz="half" idx="2"/>
          </p:nvPr>
        </p:nvSpPr>
        <p:spPr>
          <a:xfrm>
            <a:off x="839790" y="2057400"/>
            <a:ext cx="3932236"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9E657A8-BAE9-484A-A8FA-4E784A9D7638}"/>
              </a:ext>
            </a:extLst>
          </p:cNvPr>
          <p:cNvSpPr>
            <a:spLocks noGrp="1"/>
          </p:cNvSpPr>
          <p:nvPr>
            <p:ph type="dt" sz="half" idx="10"/>
          </p:nvPr>
        </p:nvSpPr>
        <p:spPr/>
        <p:txBody>
          <a:bodyPr/>
          <a:lstStyle/>
          <a:p>
            <a:fld id="{CD4F1CDA-0C72-430F-8F36-A5E4C4F885EA}" type="datetime1">
              <a:rPr lang="en-IN" smtClean="0"/>
              <a:pPr/>
              <a:t>02-09-2026</a:t>
            </a:fld>
            <a:endParaRPr lang="en-IN"/>
          </a:p>
        </p:txBody>
      </p:sp>
      <p:sp>
        <p:nvSpPr>
          <p:cNvPr id="6" name="Footer Placeholder 5">
            <a:extLst>
              <a:ext uri="{FF2B5EF4-FFF2-40B4-BE49-F238E27FC236}">
                <a16:creationId xmlns:a16="http://schemas.microsoft.com/office/drawing/2014/main" id="{2070796C-654A-4855-BECB-F96EDA4F24C2}"/>
              </a:ext>
            </a:extLst>
          </p:cNvPr>
          <p:cNvSpPr>
            <a:spLocks noGrp="1"/>
          </p:cNvSpPr>
          <p:nvPr>
            <p:ph type="ftr" sz="quarter" idx="11"/>
          </p:nvPr>
        </p:nvSpPr>
        <p:spPr/>
        <p:txBody>
          <a:bodyPr/>
          <a:lstStyle/>
          <a:p>
            <a:r>
              <a:rPr lang="en-IN"/>
              <a:t>Department of ECE</a:t>
            </a:r>
          </a:p>
        </p:txBody>
      </p:sp>
      <p:sp>
        <p:nvSpPr>
          <p:cNvPr id="7" name="Slide Number Placeholder 6">
            <a:extLst>
              <a:ext uri="{FF2B5EF4-FFF2-40B4-BE49-F238E27FC236}">
                <a16:creationId xmlns:a16="http://schemas.microsoft.com/office/drawing/2014/main" id="{9B209C97-D8CB-4D5C-B239-24056269C138}"/>
              </a:ext>
            </a:extLst>
          </p:cNvPr>
          <p:cNvSpPr>
            <a:spLocks noGrp="1"/>
          </p:cNvSpPr>
          <p:nvPr>
            <p:ph type="sldNum" sz="quarter" idx="12"/>
          </p:nvPr>
        </p:nvSpPr>
        <p:spPr/>
        <p:txBody>
          <a:bodyPr/>
          <a:lstStyle/>
          <a:p>
            <a:fld id="{D0437036-596D-4E08-B26D-B8A0A9E8EA4F}" type="slidenum">
              <a:rPr lang="en-IN" smtClean="0"/>
              <a:pPr/>
              <a:t>‹#›</a:t>
            </a:fld>
            <a:endParaRPr lang="en-IN"/>
          </a:p>
        </p:txBody>
      </p:sp>
    </p:spTree>
    <p:extLst>
      <p:ext uri="{BB962C8B-B14F-4D97-AF65-F5344CB8AC3E}">
        <p14:creationId xmlns:p14="http://schemas.microsoft.com/office/powerpoint/2010/main" val="5097957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5A72D-A4AC-4E44-AC22-87CE25BD16BC}"/>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52C98494-D3B0-457A-AA2E-A028F7A851A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CBA8645-D43A-443A-AAEA-B6E7C68426C3}"/>
              </a:ext>
            </a:extLst>
          </p:cNvPr>
          <p:cNvSpPr>
            <a:spLocks noGrp="1"/>
          </p:cNvSpPr>
          <p:nvPr>
            <p:ph type="dt" sz="half" idx="10"/>
          </p:nvPr>
        </p:nvSpPr>
        <p:spPr/>
        <p:txBody>
          <a:bodyPr/>
          <a:lstStyle/>
          <a:p>
            <a:fld id="{B4CC6792-14B9-4DC6-9895-A752D16F8F76}" type="datetime1">
              <a:rPr lang="en-IN" smtClean="0"/>
              <a:pPr/>
              <a:t>02-09-2026</a:t>
            </a:fld>
            <a:endParaRPr lang="en-IN"/>
          </a:p>
        </p:txBody>
      </p:sp>
      <p:sp>
        <p:nvSpPr>
          <p:cNvPr id="5" name="Footer Placeholder 4">
            <a:extLst>
              <a:ext uri="{FF2B5EF4-FFF2-40B4-BE49-F238E27FC236}">
                <a16:creationId xmlns:a16="http://schemas.microsoft.com/office/drawing/2014/main" id="{62C72F4C-273D-4AF9-87B7-926211393229}"/>
              </a:ext>
            </a:extLst>
          </p:cNvPr>
          <p:cNvSpPr>
            <a:spLocks noGrp="1"/>
          </p:cNvSpPr>
          <p:nvPr>
            <p:ph type="ftr" sz="quarter" idx="11"/>
          </p:nvPr>
        </p:nvSpPr>
        <p:spPr/>
        <p:txBody>
          <a:bodyPr/>
          <a:lstStyle/>
          <a:p>
            <a:r>
              <a:rPr lang="en-IN"/>
              <a:t>Department of ECE</a:t>
            </a:r>
          </a:p>
        </p:txBody>
      </p:sp>
      <p:sp>
        <p:nvSpPr>
          <p:cNvPr id="6" name="Slide Number Placeholder 5">
            <a:extLst>
              <a:ext uri="{FF2B5EF4-FFF2-40B4-BE49-F238E27FC236}">
                <a16:creationId xmlns:a16="http://schemas.microsoft.com/office/drawing/2014/main" id="{BA0157CA-1FAC-4BEC-B223-3518AF85B72E}"/>
              </a:ext>
            </a:extLst>
          </p:cNvPr>
          <p:cNvSpPr>
            <a:spLocks noGrp="1"/>
          </p:cNvSpPr>
          <p:nvPr>
            <p:ph type="sldNum" sz="quarter" idx="12"/>
          </p:nvPr>
        </p:nvSpPr>
        <p:spPr/>
        <p:txBody>
          <a:bodyPr/>
          <a:lstStyle/>
          <a:p>
            <a:fld id="{D0437036-596D-4E08-B26D-B8A0A9E8EA4F}" type="slidenum">
              <a:rPr lang="en-IN" smtClean="0"/>
              <a:pPr/>
              <a:t>‹#›</a:t>
            </a:fld>
            <a:endParaRPr lang="en-IN"/>
          </a:p>
        </p:txBody>
      </p:sp>
    </p:spTree>
    <p:extLst>
      <p:ext uri="{BB962C8B-B14F-4D97-AF65-F5344CB8AC3E}">
        <p14:creationId xmlns:p14="http://schemas.microsoft.com/office/powerpoint/2010/main" val="29053002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36907B-239A-4455-955D-E6181278BF1A}"/>
              </a:ext>
            </a:extLst>
          </p:cNvPr>
          <p:cNvSpPr>
            <a:spLocks noGrp="1"/>
          </p:cNvSpPr>
          <p:nvPr>
            <p:ph type="title" orient="vert"/>
          </p:nvPr>
        </p:nvSpPr>
        <p:spPr>
          <a:xfrm>
            <a:off x="8724899"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07D44DA-6DF0-494F-85D1-CA2F4314A201}"/>
              </a:ext>
            </a:extLst>
          </p:cNvPr>
          <p:cNvSpPr>
            <a:spLocks noGrp="1"/>
          </p:cNvSpPr>
          <p:nvPr>
            <p:ph type="body" orient="vert" idx="1"/>
          </p:nvPr>
        </p:nvSpPr>
        <p:spPr>
          <a:xfrm>
            <a:off x="838199"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30B7C79-7EBA-4845-8C75-72B558E1B931}"/>
              </a:ext>
            </a:extLst>
          </p:cNvPr>
          <p:cNvSpPr>
            <a:spLocks noGrp="1"/>
          </p:cNvSpPr>
          <p:nvPr>
            <p:ph type="dt" sz="half" idx="10"/>
          </p:nvPr>
        </p:nvSpPr>
        <p:spPr/>
        <p:txBody>
          <a:bodyPr/>
          <a:lstStyle/>
          <a:p>
            <a:fld id="{F01A4900-BEAD-4C5B-89A2-EA7629A321EF}" type="datetime1">
              <a:rPr lang="en-IN" smtClean="0"/>
              <a:pPr/>
              <a:t>02-09-2026</a:t>
            </a:fld>
            <a:endParaRPr lang="en-IN"/>
          </a:p>
        </p:txBody>
      </p:sp>
      <p:sp>
        <p:nvSpPr>
          <p:cNvPr id="5" name="Footer Placeholder 4">
            <a:extLst>
              <a:ext uri="{FF2B5EF4-FFF2-40B4-BE49-F238E27FC236}">
                <a16:creationId xmlns:a16="http://schemas.microsoft.com/office/drawing/2014/main" id="{09BDEE16-0601-4F6E-A426-C6E0C8A7A286}"/>
              </a:ext>
            </a:extLst>
          </p:cNvPr>
          <p:cNvSpPr>
            <a:spLocks noGrp="1"/>
          </p:cNvSpPr>
          <p:nvPr>
            <p:ph type="ftr" sz="quarter" idx="11"/>
          </p:nvPr>
        </p:nvSpPr>
        <p:spPr/>
        <p:txBody>
          <a:bodyPr/>
          <a:lstStyle/>
          <a:p>
            <a:r>
              <a:rPr lang="en-IN"/>
              <a:t>Department of ECE</a:t>
            </a:r>
          </a:p>
        </p:txBody>
      </p:sp>
      <p:sp>
        <p:nvSpPr>
          <p:cNvPr id="6" name="Slide Number Placeholder 5">
            <a:extLst>
              <a:ext uri="{FF2B5EF4-FFF2-40B4-BE49-F238E27FC236}">
                <a16:creationId xmlns:a16="http://schemas.microsoft.com/office/drawing/2014/main" id="{582E8ED0-FCE3-40CD-BEBF-F00BCFDF3E0B}"/>
              </a:ext>
            </a:extLst>
          </p:cNvPr>
          <p:cNvSpPr>
            <a:spLocks noGrp="1"/>
          </p:cNvSpPr>
          <p:nvPr>
            <p:ph type="sldNum" sz="quarter" idx="12"/>
          </p:nvPr>
        </p:nvSpPr>
        <p:spPr/>
        <p:txBody>
          <a:bodyPr/>
          <a:lstStyle/>
          <a:p>
            <a:fld id="{D0437036-596D-4E08-B26D-B8A0A9E8EA4F}" type="slidenum">
              <a:rPr lang="en-IN" smtClean="0"/>
              <a:pPr/>
              <a:t>‹#›</a:t>
            </a:fld>
            <a:endParaRPr lang="en-IN"/>
          </a:p>
        </p:txBody>
      </p:sp>
    </p:spTree>
    <p:extLst>
      <p:ext uri="{BB962C8B-B14F-4D97-AF65-F5344CB8AC3E}">
        <p14:creationId xmlns:p14="http://schemas.microsoft.com/office/powerpoint/2010/main" val="33584935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4.jpg"/><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000"/>
            <a:lum/>
          </a:blip>
          <a:srcRect/>
          <a:stretch>
            <a:fillRect l="20000" t="35000" r="20000" b="30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09BB0FD-8551-4B93-983B-5EE54FD4081C}"/>
              </a:ext>
            </a:extLst>
          </p:cNvPr>
          <p:cNvSpPr>
            <a:spLocks noGrp="1"/>
          </p:cNvSpPr>
          <p:nvPr>
            <p:ph type="title"/>
          </p:nvPr>
        </p:nvSpPr>
        <p:spPr>
          <a:xfrm>
            <a:off x="838202"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IN" dirty="0"/>
          </a:p>
        </p:txBody>
      </p:sp>
      <p:sp>
        <p:nvSpPr>
          <p:cNvPr id="3" name="Text Placeholder 2">
            <a:extLst>
              <a:ext uri="{FF2B5EF4-FFF2-40B4-BE49-F238E27FC236}">
                <a16:creationId xmlns:a16="http://schemas.microsoft.com/office/drawing/2014/main" id="{F09BD197-525D-4BD2-B2FD-846876636F66}"/>
              </a:ext>
            </a:extLst>
          </p:cNvPr>
          <p:cNvSpPr>
            <a:spLocks noGrp="1"/>
          </p:cNvSpPr>
          <p:nvPr>
            <p:ph type="body" idx="1"/>
          </p:nvPr>
        </p:nvSpPr>
        <p:spPr>
          <a:xfrm>
            <a:off x="838202"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ACE9FB2-1911-4E08-855F-D9BC1AE7075E}"/>
              </a:ext>
            </a:extLst>
          </p:cNvPr>
          <p:cNvSpPr>
            <a:spLocks noGrp="1"/>
          </p:cNvSpPr>
          <p:nvPr>
            <p:ph type="dt" sz="half" idx="2"/>
          </p:nvPr>
        </p:nvSpPr>
        <p:spPr>
          <a:xfrm>
            <a:off x="838201"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790920-490D-4E2F-877B-4882D6B65C91}" type="datetime1">
              <a:rPr lang="en-IN" smtClean="0"/>
              <a:pPr/>
              <a:t>02-09-2026</a:t>
            </a:fld>
            <a:endParaRPr lang="en-IN"/>
          </a:p>
        </p:txBody>
      </p:sp>
      <p:sp>
        <p:nvSpPr>
          <p:cNvPr id="5" name="Footer Placeholder 4">
            <a:extLst>
              <a:ext uri="{FF2B5EF4-FFF2-40B4-BE49-F238E27FC236}">
                <a16:creationId xmlns:a16="http://schemas.microsoft.com/office/drawing/2014/main" id="{109D6352-2E97-44EC-A991-510B44D80ABE}"/>
              </a:ext>
            </a:extLst>
          </p:cNvPr>
          <p:cNvSpPr>
            <a:spLocks noGrp="1"/>
          </p:cNvSpPr>
          <p:nvPr>
            <p:ph type="ftr" sz="quarter" idx="3"/>
          </p:nvPr>
        </p:nvSpPr>
        <p:spPr>
          <a:xfrm>
            <a:off x="4038602"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dirty="0"/>
              <a:t>Department of EEE</a:t>
            </a:r>
          </a:p>
        </p:txBody>
      </p:sp>
      <p:sp>
        <p:nvSpPr>
          <p:cNvPr id="6" name="Slide Number Placeholder 5">
            <a:extLst>
              <a:ext uri="{FF2B5EF4-FFF2-40B4-BE49-F238E27FC236}">
                <a16:creationId xmlns:a16="http://schemas.microsoft.com/office/drawing/2014/main" id="{0F55D9D1-17F0-4483-8FF5-4EF59365FDD3}"/>
              </a:ext>
            </a:extLst>
          </p:cNvPr>
          <p:cNvSpPr>
            <a:spLocks noGrp="1"/>
          </p:cNvSpPr>
          <p:nvPr>
            <p:ph type="sldNum" sz="quarter" idx="4"/>
          </p:nvPr>
        </p:nvSpPr>
        <p:spPr>
          <a:xfrm>
            <a:off x="8610601"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437036-596D-4E08-B26D-B8A0A9E8EA4F}" type="slidenum">
              <a:rPr lang="en-IN" smtClean="0"/>
              <a:pPr/>
              <a:t>‹#›</a:t>
            </a:fld>
            <a:endParaRPr lang="en-IN"/>
          </a:p>
        </p:txBody>
      </p:sp>
      <p:pic>
        <p:nvPicPr>
          <p:cNvPr id="11" name="Picture 2" descr="C:\Users\Trupthi\Downloads\eee logo_updated(1).jpg">
            <a:extLst>
              <a:ext uri="{FF2B5EF4-FFF2-40B4-BE49-F238E27FC236}">
                <a16:creationId xmlns:a16="http://schemas.microsoft.com/office/drawing/2014/main" id="{1FFAB72D-1814-4FD2-BAFB-EEEBA5374F19}"/>
              </a:ext>
            </a:extLst>
          </p:cNvPr>
          <p:cNvPicPr>
            <a:picLocks noChangeAspect="1" noChangeArrowheads="1"/>
          </p:cNvPicPr>
          <p:nvPr userDrawn="1"/>
        </p:nvPicPr>
        <p:blipFill>
          <a:blip r:embed="rId14" cstate="print">
            <a:clrChange>
              <a:clrFrom>
                <a:srgbClr val="FFFFFF"/>
              </a:clrFrom>
              <a:clrTo>
                <a:srgbClr val="FFFFFF">
                  <a:alpha val="0"/>
                </a:srgbClr>
              </a:clrTo>
            </a:clrChange>
            <a:extLst>
              <a:ext uri="{BEBA8EAE-BF5A-486C-A8C5-ECC9F3942E4B}">
                <a14:imgProps xmlns:a14="http://schemas.microsoft.com/office/drawing/2010/main">
                  <a14:imgLayer r:embed="rId15">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11027635" y="83449"/>
            <a:ext cx="830951" cy="83095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9953769" y="42328"/>
            <a:ext cx="1197736" cy="985578"/>
          </a:xfrm>
          <a:prstGeom prst="rect">
            <a:avLst/>
          </a:prstGeom>
          <a:noFill/>
          <a:ln>
            <a:noFill/>
          </a:ln>
        </p:spPr>
      </p:pic>
      <p:pic>
        <p:nvPicPr>
          <p:cNvPr id="13" name="Picture 12">
            <a:extLst>
              <a:ext uri="{FF2B5EF4-FFF2-40B4-BE49-F238E27FC236}">
                <a16:creationId xmlns:a16="http://schemas.microsoft.com/office/drawing/2014/main" id="{9DABD853-D11D-50F9-E64B-D4DD07DB89C8}"/>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183533" y="23853"/>
            <a:ext cx="2571750" cy="1396256"/>
          </a:xfrm>
          <a:prstGeom prst="rect">
            <a:avLst/>
          </a:prstGeom>
        </p:spPr>
      </p:pic>
    </p:spTree>
    <p:extLst>
      <p:ext uri="{BB962C8B-B14F-4D97-AF65-F5344CB8AC3E}">
        <p14:creationId xmlns:p14="http://schemas.microsoft.com/office/powerpoint/2010/main" val="22034170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0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317887" y="3477404"/>
            <a:ext cx="7123113" cy="1673225"/>
          </a:xfrm>
        </p:spPr>
        <p:txBody>
          <a:bodyPr>
            <a:noAutofit/>
          </a:bodyPr>
          <a:lstStyle/>
          <a:p>
            <a:r>
              <a:rPr lang="en-US" sz="2000" b="1" dirty="0">
                <a:solidFill>
                  <a:srgbClr val="C00000"/>
                </a:solidFill>
                <a:latin typeface="Times New Roman" pitchFamily="18" charset="0"/>
                <a:cs typeface="Times New Roman" pitchFamily="18" charset="0"/>
              </a:rPr>
              <a:t>Prepared By,</a:t>
            </a:r>
          </a:p>
          <a:p>
            <a:r>
              <a:rPr lang="en-US" sz="2000" dirty="0">
                <a:solidFill>
                  <a:schemeClr val="accent1">
                    <a:lumMod val="50000"/>
                  </a:schemeClr>
                </a:solidFill>
                <a:latin typeface="Times New Roman" pitchFamily="18" charset="0"/>
                <a:cs typeface="Times New Roman" pitchFamily="18" charset="0"/>
              </a:rPr>
              <a:t>Ms. </a:t>
            </a:r>
            <a:r>
              <a:rPr lang="en-US" sz="2000" dirty="0" err="1">
                <a:solidFill>
                  <a:schemeClr val="accent1">
                    <a:lumMod val="50000"/>
                  </a:schemeClr>
                </a:solidFill>
                <a:latin typeface="Times New Roman" pitchFamily="18" charset="0"/>
                <a:cs typeface="Times New Roman" pitchFamily="18" charset="0"/>
              </a:rPr>
              <a:t>Swathi</a:t>
            </a:r>
            <a:r>
              <a:rPr lang="en-US" sz="2000" dirty="0">
                <a:solidFill>
                  <a:schemeClr val="accent1">
                    <a:lumMod val="50000"/>
                  </a:schemeClr>
                </a:solidFill>
                <a:latin typeface="Times New Roman" pitchFamily="18" charset="0"/>
                <a:cs typeface="Times New Roman" pitchFamily="18" charset="0"/>
              </a:rPr>
              <a:t> C A</a:t>
            </a:r>
          </a:p>
          <a:p>
            <a:r>
              <a:rPr lang="en-US" sz="2000" dirty="0">
                <a:solidFill>
                  <a:schemeClr val="accent1">
                    <a:lumMod val="50000"/>
                  </a:schemeClr>
                </a:solidFill>
                <a:latin typeface="Times New Roman" pitchFamily="18" charset="0"/>
                <a:cs typeface="Times New Roman" pitchFamily="18" charset="0"/>
              </a:rPr>
              <a:t>Asst Professor</a:t>
            </a:r>
          </a:p>
          <a:p>
            <a:r>
              <a:rPr lang="en-US" sz="2000" dirty="0">
                <a:solidFill>
                  <a:schemeClr val="accent1">
                    <a:lumMod val="50000"/>
                  </a:schemeClr>
                </a:solidFill>
                <a:latin typeface="Times New Roman" pitchFamily="18" charset="0"/>
                <a:cs typeface="Times New Roman" pitchFamily="18" charset="0"/>
              </a:rPr>
              <a:t>Dept of EEE</a:t>
            </a:r>
          </a:p>
          <a:p>
            <a:r>
              <a:rPr lang="en-US" sz="2000" dirty="0">
                <a:solidFill>
                  <a:schemeClr val="accent1">
                    <a:lumMod val="50000"/>
                  </a:schemeClr>
                </a:solidFill>
                <a:latin typeface="Times New Roman" pitchFamily="18" charset="0"/>
                <a:cs typeface="Times New Roman" pitchFamily="18" charset="0"/>
              </a:rPr>
              <a:t>ATMECE, Mysuru</a:t>
            </a:r>
          </a:p>
        </p:txBody>
      </p:sp>
      <p:sp>
        <p:nvSpPr>
          <p:cNvPr id="3" name="Title 2"/>
          <p:cNvSpPr>
            <a:spLocks noGrp="1"/>
          </p:cNvSpPr>
          <p:nvPr>
            <p:ph type="title"/>
          </p:nvPr>
        </p:nvSpPr>
        <p:spPr>
          <a:xfrm>
            <a:off x="838201" y="2142085"/>
            <a:ext cx="10515600" cy="1133475"/>
          </a:xfrm>
        </p:spPr>
        <p:txBody>
          <a:bodyPr>
            <a:noAutofit/>
          </a:bodyPr>
          <a:lstStyle/>
          <a:p>
            <a:pPr algn="ctr"/>
            <a:r>
              <a:rPr lang="en-US" sz="3600" b="1" dirty="0">
                <a:solidFill>
                  <a:schemeClr val="accent1">
                    <a:lumMod val="50000"/>
                  </a:schemeClr>
                </a:solidFill>
                <a:latin typeface="Times New Roman" pitchFamily="18" charset="0"/>
                <a:cs typeface="Times New Roman" pitchFamily="18" charset="0"/>
              </a:rPr>
              <a:t>Digital Electronic Circuits – 1BEE304</a:t>
            </a:r>
            <a:br>
              <a:rPr lang="en-US" sz="3600" b="1" dirty="0">
                <a:solidFill>
                  <a:schemeClr val="accent1">
                    <a:lumMod val="50000"/>
                  </a:schemeClr>
                </a:solidFill>
                <a:latin typeface="Times New Roman" pitchFamily="18" charset="0"/>
                <a:cs typeface="Times New Roman" pitchFamily="18" charset="0"/>
              </a:rPr>
            </a:br>
            <a:br>
              <a:rPr lang="en-US" sz="3600" b="1" dirty="0">
                <a:solidFill>
                  <a:schemeClr val="accent1">
                    <a:lumMod val="50000"/>
                  </a:schemeClr>
                </a:solidFill>
                <a:latin typeface="Times New Roman" pitchFamily="18" charset="0"/>
                <a:cs typeface="Times New Roman" pitchFamily="18" charset="0"/>
              </a:rPr>
            </a:br>
            <a:endParaRPr lang="en-US" sz="3600" b="1" dirty="0">
              <a:solidFill>
                <a:schemeClr val="accent1">
                  <a:lumMod val="50000"/>
                </a:schemeClr>
              </a:solidFill>
              <a:latin typeface="Times New Roman" pitchFamily="18" charset="0"/>
              <a:cs typeface="Times New Roman" pitchFamily="18" charset="0"/>
            </a:endParaRPr>
          </a:p>
        </p:txBody>
      </p:sp>
      <p:sp>
        <p:nvSpPr>
          <p:cNvPr id="9" name="Slide Number Placeholder 8">
            <a:extLst>
              <a:ext uri="{FF2B5EF4-FFF2-40B4-BE49-F238E27FC236}">
                <a16:creationId xmlns:a16="http://schemas.microsoft.com/office/drawing/2014/main" id="{F5FB9E7C-BA5D-4AD8-8CC6-8887EC0BA676}"/>
              </a:ext>
            </a:extLst>
          </p:cNvPr>
          <p:cNvSpPr>
            <a:spLocks noGrp="1"/>
          </p:cNvSpPr>
          <p:nvPr>
            <p:ph type="sldNum" sz="quarter" idx="11"/>
          </p:nvPr>
        </p:nvSpPr>
        <p:spPr/>
        <p:txBody>
          <a:bodyPr/>
          <a:lstStyle/>
          <a:p>
            <a:fld id="{B6F15528-21DE-4FAA-801E-634DDDAF4B2B}" type="slidenum">
              <a:rPr lang="en-US" smtClean="0"/>
              <a:pPr/>
              <a:t>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linds(horizont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
                                            <p:txEl>
                                              <p:pRg st="0" end="0"/>
                                            </p:txEl>
                                          </p:spTgt>
                                        </p:tgtEl>
                                        <p:attrNameLst>
                                          <p:attrName>style.visibility</p:attrName>
                                        </p:attrNameLst>
                                      </p:cBhvr>
                                      <p:to>
                                        <p:strVal val="visible"/>
                                      </p:to>
                                    </p:set>
                                    <p:animEffect transition="in" filter="blinds(horizontal)">
                                      <p:cBhvr>
                                        <p:cTn id="17" dur="500"/>
                                        <p:tgtEl>
                                          <p:spTgt spid="2">
                                            <p:txEl>
                                              <p:pRg st="0" end="0"/>
                                            </p:txEl>
                                          </p:spTgt>
                                        </p:tgtEl>
                                      </p:cBhvr>
                                    </p:animEffect>
                                  </p:childTnLst>
                                </p:cTn>
                              </p:par>
                              <p:par>
                                <p:cTn id="18" presetID="3" presetClass="entr" presetSubtype="10" fill="hold" nodeType="with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Effect transition="in" filter="blinds(horizontal)">
                                      <p:cBhvr>
                                        <p:cTn id="20" dur="500"/>
                                        <p:tgtEl>
                                          <p:spTgt spid="2">
                                            <p:txEl>
                                              <p:pRg st="2" end="2"/>
                                            </p:txEl>
                                          </p:spTgt>
                                        </p:tgtEl>
                                      </p:cBhvr>
                                    </p:animEffect>
                                  </p:childTnLst>
                                </p:cTn>
                              </p:par>
                              <p:par>
                                <p:cTn id="21" presetID="3" presetClass="entr" presetSubtype="10" fill="hold" nodeType="with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Effect transition="in" filter="blinds(horizontal)">
                                      <p:cBhvr>
                                        <p:cTn id="23" dur="500"/>
                                        <p:tgtEl>
                                          <p:spTgt spid="2">
                                            <p:txEl>
                                              <p:pRg st="3" end="3"/>
                                            </p:txEl>
                                          </p:spTgt>
                                        </p:tgtEl>
                                      </p:cBhvr>
                                    </p:animEffect>
                                  </p:childTnLst>
                                </p:cTn>
                              </p:par>
                              <p:par>
                                <p:cTn id="24" presetID="3" presetClass="entr" presetSubtype="10" fill="hold" nodeType="withEffect">
                                  <p:stCondLst>
                                    <p:cond delay="0"/>
                                  </p:stCondLst>
                                  <p:childTnLst>
                                    <p:set>
                                      <p:cBhvr>
                                        <p:cTn id="25" dur="1" fill="hold">
                                          <p:stCondLst>
                                            <p:cond delay="0"/>
                                          </p:stCondLst>
                                        </p:cTn>
                                        <p:tgtEl>
                                          <p:spTgt spid="2">
                                            <p:txEl>
                                              <p:pRg st="4" end="4"/>
                                            </p:txEl>
                                          </p:spTgt>
                                        </p:tgtEl>
                                        <p:attrNameLst>
                                          <p:attrName>style.visibility</p:attrName>
                                        </p:attrNameLst>
                                      </p:cBhvr>
                                      <p:to>
                                        <p:strVal val="visible"/>
                                      </p:to>
                                    </p:set>
                                    <p:animEffect transition="in" filter="blinds(horizontal)">
                                      <p:cBhvr>
                                        <p:cTn id="26"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D9F57-6124-1D46-D9D0-A263DD011896}"/>
              </a:ext>
            </a:extLst>
          </p:cNvPr>
          <p:cNvSpPr>
            <a:spLocks noGrp="1"/>
          </p:cNvSpPr>
          <p:nvPr>
            <p:ph type="title"/>
          </p:nvPr>
        </p:nvSpPr>
        <p:spPr>
          <a:xfrm>
            <a:off x="831852" y="1709739"/>
            <a:ext cx="10515600" cy="558798"/>
          </a:xfrm>
        </p:spPr>
        <p:txBody>
          <a:bodyPr>
            <a:normAutofit fontScale="90000"/>
          </a:bodyPr>
          <a:lstStyle/>
          <a:p>
            <a:r>
              <a:rPr lang="en-IN" dirty="0"/>
              <a:t>What is Digital Electronics?</a:t>
            </a:r>
          </a:p>
        </p:txBody>
      </p:sp>
      <p:sp>
        <p:nvSpPr>
          <p:cNvPr id="3" name="Text Placeholder 2">
            <a:extLst>
              <a:ext uri="{FF2B5EF4-FFF2-40B4-BE49-F238E27FC236}">
                <a16:creationId xmlns:a16="http://schemas.microsoft.com/office/drawing/2014/main" id="{0F4E6316-3EE3-F58D-3661-067521D6D5BE}"/>
              </a:ext>
            </a:extLst>
          </p:cNvPr>
          <p:cNvSpPr>
            <a:spLocks noGrp="1"/>
          </p:cNvSpPr>
          <p:nvPr>
            <p:ph type="body" idx="1"/>
          </p:nvPr>
        </p:nvSpPr>
        <p:spPr>
          <a:xfrm>
            <a:off x="831852" y="2268538"/>
            <a:ext cx="10515600" cy="3821114"/>
          </a:xfrm>
        </p:spPr>
        <p:txBody>
          <a:bodyPr/>
          <a:lstStyle/>
          <a:p>
            <a:pPr marL="342900" indent="-342900">
              <a:buFont typeface="Arial" panose="020B0604020202020204" pitchFamily="34" charset="0"/>
              <a:buChar char="•"/>
            </a:pPr>
            <a:r>
              <a:rPr lang="en-US" sz="3400" dirty="0"/>
              <a:t>Branch of electronics dealing with discrete signals (0s &amp; 1s)</a:t>
            </a:r>
          </a:p>
          <a:p>
            <a:pPr marL="342900" indent="-342900">
              <a:buFont typeface="Arial" panose="020B0604020202020204" pitchFamily="34" charset="0"/>
              <a:buChar char="•"/>
            </a:pPr>
            <a:r>
              <a:rPr lang="en-US" sz="3400" dirty="0"/>
              <a:t>Opposite of Analog Electronics (continuous signals)</a:t>
            </a:r>
          </a:p>
          <a:p>
            <a:pPr marL="342900" indent="-342900">
              <a:buFont typeface="Arial" panose="020B0604020202020204" pitchFamily="34" charset="0"/>
              <a:buChar char="•"/>
            </a:pPr>
            <a:r>
              <a:rPr lang="en-US" sz="3400" dirty="0"/>
              <a:t>Foundation of computers, mobiles, control systems</a:t>
            </a:r>
          </a:p>
          <a:p>
            <a:endParaRPr lang="en-IN" dirty="0"/>
          </a:p>
        </p:txBody>
      </p:sp>
      <p:sp>
        <p:nvSpPr>
          <p:cNvPr id="4" name="Date Placeholder 3">
            <a:extLst>
              <a:ext uri="{FF2B5EF4-FFF2-40B4-BE49-F238E27FC236}">
                <a16:creationId xmlns:a16="http://schemas.microsoft.com/office/drawing/2014/main" id="{261E5416-3888-2D4E-E1AB-765F9D79AD93}"/>
              </a:ext>
            </a:extLst>
          </p:cNvPr>
          <p:cNvSpPr>
            <a:spLocks noGrp="1"/>
          </p:cNvSpPr>
          <p:nvPr>
            <p:ph type="dt" sz="half" idx="10"/>
          </p:nvPr>
        </p:nvSpPr>
        <p:spPr/>
        <p:txBody>
          <a:bodyPr/>
          <a:lstStyle/>
          <a:p>
            <a:fld id="{EE92C880-D2A2-457C-BB4F-8AB612EBFF36}" type="datetime1">
              <a:rPr lang="en-IN" smtClean="0"/>
              <a:pPr/>
              <a:t>02-09-2026</a:t>
            </a:fld>
            <a:endParaRPr lang="en-IN"/>
          </a:p>
        </p:txBody>
      </p:sp>
      <p:sp>
        <p:nvSpPr>
          <p:cNvPr id="5" name="Footer Placeholder 4">
            <a:extLst>
              <a:ext uri="{FF2B5EF4-FFF2-40B4-BE49-F238E27FC236}">
                <a16:creationId xmlns:a16="http://schemas.microsoft.com/office/drawing/2014/main" id="{9192FD55-519C-1321-B110-6AD2D7725FDC}"/>
              </a:ext>
            </a:extLst>
          </p:cNvPr>
          <p:cNvSpPr>
            <a:spLocks noGrp="1"/>
          </p:cNvSpPr>
          <p:nvPr>
            <p:ph type="ftr" sz="quarter" idx="11"/>
          </p:nvPr>
        </p:nvSpPr>
        <p:spPr/>
        <p:txBody>
          <a:bodyPr/>
          <a:lstStyle/>
          <a:p>
            <a:r>
              <a:rPr lang="en-IN" dirty="0"/>
              <a:t>Department of EEE</a:t>
            </a:r>
          </a:p>
        </p:txBody>
      </p:sp>
      <p:sp>
        <p:nvSpPr>
          <p:cNvPr id="6" name="Slide Number Placeholder 5">
            <a:extLst>
              <a:ext uri="{FF2B5EF4-FFF2-40B4-BE49-F238E27FC236}">
                <a16:creationId xmlns:a16="http://schemas.microsoft.com/office/drawing/2014/main" id="{9A68BE3E-FEE1-876C-FFAE-F4EABF841160}"/>
              </a:ext>
            </a:extLst>
          </p:cNvPr>
          <p:cNvSpPr>
            <a:spLocks noGrp="1"/>
          </p:cNvSpPr>
          <p:nvPr>
            <p:ph type="sldNum" sz="quarter" idx="12"/>
          </p:nvPr>
        </p:nvSpPr>
        <p:spPr/>
        <p:txBody>
          <a:bodyPr/>
          <a:lstStyle/>
          <a:p>
            <a:fld id="{D0437036-596D-4E08-B26D-B8A0A9E8EA4F}" type="slidenum">
              <a:rPr lang="en-IN" smtClean="0"/>
              <a:pPr/>
              <a:t>2</a:t>
            </a:fld>
            <a:endParaRPr lang="en-IN"/>
          </a:p>
        </p:txBody>
      </p:sp>
    </p:spTree>
    <p:extLst>
      <p:ext uri="{BB962C8B-B14F-4D97-AF65-F5344CB8AC3E}">
        <p14:creationId xmlns:p14="http://schemas.microsoft.com/office/powerpoint/2010/main" val="25276048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154E9-7B53-79BC-4699-DEA64AE51F9C}"/>
              </a:ext>
            </a:extLst>
          </p:cNvPr>
          <p:cNvSpPr>
            <a:spLocks noGrp="1"/>
          </p:cNvSpPr>
          <p:nvPr>
            <p:ph type="title"/>
          </p:nvPr>
        </p:nvSpPr>
        <p:spPr>
          <a:xfrm>
            <a:off x="838202" y="1130605"/>
            <a:ext cx="10515600" cy="891572"/>
          </a:xfrm>
        </p:spPr>
        <p:txBody>
          <a:bodyPr>
            <a:normAutofit fontScale="90000"/>
          </a:bodyPr>
          <a:lstStyle/>
          <a:p>
            <a:r>
              <a:rPr lang="en-IN" dirty="0"/>
              <a:t>Analog vs Digital Signals</a:t>
            </a:r>
          </a:p>
        </p:txBody>
      </p:sp>
      <p:sp>
        <p:nvSpPr>
          <p:cNvPr id="3" name="Text Placeholder 2">
            <a:extLst>
              <a:ext uri="{FF2B5EF4-FFF2-40B4-BE49-F238E27FC236}">
                <a16:creationId xmlns:a16="http://schemas.microsoft.com/office/drawing/2014/main" id="{C22F8ED3-14FA-6D47-06B1-8AEC0DBAE0CF}"/>
              </a:ext>
            </a:extLst>
          </p:cNvPr>
          <p:cNvSpPr>
            <a:spLocks noGrp="1"/>
          </p:cNvSpPr>
          <p:nvPr>
            <p:ph type="body" idx="1"/>
          </p:nvPr>
        </p:nvSpPr>
        <p:spPr>
          <a:xfrm>
            <a:off x="831852" y="2022177"/>
            <a:ext cx="10866162" cy="4067475"/>
          </a:xfrm>
        </p:spPr>
        <p:txBody>
          <a:bodyPr/>
          <a:lstStyle/>
          <a:p>
            <a:pPr marL="457200" indent="-457200">
              <a:buFont typeface="Arial" panose="020B0604020202020204" pitchFamily="34" charset="0"/>
              <a:buChar char="•"/>
            </a:pPr>
            <a:r>
              <a:rPr lang="en-US" sz="3400" dirty="0"/>
              <a:t>Analog: Continuous, smooth variation (e.g., sound, temperature)</a:t>
            </a:r>
          </a:p>
          <a:p>
            <a:pPr marL="457200" indent="-457200">
              <a:buFont typeface="Arial" panose="020B0604020202020204" pitchFamily="34" charset="0"/>
              <a:buChar char="•"/>
            </a:pPr>
            <a:r>
              <a:rPr lang="en-US" sz="3400" dirty="0"/>
              <a:t>Digital: Discrete steps (0 or 1, ON or OFF)</a:t>
            </a:r>
          </a:p>
          <a:p>
            <a:pPr marL="457200" indent="-457200">
              <a:buFont typeface="Arial" panose="020B0604020202020204" pitchFamily="34" charset="0"/>
              <a:buChar char="•"/>
            </a:pPr>
            <a:r>
              <a:rPr lang="en-US" sz="3400" dirty="0"/>
              <a:t>Example: Sine wave vs Square wave</a:t>
            </a:r>
          </a:p>
          <a:p>
            <a:endParaRPr lang="en-IN" dirty="0"/>
          </a:p>
        </p:txBody>
      </p:sp>
      <p:sp>
        <p:nvSpPr>
          <p:cNvPr id="4" name="Date Placeholder 3">
            <a:extLst>
              <a:ext uri="{FF2B5EF4-FFF2-40B4-BE49-F238E27FC236}">
                <a16:creationId xmlns:a16="http://schemas.microsoft.com/office/drawing/2014/main" id="{36CD1EC4-32C8-869B-9CB7-1EC98978103E}"/>
              </a:ext>
            </a:extLst>
          </p:cNvPr>
          <p:cNvSpPr>
            <a:spLocks noGrp="1"/>
          </p:cNvSpPr>
          <p:nvPr>
            <p:ph type="dt" sz="half" idx="10"/>
          </p:nvPr>
        </p:nvSpPr>
        <p:spPr/>
        <p:txBody>
          <a:bodyPr/>
          <a:lstStyle/>
          <a:p>
            <a:fld id="{EE92C880-D2A2-457C-BB4F-8AB612EBFF36}" type="datetime1">
              <a:rPr lang="en-IN" smtClean="0"/>
              <a:pPr/>
              <a:t>02-09-2026</a:t>
            </a:fld>
            <a:endParaRPr lang="en-IN"/>
          </a:p>
        </p:txBody>
      </p:sp>
      <p:sp>
        <p:nvSpPr>
          <p:cNvPr id="5" name="Footer Placeholder 4">
            <a:extLst>
              <a:ext uri="{FF2B5EF4-FFF2-40B4-BE49-F238E27FC236}">
                <a16:creationId xmlns:a16="http://schemas.microsoft.com/office/drawing/2014/main" id="{168696D8-9E8E-E317-68A6-145C76182A24}"/>
              </a:ext>
            </a:extLst>
          </p:cNvPr>
          <p:cNvSpPr>
            <a:spLocks noGrp="1"/>
          </p:cNvSpPr>
          <p:nvPr>
            <p:ph type="ftr" sz="quarter" idx="11"/>
          </p:nvPr>
        </p:nvSpPr>
        <p:spPr/>
        <p:txBody>
          <a:bodyPr/>
          <a:lstStyle/>
          <a:p>
            <a:r>
              <a:rPr lang="en-IN" dirty="0"/>
              <a:t>Department of EEE</a:t>
            </a:r>
          </a:p>
        </p:txBody>
      </p:sp>
      <p:sp>
        <p:nvSpPr>
          <p:cNvPr id="6" name="Slide Number Placeholder 5">
            <a:extLst>
              <a:ext uri="{FF2B5EF4-FFF2-40B4-BE49-F238E27FC236}">
                <a16:creationId xmlns:a16="http://schemas.microsoft.com/office/drawing/2014/main" id="{E2362460-C299-C509-48F7-B0A0EBB99C20}"/>
              </a:ext>
            </a:extLst>
          </p:cNvPr>
          <p:cNvSpPr>
            <a:spLocks noGrp="1"/>
          </p:cNvSpPr>
          <p:nvPr>
            <p:ph type="sldNum" sz="quarter" idx="12"/>
          </p:nvPr>
        </p:nvSpPr>
        <p:spPr/>
        <p:txBody>
          <a:bodyPr/>
          <a:lstStyle/>
          <a:p>
            <a:fld id="{D0437036-596D-4E08-B26D-B8A0A9E8EA4F}" type="slidenum">
              <a:rPr lang="en-IN" smtClean="0"/>
              <a:pPr/>
              <a:t>3</a:t>
            </a:fld>
            <a:endParaRPr lang="en-IN"/>
          </a:p>
        </p:txBody>
      </p:sp>
    </p:spTree>
    <p:extLst>
      <p:ext uri="{BB962C8B-B14F-4D97-AF65-F5344CB8AC3E}">
        <p14:creationId xmlns:p14="http://schemas.microsoft.com/office/powerpoint/2010/main" val="15211979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AA536-6AD8-FEBD-3F5D-E87529B21A83}"/>
              </a:ext>
            </a:extLst>
          </p:cNvPr>
          <p:cNvSpPr>
            <a:spLocks noGrp="1"/>
          </p:cNvSpPr>
          <p:nvPr>
            <p:ph type="title"/>
          </p:nvPr>
        </p:nvSpPr>
        <p:spPr>
          <a:xfrm>
            <a:off x="831852" y="1110649"/>
            <a:ext cx="10515600" cy="749683"/>
          </a:xfrm>
        </p:spPr>
        <p:txBody>
          <a:bodyPr>
            <a:normAutofit fontScale="90000"/>
          </a:bodyPr>
          <a:lstStyle/>
          <a:p>
            <a:r>
              <a:rPr lang="en-IN" dirty="0"/>
              <a:t>Binary Logic</a:t>
            </a:r>
          </a:p>
        </p:txBody>
      </p:sp>
      <p:sp>
        <p:nvSpPr>
          <p:cNvPr id="3" name="Text Placeholder 2">
            <a:extLst>
              <a:ext uri="{FF2B5EF4-FFF2-40B4-BE49-F238E27FC236}">
                <a16:creationId xmlns:a16="http://schemas.microsoft.com/office/drawing/2014/main" id="{4617EEAB-FB6C-C4B8-EEDA-5F958E188406}"/>
              </a:ext>
            </a:extLst>
          </p:cNvPr>
          <p:cNvSpPr>
            <a:spLocks noGrp="1"/>
          </p:cNvSpPr>
          <p:nvPr>
            <p:ph type="body" idx="1"/>
          </p:nvPr>
        </p:nvSpPr>
        <p:spPr>
          <a:xfrm>
            <a:off x="831852" y="1860332"/>
            <a:ext cx="10515600" cy="4229319"/>
          </a:xfrm>
        </p:spPr>
        <p:txBody>
          <a:bodyPr>
            <a:normAutofit/>
          </a:bodyPr>
          <a:lstStyle/>
          <a:p>
            <a:pPr marL="457200" indent="-457200">
              <a:buFont typeface="Arial" panose="020B0604020202020204" pitchFamily="34" charset="0"/>
              <a:buChar char="•"/>
            </a:pPr>
            <a:r>
              <a:rPr lang="en-US" sz="3400" dirty="0"/>
              <a:t>Two logic levels: 0 (Low = 0V), 1 (High = +5V or +3.3V)</a:t>
            </a:r>
          </a:p>
          <a:p>
            <a:pPr marL="457200" indent="-457200">
              <a:buFont typeface="Arial" panose="020B0604020202020204" pitchFamily="34" charset="0"/>
              <a:buChar char="•"/>
            </a:pPr>
            <a:r>
              <a:rPr lang="en-US" sz="3400" dirty="0"/>
              <a:t>Computers use binary as circuits detect two states (ON/OFF)</a:t>
            </a:r>
            <a:endParaRPr lang="en-IN" sz="3400" dirty="0"/>
          </a:p>
        </p:txBody>
      </p:sp>
      <p:sp>
        <p:nvSpPr>
          <p:cNvPr id="4" name="Date Placeholder 3">
            <a:extLst>
              <a:ext uri="{FF2B5EF4-FFF2-40B4-BE49-F238E27FC236}">
                <a16:creationId xmlns:a16="http://schemas.microsoft.com/office/drawing/2014/main" id="{E0DF6B03-C994-DAFC-61DB-F2A21DC85610}"/>
              </a:ext>
            </a:extLst>
          </p:cNvPr>
          <p:cNvSpPr>
            <a:spLocks noGrp="1"/>
          </p:cNvSpPr>
          <p:nvPr>
            <p:ph type="dt" sz="half" idx="10"/>
          </p:nvPr>
        </p:nvSpPr>
        <p:spPr/>
        <p:txBody>
          <a:bodyPr/>
          <a:lstStyle/>
          <a:p>
            <a:fld id="{EE92C880-D2A2-457C-BB4F-8AB612EBFF36}" type="datetime1">
              <a:rPr lang="en-IN" smtClean="0"/>
              <a:pPr/>
              <a:t>02-09-2026</a:t>
            </a:fld>
            <a:endParaRPr lang="en-IN"/>
          </a:p>
        </p:txBody>
      </p:sp>
      <p:sp>
        <p:nvSpPr>
          <p:cNvPr id="5" name="Footer Placeholder 4">
            <a:extLst>
              <a:ext uri="{FF2B5EF4-FFF2-40B4-BE49-F238E27FC236}">
                <a16:creationId xmlns:a16="http://schemas.microsoft.com/office/drawing/2014/main" id="{10162F1A-F10C-DC49-4949-2CEF239BE84B}"/>
              </a:ext>
            </a:extLst>
          </p:cNvPr>
          <p:cNvSpPr>
            <a:spLocks noGrp="1"/>
          </p:cNvSpPr>
          <p:nvPr>
            <p:ph type="ftr" sz="quarter" idx="11"/>
          </p:nvPr>
        </p:nvSpPr>
        <p:spPr/>
        <p:txBody>
          <a:bodyPr/>
          <a:lstStyle/>
          <a:p>
            <a:r>
              <a:rPr lang="en-IN" dirty="0"/>
              <a:t>Department of EEE</a:t>
            </a:r>
          </a:p>
        </p:txBody>
      </p:sp>
      <p:sp>
        <p:nvSpPr>
          <p:cNvPr id="6" name="Slide Number Placeholder 5">
            <a:extLst>
              <a:ext uri="{FF2B5EF4-FFF2-40B4-BE49-F238E27FC236}">
                <a16:creationId xmlns:a16="http://schemas.microsoft.com/office/drawing/2014/main" id="{BB9434AB-24B9-6814-821D-4DFC0A044746}"/>
              </a:ext>
            </a:extLst>
          </p:cNvPr>
          <p:cNvSpPr>
            <a:spLocks noGrp="1"/>
          </p:cNvSpPr>
          <p:nvPr>
            <p:ph type="sldNum" sz="quarter" idx="12"/>
          </p:nvPr>
        </p:nvSpPr>
        <p:spPr/>
        <p:txBody>
          <a:bodyPr/>
          <a:lstStyle/>
          <a:p>
            <a:fld id="{D0437036-596D-4E08-B26D-B8A0A9E8EA4F}" type="slidenum">
              <a:rPr lang="en-IN" smtClean="0"/>
              <a:pPr/>
              <a:t>4</a:t>
            </a:fld>
            <a:endParaRPr lang="en-IN"/>
          </a:p>
        </p:txBody>
      </p:sp>
    </p:spTree>
    <p:extLst>
      <p:ext uri="{BB962C8B-B14F-4D97-AF65-F5344CB8AC3E}">
        <p14:creationId xmlns:p14="http://schemas.microsoft.com/office/powerpoint/2010/main" val="6901902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32E77-91A4-2A08-D3FE-0BF9901B64E3}"/>
              </a:ext>
            </a:extLst>
          </p:cNvPr>
          <p:cNvSpPr>
            <a:spLocks noGrp="1"/>
          </p:cNvSpPr>
          <p:nvPr>
            <p:ph type="title"/>
          </p:nvPr>
        </p:nvSpPr>
        <p:spPr>
          <a:xfrm>
            <a:off x="705727" y="1132654"/>
            <a:ext cx="10515600" cy="923103"/>
          </a:xfrm>
        </p:spPr>
        <p:txBody>
          <a:bodyPr>
            <a:normAutofit fontScale="90000"/>
          </a:bodyPr>
          <a:lstStyle/>
          <a:p>
            <a:r>
              <a:rPr lang="en-IN" dirty="0"/>
              <a:t>Applications of Digital Electronics</a:t>
            </a:r>
          </a:p>
        </p:txBody>
      </p:sp>
      <p:sp>
        <p:nvSpPr>
          <p:cNvPr id="3" name="Text Placeholder 2">
            <a:extLst>
              <a:ext uri="{FF2B5EF4-FFF2-40B4-BE49-F238E27FC236}">
                <a16:creationId xmlns:a16="http://schemas.microsoft.com/office/drawing/2014/main" id="{B190A5ED-38E3-C4F7-0586-63B6DCD37432}"/>
              </a:ext>
            </a:extLst>
          </p:cNvPr>
          <p:cNvSpPr>
            <a:spLocks noGrp="1"/>
          </p:cNvSpPr>
          <p:nvPr>
            <p:ph type="body" idx="1"/>
          </p:nvPr>
        </p:nvSpPr>
        <p:spPr>
          <a:xfrm>
            <a:off x="831852" y="2254470"/>
            <a:ext cx="10515600" cy="3835182"/>
          </a:xfrm>
        </p:spPr>
        <p:txBody>
          <a:bodyPr>
            <a:normAutofit/>
          </a:bodyPr>
          <a:lstStyle/>
          <a:p>
            <a:pPr marL="457200" indent="-457200">
              <a:buFont typeface="Arial" panose="020B0604020202020204" pitchFamily="34" charset="0"/>
              <a:buChar char="•"/>
            </a:pPr>
            <a:endParaRPr lang="en-US" sz="3400" dirty="0"/>
          </a:p>
          <a:p>
            <a:pPr marL="457200" indent="-457200">
              <a:buFont typeface="Arial" panose="020B0604020202020204" pitchFamily="34" charset="0"/>
              <a:buChar char="•"/>
            </a:pPr>
            <a:r>
              <a:rPr lang="en-US" sz="3400" dirty="0"/>
              <a:t>Computers and laptops</a:t>
            </a:r>
          </a:p>
          <a:p>
            <a:pPr marL="457200" indent="-457200">
              <a:buFont typeface="Arial" panose="020B0604020202020204" pitchFamily="34" charset="0"/>
              <a:buChar char="•"/>
            </a:pPr>
            <a:r>
              <a:rPr lang="en-US" sz="3400" dirty="0"/>
              <a:t>Mobile phones</a:t>
            </a:r>
          </a:p>
          <a:p>
            <a:pPr marL="457200" indent="-457200">
              <a:buFont typeface="Arial" panose="020B0604020202020204" pitchFamily="34" charset="0"/>
              <a:buChar char="•"/>
            </a:pPr>
            <a:r>
              <a:rPr lang="en-US" sz="3400" dirty="0"/>
              <a:t>Digital watches</a:t>
            </a:r>
          </a:p>
          <a:p>
            <a:pPr marL="457200" indent="-457200">
              <a:buFont typeface="Arial" panose="020B0604020202020204" pitchFamily="34" charset="0"/>
              <a:buChar char="•"/>
            </a:pPr>
            <a:r>
              <a:rPr lang="en-US" sz="3400" dirty="0"/>
              <a:t>Industrial automation</a:t>
            </a:r>
          </a:p>
          <a:p>
            <a:pPr marL="457200" indent="-457200">
              <a:buFont typeface="Arial" panose="020B0604020202020204" pitchFamily="34" charset="0"/>
              <a:buChar char="•"/>
            </a:pPr>
            <a:r>
              <a:rPr lang="en-US" sz="3400" dirty="0"/>
              <a:t>Smart home devices</a:t>
            </a:r>
          </a:p>
          <a:p>
            <a:pPr marL="457200" indent="-457200">
              <a:buFont typeface="Arial" panose="020B0604020202020204" pitchFamily="34" charset="0"/>
              <a:buChar char="•"/>
            </a:pPr>
            <a:endParaRPr lang="en-IN" sz="3400" dirty="0"/>
          </a:p>
        </p:txBody>
      </p:sp>
      <p:sp>
        <p:nvSpPr>
          <p:cNvPr id="4" name="Date Placeholder 3">
            <a:extLst>
              <a:ext uri="{FF2B5EF4-FFF2-40B4-BE49-F238E27FC236}">
                <a16:creationId xmlns:a16="http://schemas.microsoft.com/office/drawing/2014/main" id="{91D90FD7-8675-3AD1-B4E7-A07F4918FFED}"/>
              </a:ext>
            </a:extLst>
          </p:cNvPr>
          <p:cNvSpPr>
            <a:spLocks noGrp="1"/>
          </p:cNvSpPr>
          <p:nvPr>
            <p:ph type="dt" sz="half" idx="10"/>
          </p:nvPr>
        </p:nvSpPr>
        <p:spPr/>
        <p:txBody>
          <a:bodyPr/>
          <a:lstStyle/>
          <a:p>
            <a:fld id="{EE92C880-D2A2-457C-BB4F-8AB612EBFF36}" type="datetime1">
              <a:rPr lang="en-IN" smtClean="0"/>
              <a:pPr/>
              <a:t>02-09-2026</a:t>
            </a:fld>
            <a:endParaRPr lang="en-IN"/>
          </a:p>
        </p:txBody>
      </p:sp>
      <p:sp>
        <p:nvSpPr>
          <p:cNvPr id="5" name="Footer Placeholder 4">
            <a:extLst>
              <a:ext uri="{FF2B5EF4-FFF2-40B4-BE49-F238E27FC236}">
                <a16:creationId xmlns:a16="http://schemas.microsoft.com/office/drawing/2014/main" id="{9380C0FD-EB5B-2D32-4ECA-D1A33B320C05}"/>
              </a:ext>
            </a:extLst>
          </p:cNvPr>
          <p:cNvSpPr>
            <a:spLocks noGrp="1"/>
          </p:cNvSpPr>
          <p:nvPr>
            <p:ph type="ftr" sz="quarter" idx="11"/>
          </p:nvPr>
        </p:nvSpPr>
        <p:spPr/>
        <p:txBody>
          <a:bodyPr/>
          <a:lstStyle/>
          <a:p>
            <a:r>
              <a:rPr lang="en-IN" dirty="0"/>
              <a:t>Department of EEE</a:t>
            </a:r>
          </a:p>
        </p:txBody>
      </p:sp>
      <p:sp>
        <p:nvSpPr>
          <p:cNvPr id="6" name="Slide Number Placeholder 5">
            <a:extLst>
              <a:ext uri="{FF2B5EF4-FFF2-40B4-BE49-F238E27FC236}">
                <a16:creationId xmlns:a16="http://schemas.microsoft.com/office/drawing/2014/main" id="{45B97B7C-4D6A-63D3-E092-495D3CB9D3D8}"/>
              </a:ext>
            </a:extLst>
          </p:cNvPr>
          <p:cNvSpPr>
            <a:spLocks noGrp="1"/>
          </p:cNvSpPr>
          <p:nvPr>
            <p:ph type="sldNum" sz="quarter" idx="12"/>
          </p:nvPr>
        </p:nvSpPr>
        <p:spPr/>
        <p:txBody>
          <a:bodyPr/>
          <a:lstStyle/>
          <a:p>
            <a:fld id="{D0437036-596D-4E08-B26D-B8A0A9E8EA4F}" type="slidenum">
              <a:rPr lang="en-IN" smtClean="0"/>
              <a:pPr/>
              <a:t>5</a:t>
            </a:fld>
            <a:endParaRPr lang="en-IN"/>
          </a:p>
        </p:txBody>
      </p:sp>
    </p:spTree>
    <p:extLst>
      <p:ext uri="{BB962C8B-B14F-4D97-AF65-F5344CB8AC3E}">
        <p14:creationId xmlns:p14="http://schemas.microsoft.com/office/powerpoint/2010/main" val="450678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B8A78-9C3C-4FFD-B959-E8F4CA80B5EC}"/>
              </a:ext>
            </a:extLst>
          </p:cNvPr>
          <p:cNvSpPr>
            <a:spLocks noGrp="1"/>
          </p:cNvSpPr>
          <p:nvPr>
            <p:ph type="title"/>
          </p:nvPr>
        </p:nvSpPr>
        <p:spPr>
          <a:xfrm>
            <a:off x="838200" y="681037"/>
            <a:ext cx="10515600" cy="1325563"/>
          </a:xfrm>
        </p:spPr>
        <p:txBody>
          <a:bodyPr>
            <a:normAutofit/>
          </a:bodyPr>
          <a:lstStyle/>
          <a:p>
            <a:pPr algn="ctr"/>
            <a:r>
              <a:rPr lang="en-US" sz="3600" dirty="0"/>
              <a:t>Fundamentals: Logic Gates</a:t>
            </a:r>
            <a:endParaRPr lang="en-IN" sz="3600" dirty="0"/>
          </a:p>
        </p:txBody>
      </p:sp>
      <p:sp>
        <p:nvSpPr>
          <p:cNvPr id="3" name="Footer Placeholder 2">
            <a:extLst>
              <a:ext uri="{FF2B5EF4-FFF2-40B4-BE49-F238E27FC236}">
                <a16:creationId xmlns:a16="http://schemas.microsoft.com/office/drawing/2014/main" id="{3839810F-A1EC-4919-84A0-A1024BD0E686}"/>
              </a:ext>
            </a:extLst>
          </p:cNvPr>
          <p:cNvSpPr>
            <a:spLocks noGrp="1"/>
          </p:cNvSpPr>
          <p:nvPr>
            <p:ph type="ftr" sz="quarter" idx="11"/>
          </p:nvPr>
        </p:nvSpPr>
        <p:spPr/>
        <p:txBody>
          <a:bodyPr/>
          <a:lstStyle/>
          <a:p>
            <a:r>
              <a:rPr lang="en-US" dirty="0"/>
              <a:t>Mrs. </a:t>
            </a:r>
            <a:r>
              <a:rPr lang="en-US" dirty="0" err="1"/>
              <a:t>Swathi</a:t>
            </a:r>
            <a:r>
              <a:rPr lang="en-US" dirty="0"/>
              <a:t> C A, Department of EEE, ATMECE</a:t>
            </a:r>
          </a:p>
        </p:txBody>
      </p:sp>
      <p:sp>
        <p:nvSpPr>
          <p:cNvPr id="4" name="Slide Number Placeholder 3">
            <a:extLst>
              <a:ext uri="{FF2B5EF4-FFF2-40B4-BE49-F238E27FC236}">
                <a16:creationId xmlns:a16="http://schemas.microsoft.com/office/drawing/2014/main" id="{F6C102CF-0C9E-4759-8B4C-345CE527AA76}"/>
              </a:ext>
            </a:extLst>
          </p:cNvPr>
          <p:cNvSpPr>
            <a:spLocks noGrp="1"/>
          </p:cNvSpPr>
          <p:nvPr>
            <p:ph type="sldNum" sz="quarter" idx="12"/>
          </p:nvPr>
        </p:nvSpPr>
        <p:spPr/>
        <p:txBody>
          <a:bodyPr>
            <a:normAutofit/>
          </a:bodyPr>
          <a:lstStyle/>
          <a:p>
            <a:fld id="{B6F15528-21DE-4FAA-801E-634DDDAF4B2B}" type="slidenum">
              <a:rPr lang="en-US" smtClean="0"/>
              <a:pPr/>
              <a:t>6</a:t>
            </a:fld>
            <a:endParaRPr lang="en-US" dirty="0"/>
          </a:p>
        </p:txBody>
      </p:sp>
      <p:sp>
        <p:nvSpPr>
          <p:cNvPr id="5" name="Content Placeholder 4">
            <a:extLst>
              <a:ext uri="{FF2B5EF4-FFF2-40B4-BE49-F238E27FC236}">
                <a16:creationId xmlns:a16="http://schemas.microsoft.com/office/drawing/2014/main" id="{9BFA75FE-0B96-43C6-9903-C21F1CC57991}"/>
              </a:ext>
            </a:extLst>
          </p:cNvPr>
          <p:cNvSpPr>
            <a:spLocks noGrp="1"/>
          </p:cNvSpPr>
          <p:nvPr>
            <p:ph sz="quarter" idx="1"/>
          </p:nvPr>
        </p:nvSpPr>
        <p:spPr/>
        <p:txBody>
          <a:bodyPr>
            <a:normAutofit/>
          </a:bodyPr>
          <a:lstStyle/>
          <a:p>
            <a:pPr algn="just"/>
            <a:r>
              <a:rPr lang="en-US" dirty="0">
                <a:latin typeface="Times New Roman" panose="02020603050405020304" pitchFamily="18" charset="0"/>
                <a:cs typeface="Times New Roman" panose="02020603050405020304" pitchFamily="18" charset="0"/>
              </a:rPr>
              <a:t>Logic gates are the basic building blocks of any digital system.</a:t>
            </a:r>
          </a:p>
          <a:p>
            <a:pPr algn="just"/>
            <a:r>
              <a:rPr lang="en-US" dirty="0">
                <a:latin typeface="Times New Roman" panose="02020603050405020304" pitchFamily="18" charset="0"/>
                <a:cs typeface="Times New Roman" panose="02020603050405020304" pitchFamily="18" charset="0"/>
              </a:rPr>
              <a:t>Implements Boolean functions that performs a logic operation on one or more bits of input and gives a bit as an output</a:t>
            </a:r>
          </a:p>
          <a:p>
            <a:pPr algn="just"/>
            <a:r>
              <a:rPr lang="en-US" dirty="0">
                <a:latin typeface="Times New Roman" panose="02020603050405020304" pitchFamily="18" charset="0"/>
                <a:cs typeface="Times New Roman" panose="02020603050405020304" pitchFamily="18" charset="0"/>
              </a:rPr>
              <a:t>The relationship between the input and the output is based on a certain logic.</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19470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EAF63-BDE8-BDEA-CD6F-9D4CC9E41785}"/>
              </a:ext>
            </a:extLst>
          </p:cNvPr>
          <p:cNvSpPr>
            <a:spLocks noGrp="1"/>
          </p:cNvSpPr>
          <p:nvPr>
            <p:ph type="title"/>
          </p:nvPr>
        </p:nvSpPr>
        <p:spPr>
          <a:xfrm>
            <a:off x="3352800" y="576095"/>
            <a:ext cx="10515600" cy="1325563"/>
          </a:xfrm>
        </p:spPr>
        <p:txBody>
          <a:bodyPr/>
          <a:lstStyle/>
          <a:p>
            <a:r>
              <a:rPr lang="en-IN" dirty="0"/>
              <a:t>Logic Gates</a:t>
            </a:r>
          </a:p>
        </p:txBody>
      </p:sp>
      <p:sp>
        <p:nvSpPr>
          <p:cNvPr id="3" name="Content Placeholder 2">
            <a:extLst>
              <a:ext uri="{FF2B5EF4-FFF2-40B4-BE49-F238E27FC236}">
                <a16:creationId xmlns:a16="http://schemas.microsoft.com/office/drawing/2014/main" id="{2E9F2061-E219-6751-C946-40EDC778224B}"/>
              </a:ext>
            </a:extLst>
          </p:cNvPr>
          <p:cNvSpPr>
            <a:spLocks noGrp="1"/>
          </p:cNvSpPr>
          <p:nvPr>
            <p:ph idx="1"/>
          </p:nvPr>
        </p:nvSpPr>
        <p:spPr>
          <a:xfrm>
            <a:off x="838202" y="2081047"/>
            <a:ext cx="10515600" cy="4095915"/>
          </a:xfrm>
        </p:spPr>
        <p:txBody>
          <a:bodyPr/>
          <a:lstStyle/>
          <a:p>
            <a:endParaRPr lang="en-US" dirty="0"/>
          </a:p>
          <a:p>
            <a:r>
              <a:rPr lang="en-US" sz="3600" dirty="0"/>
              <a:t>AND Gate → Output is 1 if all inputs are 1</a:t>
            </a:r>
          </a:p>
          <a:p>
            <a:r>
              <a:rPr lang="en-US" sz="3600" dirty="0"/>
              <a:t>OR Gate → Output is 1 if any input is 1</a:t>
            </a:r>
          </a:p>
          <a:p>
            <a:r>
              <a:rPr lang="en-US" sz="3600" dirty="0"/>
              <a:t>NOT Gate → Inverts input</a:t>
            </a:r>
          </a:p>
          <a:p>
            <a:r>
              <a:rPr lang="en-US" sz="3600" dirty="0"/>
              <a:t>NAND &amp; NOR are universal gates</a:t>
            </a:r>
          </a:p>
          <a:p>
            <a:r>
              <a:rPr lang="en-US" sz="3600" dirty="0"/>
              <a:t>Truth tables and symbols are key</a:t>
            </a:r>
          </a:p>
          <a:p>
            <a:endParaRPr lang="en-IN" dirty="0"/>
          </a:p>
        </p:txBody>
      </p:sp>
      <p:sp>
        <p:nvSpPr>
          <p:cNvPr id="4" name="Date Placeholder 3">
            <a:extLst>
              <a:ext uri="{FF2B5EF4-FFF2-40B4-BE49-F238E27FC236}">
                <a16:creationId xmlns:a16="http://schemas.microsoft.com/office/drawing/2014/main" id="{19B98785-98A9-F1D8-C625-75D3F1A02E2A}"/>
              </a:ext>
            </a:extLst>
          </p:cNvPr>
          <p:cNvSpPr>
            <a:spLocks noGrp="1"/>
          </p:cNvSpPr>
          <p:nvPr>
            <p:ph type="dt" sz="half" idx="10"/>
          </p:nvPr>
        </p:nvSpPr>
        <p:spPr/>
        <p:txBody>
          <a:bodyPr/>
          <a:lstStyle/>
          <a:p>
            <a:fld id="{6CC86B64-43E0-4E34-9AC4-5F4D221C02DF}" type="datetime1">
              <a:rPr lang="en-IN" smtClean="0"/>
              <a:pPr/>
              <a:t>02-09-2026</a:t>
            </a:fld>
            <a:endParaRPr lang="en-IN"/>
          </a:p>
        </p:txBody>
      </p:sp>
      <p:sp>
        <p:nvSpPr>
          <p:cNvPr id="5" name="Footer Placeholder 4">
            <a:extLst>
              <a:ext uri="{FF2B5EF4-FFF2-40B4-BE49-F238E27FC236}">
                <a16:creationId xmlns:a16="http://schemas.microsoft.com/office/drawing/2014/main" id="{0FBD92F6-E35A-7061-8A54-3C6F30F711B7}"/>
              </a:ext>
            </a:extLst>
          </p:cNvPr>
          <p:cNvSpPr>
            <a:spLocks noGrp="1"/>
          </p:cNvSpPr>
          <p:nvPr>
            <p:ph type="ftr" sz="quarter" idx="11"/>
          </p:nvPr>
        </p:nvSpPr>
        <p:spPr/>
        <p:txBody>
          <a:bodyPr/>
          <a:lstStyle/>
          <a:p>
            <a:r>
              <a:rPr lang="en-IN" dirty="0"/>
              <a:t>Department of EEE</a:t>
            </a:r>
          </a:p>
        </p:txBody>
      </p:sp>
      <p:sp>
        <p:nvSpPr>
          <p:cNvPr id="6" name="Slide Number Placeholder 5">
            <a:extLst>
              <a:ext uri="{FF2B5EF4-FFF2-40B4-BE49-F238E27FC236}">
                <a16:creationId xmlns:a16="http://schemas.microsoft.com/office/drawing/2014/main" id="{C6E8BD65-4225-F585-D63D-7452358BC8E2}"/>
              </a:ext>
            </a:extLst>
          </p:cNvPr>
          <p:cNvSpPr>
            <a:spLocks noGrp="1"/>
          </p:cNvSpPr>
          <p:nvPr>
            <p:ph type="sldNum" sz="quarter" idx="12"/>
          </p:nvPr>
        </p:nvSpPr>
        <p:spPr/>
        <p:txBody>
          <a:bodyPr/>
          <a:lstStyle/>
          <a:p>
            <a:fld id="{D0437036-596D-4E08-B26D-B8A0A9E8EA4F}" type="slidenum">
              <a:rPr lang="en-IN" smtClean="0"/>
              <a:pPr/>
              <a:t>7</a:t>
            </a:fld>
            <a:endParaRPr lang="en-IN"/>
          </a:p>
        </p:txBody>
      </p:sp>
    </p:spTree>
    <p:extLst>
      <p:ext uri="{BB962C8B-B14F-4D97-AF65-F5344CB8AC3E}">
        <p14:creationId xmlns:p14="http://schemas.microsoft.com/office/powerpoint/2010/main" val="30519183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774C1-66EA-4EDB-8347-913B734E4514}"/>
              </a:ext>
            </a:extLst>
          </p:cNvPr>
          <p:cNvSpPr>
            <a:spLocks noGrp="1"/>
          </p:cNvSpPr>
          <p:nvPr>
            <p:ph type="title"/>
          </p:nvPr>
        </p:nvSpPr>
        <p:spPr/>
        <p:txBody>
          <a:bodyPr>
            <a:normAutofit/>
          </a:bodyPr>
          <a:lstStyle/>
          <a:p>
            <a:pPr algn="ctr"/>
            <a:r>
              <a:rPr lang="en-US" sz="3600" dirty="0"/>
              <a:t>Logic Gates [Contd. . ]</a:t>
            </a:r>
            <a:endParaRPr lang="en-IN" sz="3600" dirty="0"/>
          </a:p>
        </p:txBody>
      </p:sp>
      <p:sp>
        <p:nvSpPr>
          <p:cNvPr id="3" name="Footer Placeholder 2">
            <a:extLst>
              <a:ext uri="{FF2B5EF4-FFF2-40B4-BE49-F238E27FC236}">
                <a16:creationId xmlns:a16="http://schemas.microsoft.com/office/drawing/2014/main" id="{9758C78C-D9FD-41A2-8F11-D09A57054AC3}"/>
              </a:ext>
            </a:extLst>
          </p:cNvPr>
          <p:cNvSpPr>
            <a:spLocks noGrp="1"/>
          </p:cNvSpPr>
          <p:nvPr>
            <p:ph type="ftr" sz="quarter" idx="11"/>
          </p:nvPr>
        </p:nvSpPr>
        <p:spPr/>
        <p:txBody>
          <a:bodyPr/>
          <a:lstStyle/>
          <a:p>
            <a:r>
              <a:rPr lang="en-US" dirty="0"/>
              <a:t>Mrs. </a:t>
            </a:r>
            <a:r>
              <a:rPr lang="en-US" dirty="0" err="1"/>
              <a:t>Swathi</a:t>
            </a:r>
            <a:r>
              <a:rPr lang="en-US" dirty="0"/>
              <a:t> C A, Department of EEE, ATMECE</a:t>
            </a:r>
          </a:p>
        </p:txBody>
      </p:sp>
      <p:sp>
        <p:nvSpPr>
          <p:cNvPr id="4" name="Slide Number Placeholder 3">
            <a:extLst>
              <a:ext uri="{FF2B5EF4-FFF2-40B4-BE49-F238E27FC236}">
                <a16:creationId xmlns:a16="http://schemas.microsoft.com/office/drawing/2014/main" id="{B9C21923-C50A-44A8-AAF3-D3F399132712}"/>
              </a:ext>
            </a:extLst>
          </p:cNvPr>
          <p:cNvSpPr>
            <a:spLocks noGrp="1"/>
          </p:cNvSpPr>
          <p:nvPr>
            <p:ph type="sldNum" sz="quarter" idx="12"/>
          </p:nvPr>
        </p:nvSpPr>
        <p:spPr/>
        <p:txBody>
          <a:bodyPr>
            <a:normAutofit/>
          </a:bodyPr>
          <a:lstStyle/>
          <a:p>
            <a:fld id="{B6F15528-21DE-4FAA-801E-634DDDAF4B2B}" type="slidenum">
              <a:rPr lang="en-US" smtClean="0"/>
              <a:pPr/>
              <a:t>8</a:t>
            </a:fld>
            <a:endParaRPr lang="en-US" dirty="0"/>
          </a:p>
        </p:txBody>
      </p:sp>
      <p:sp>
        <p:nvSpPr>
          <p:cNvPr id="5" name="Content Placeholder 4">
            <a:extLst>
              <a:ext uri="{FF2B5EF4-FFF2-40B4-BE49-F238E27FC236}">
                <a16:creationId xmlns:a16="http://schemas.microsoft.com/office/drawing/2014/main" id="{FAC5CD51-BAEA-45E4-BD28-20BEACF152CA}"/>
              </a:ext>
            </a:extLst>
          </p:cNvPr>
          <p:cNvSpPr>
            <a:spLocks noGrp="1"/>
          </p:cNvSpPr>
          <p:nvPr>
            <p:ph sz="quarter" idx="1"/>
          </p:nvPr>
        </p:nvSpPr>
        <p:spPr/>
        <p:txBody>
          <a:bodyPr>
            <a:normAutofit/>
          </a:bodyPr>
          <a:lstStyle/>
          <a:p>
            <a:pPr algn="just"/>
            <a:r>
              <a:rPr lang="en-US" sz="2400" dirty="0">
                <a:solidFill>
                  <a:srgbClr val="222222"/>
                </a:solidFill>
                <a:latin typeface="Times New Roman" panose="02020603050405020304" pitchFamily="18" charset="0"/>
                <a:cs typeface="Times New Roman" panose="02020603050405020304" pitchFamily="18" charset="0"/>
              </a:rPr>
              <a:t>The basic logic gates are classified into seven types: </a:t>
            </a:r>
          </a:p>
          <a:p>
            <a:pPr algn="just"/>
            <a:r>
              <a:rPr lang="en-US" sz="2400" dirty="0">
                <a:solidFill>
                  <a:srgbClr val="222222"/>
                </a:solidFill>
                <a:latin typeface="Times New Roman" panose="02020603050405020304" pitchFamily="18" charset="0"/>
                <a:cs typeface="Times New Roman" panose="02020603050405020304" pitchFamily="18" charset="0"/>
              </a:rPr>
              <a:t>AND gate, OR gate, NOT, XOR gate, NAND gate, NOR gate, XNOR gate.</a:t>
            </a:r>
          </a:p>
          <a:p>
            <a:pPr algn="just"/>
            <a:r>
              <a:rPr lang="en-US" sz="2400" dirty="0">
                <a:solidFill>
                  <a:srgbClr val="222222"/>
                </a:solidFill>
                <a:latin typeface="Times New Roman" panose="02020603050405020304" pitchFamily="18" charset="0"/>
                <a:cs typeface="Times New Roman" panose="02020603050405020304" pitchFamily="18" charset="0"/>
              </a:rPr>
              <a:t>The truth table is used to show the logic gate function</a:t>
            </a:r>
          </a:p>
          <a:p>
            <a:pPr marL="457200" indent="-457200" algn="just">
              <a:buAutoNum type="arabicPeriod"/>
            </a:pPr>
            <a:r>
              <a:rPr lang="en-US" sz="2400" dirty="0">
                <a:solidFill>
                  <a:srgbClr val="222222"/>
                </a:solidFill>
                <a:latin typeface="Times New Roman" panose="02020603050405020304" pitchFamily="18" charset="0"/>
                <a:cs typeface="Times New Roman" panose="02020603050405020304" pitchFamily="18" charset="0"/>
              </a:rPr>
              <a:t>OR Gate: Expression</a:t>
            </a:r>
            <a:r>
              <a:rPr lang="en-US" sz="2400" b="1" dirty="0">
                <a:solidFill>
                  <a:srgbClr val="C00000"/>
                </a:solidFill>
                <a:latin typeface="Times New Roman" panose="02020603050405020304" pitchFamily="18" charset="0"/>
                <a:cs typeface="Times New Roman" panose="02020603050405020304" pitchFamily="18" charset="0"/>
              </a:rPr>
              <a:t>:  x = A + B</a:t>
            </a:r>
          </a:p>
          <a:p>
            <a:pPr marL="0" indent="0" algn="just">
              <a:buNone/>
            </a:pPr>
            <a:r>
              <a:rPr lang="en-US" sz="2400" dirty="0">
                <a:solidFill>
                  <a:srgbClr val="C00000"/>
                </a:solidFill>
                <a:latin typeface="Times New Roman" panose="02020603050405020304" pitchFamily="18" charset="0"/>
                <a:cs typeface="Times New Roman" panose="02020603050405020304" pitchFamily="18" charset="0"/>
              </a:rPr>
              <a:t>Symbol:                                     Truth Table of OR Gate</a:t>
            </a:r>
            <a:endParaRPr lang="en-IN" sz="2400" dirty="0">
              <a:solidFill>
                <a:srgbClr val="C00000"/>
              </a:solidFill>
              <a:latin typeface="Times New Roman" panose="020206030504050203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id="{48E1F236-CF9A-4B87-8FDE-0616C3E9C790}"/>
              </a:ext>
            </a:extLst>
          </p:cNvPr>
          <p:cNvPicPr>
            <a:picLocks noChangeAspect="1"/>
          </p:cNvPicPr>
          <p:nvPr/>
        </p:nvPicPr>
        <p:blipFill>
          <a:blip r:embed="rId2"/>
          <a:stretch>
            <a:fillRect/>
          </a:stretch>
        </p:blipFill>
        <p:spPr>
          <a:xfrm>
            <a:off x="2145891" y="4191167"/>
            <a:ext cx="2739487" cy="1352550"/>
          </a:xfrm>
          <a:prstGeom prst="rect">
            <a:avLst/>
          </a:prstGeom>
        </p:spPr>
      </p:pic>
      <p:pic>
        <p:nvPicPr>
          <p:cNvPr id="9" name="Picture 8">
            <a:extLst>
              <a:ext uri="{FF2B5EF4-FFF2-40B4-BE49-F238E27FC236}">
                <a16:creationId xmlns:a16="http://schemas.microsoft.com/office/drawing/2014/main" id="{82C86E24-22E8-4D5E-A4C6-0BBB6B8CDA94}"/>
              </a:ext>
            </a:extLst>
          </p:cNvPr>
          <p:cNvPicPr>
            <a:picLocks noChangeAspect="1"/>
          </p:cNvPicPr>
          <p:nvPr/>
        </p:nvPicPr>
        <p:blipFill>
          <a:blip r:embed="rId3"/>
          <a:stretch>
            <a:fillRect/>
          </a:stretch>
        </p:blipFill>
        <p:spPr>
          <a:xfrm>
            <a:off x="6294548" y="4133850"/>
            <a:ext cx="2415829" cy="2057928"/>
          </a:xfrm>
          <a:prstGeom prst="rect">
            <a:avLst/>
          </a:prstGeom>
        </p:spPr>
      </p:pic>
    </p:spTree>
    <p:extLst>
      <p:ext uri="{BB962C8B-B14F-4D97-AF65-F5344CB8AC3E}">
        <p14:creationId xmlns:p14="http://schemas.microsoft.com/office/powerpoint/2010/main" val="703616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774C1-66EA-4EDB-8347-913B734E4514}"/>
              </a:ext>
            </a:extLst>
          </p:cNvPr>
          <p:cNvSpPr>
            <a:spLocks noGrp="1"/>
          </p:cNvSpPr>
          <p:nvPr>
            <p:ph type="title"/>
          </p:nvPr>
        </p:nvSpPr>
        <p:spPr/>
        <p:txBody>
          <a:bodyPr/>
          <a:lstStyle/>
          <a:p>
            <a:pPr algn="ctr"/>
            <a:r>
              <a:rPr lang="en-US" sz="3600" dirty="0"/>
              <a:t>Logic Gates [Contd. . ]</a:t>
            </a:r>
            <a:endParaRPr lang="en-IN" sz="3600" dirty="0"/>
          </a:p>
        </p:txBody>
      </p:sp>
      <p:sp>
        <p:nvSpPr>
          <p:cNvPr id="3" name="Footer Placeholder 2">
            <a:extLst>
              <a:ext uri="{FF2B5EF4-FFF2-40B4-BE49-F238E27FC236}">
                <a16:creationId xmlns:a16="http://schemas.microsoft.com/office/drawing/2014/main" id="{9758C78C-D9FD-41A2-8F11-D09A57054AC3}"/>
              </a:ext>
            </a:extLst>
          </p:cNvPr>
          <p:cNvSpPr>
            <a:spLocks noGrp="1"/>
          </p:cNvSpPr>
          <p:nvPr>
            <p:ph type="ftr" sz="quarter" idx="11"/>
          </p:nvPr>
        </p:nvSpPr>
        <p:spPr/>
        <p:txBody>
          <a:bodyPr/>
          <a:lstStyle/>
          <a:p>
            <a:r>
              <a:rPr lang="en-US" dirty="0"/>
              <a:t>Mrs. </a:t>
            </a:r>
            <a:r>
              <a:rPr lang="en-US" dirty="0" err="1"/>
              <a:t>Swathi</a:t>
            </a:r>
            <a:r>
              <a:rPr lang="en-US" dirty="0"/>
              <a:t> C A, Department of EEE, ATMECE</a:t>
            </a:r>
          </a:p>
        </p:txBody>
      </p:sp>
      <p:sp>
        <p:nvSpPr>
          <p:cNvPr id="4" name="Slide Number Placeholder 3">
            <a:extLst>
              <a:ext uri="{FF2B5EF4-FFF2-40B4-BE49-F238E27FC236}">
                <a16:creationId xmlns:a16="http://schemas.microsoft.com/office/drawing/2014/main" id="{B9C21923-C50A-44A8-AAF3-D3F399132712}"/>
              </a:ext>
            </a:extLst>
          </p:cNvPr>
          <p:cNvSpPr>
            <a:spLocks noGrp="1"/>
          </p:cNvSpPr>
          <p:nvPr>
            <p:ph type="sldNum" sz="quarter" idx="12"/>
          </p:nvPr>
        </p:nvSpPr>
        <p:spPr/>
        <p:txBody>
          <a:bodyPr>
            <a:normAutofit/>
          </a:bodyPr>
          <a:lstStyle/>
          <a:p>
            <a:fld id="{B6F15528-21DE-4FAA-801E-634DDDAF4B2B}" type="slidenum">
              <a:rPr lang="en-US" smtClean="0"/>
              <a:pPr/>
              <a:t>9</a:t>
            </a:fld>
            <a:endParaRPr lang="en-US" dirty="0"/>
          </a:p>
        </p:txBody>
      </p:sp>
      <p:sp>
        <p:nvSpPr>
          <p:cNvPr id="5" name="Content Placeholder 4">
            <a:extLst>
              <a:ext uri="{FF2B5EF4-FFF2-40B4-BE49-F238E27FC236}">
                <a16:creationId xmlns:a16="http://schemas.microsoft.com/office/drawing/2014/main" id="{FAC5CD51-BAEA-45E4-BD28-20BEACF152CA}"/>
              </a:ext>
            </a:extLst>
          </p:cNvPr>
          <p:cNvSpPr>
            <a:spLocks noGrp="1"/>
          </p:cNvSpPr>
          <p:nvPr>
            <p:ph sz="quarter" idx="1"/>
          </p:nvPr>
        </p:nvSpPr>
        <p:spPr/>
        <p:txBody>
          <a:bodyPr>
            <a:normAutofit/>
          </a:bodyPr>
          <a:lstStyle/>
          <a:p>
            <a:pPr marL="0" indent="0" algn="just">
              <a:buNone/>
            </a:pPr>
            <a:r>
              <a:rPr lang="en-US" sz="2400" dirty="0">
                <a:solidFill>
                  <a:srgbClr val="222222"/>
                </a:solidFill>
                <a:latin typeface="Times New Roman" panose="02020603050405020304" pitchFamily="18" charset="0"/>
                <a:cs typeface="Times New Roman" panose="02020603050405020304" pitchFamily="18" charset="0"/>
              </a:rPr>
              <a:t>2. AND Gate: Expression</a:t>
            </a:r>
            <a:r>
              <a:rPr lang="en-US" sz="2400" b="1" dirty="0">
                <a:solidFill>
                  <a:srgbClr val="C00000"/>
                </a:solidFill>
                <a:latin typeface="Times New Roman" panose="02020603050405020304" pitchFamily="18" charset="0"/>
                <a:cs typeface="Times New Roman" panose="02020603050405020304" pitchFamily="18" charset="0"/>
              </a:rPr>
              <a:t>:  x = A . B</a:t>
            </a:r>
          </a:p>
          <a:p>
            <a:pPr marL="0" indent="0" algn="just">
              <a:buNone/>
            </a:pPr>
            <a:r>
              <a:rPr lang="en-US" sz="2400" dirty="0">
                <a:solidFill>
                  <a:srgbClr val="C00000"/>
                </a:solidFill>
                <a:latin typeface="Times New Roman" panose="02020603050405020304" pitchFamily="18" charset="0"/>
                <a:cs typeface="Times New Roman" panose="02020603050405020304" pitchFamily="18" charset="0"/>
              </a:rPr>
              <a:t>Symbol:                                     Truth Table of AND Gate</a:t>
            </a:r>
          </a:p>
          <a:p>
            <a:pPr marL="0" indent="0" algn="just">
              <a:buNone/>
            </a:pPr>
            <a:endParaRPr lang="en-US" sz="2400" dirty="0">
              <a:solidFill>
                <a:srgbClr val="C00000"/>
              </a:solidFill>
              <a:latin typeface="Times New Roman" panose="02020603050405020304" pitchFamily="18" charset="0"/>
              <a:cs typeface="Times New Roman" panose="02020603050405020304" pitchFamily="18" charset="0"/>
            </a:endParaRPr>
          </a:p>
          <a:p>
            <a:pPr marL="0" indent="0" algn="just">
              <a:buNone/>
            </a:pPr>
            <a:endParaRPr lang="en-US" sz="2400" dirty="0">
              <a:solidFill>
                <a:srgbClr val="C00000"/>
              </a:solidFill>
              <a:latin typeface="Times New Roman" panose="02020603050405020304" pitchFamily="18" charset="0"/>
              <a:cs typeface="Times New Roman" panose="02020603050405020304" pitchFamily="18" charset="0"/>
            </a:endParaRPr>
          </a:p>
          <a:p>
            <a:pPr marL="0" indent="0" algn="just">
              <a:buNone/>
            </a:pPr>
            <a:endParaRPr lang="en-US" sz="2400" dirty="0">
              <a:solidFill>
                <a:srgbClr val="C00000"/>
              </a:solidFill>
              <a:latin typeface="Times New Roman" panose="02020603050405020304" pitchFamily="18" charset="0"/>
              <a:cs typeface="Times New Roman" panose="02020603050405020304" pitchFamily="18" charset="0"/>
            </a:endParaRPr>
          </a:p>
          <a:p>
            <a:pPr marL="0" indent="0" algn="just">
              <a:buNone/>
            </a:pPr>
            <a:r>
              <a:rPr lang="en-IN" sz="2400" dirty="0">
                <a:latin typeface="Times New Roman" panose="02020603050405020304" pitchFamily="18" charset="0"/>
                <a:cs typeface="Times New Roman" panose="02020603050405020304" pitchFamily="18" charset="0"/>
              </a:rPr>
              <a:t>3.</a:t>
            </a:r>
            <a:r>
              <a:rPr lang="en-IN" sz="2400" dirty="0">
                <a:solidFill>
                  <a:srgbClr val="C00000"/>
                </a:solidFill>
                <a:latin typeface="Times New Roman" panose="02020603050405020304" pitchFamily="18" charset="0"/>
                <a:cs typeface="Times New Roman" panose="02020603050405020304" pitchFamily="18" charset="0"/>
              </a:rPr>
              <a:t> </a:t>
            </a:r>
            <a:r>
              <a:rPr lang="en-IN" sz="2400" dirty="0">
                <a:latin typeface="Times New Roman" panose="02020603050405020304" pitchFamily="18" charset="0"/>
                <a:cs typeface="Times New Roman" panose="02020603050405020304" pitchFamily="18" charset="0"/>
              </a:rPr>
              <a:t>NOT Gate: Expression: A = A’</a:t>
            </a:r>
            <a:endParaRPr lang="en-US" sz="2400"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0A5268AF-7A9E-41EE-9E5E-5EDE9C1C3350}"/>
              </a:ext>
            </a:extLst>
          </p:cNvPr>
          <p:cNvPicPr>
            <a:picLocks noChangeAspect="1"/>
          </p:cNvPicPr>
          <p:nvPr/>
        </p:nvPicPr>
        <p:blipFill>
          <a:blip r:embed="rId2"/>
          <a:stretch>
            <a:fillRect/>
          </a:stretch>
        </p:blipFill>
        <p:spPr>
          <a:xfrm>
            <a:off x="2133600" y="2624534"/>
            <a:ext cx="2810116" cy="1105234"/>
          </a:xfrm>
          <a:prstGeom prst="rect">
            <a:avLst/>
          </a:prstGeom>
        </p:spPr>
      </p:pic>
      <p:pic>
        <p:nvPicPr>
          <p:cNvPr id="7" name="Picture 6">
            <a:extLst>
              <a:ext uri="{FF2B5EF4-FFF2-40B4-BE49-F238E27FC236}">
                <a16:creationId xmlns:a16="http://schemas.microsoft.com/office/drawing/2014/main" id="{49C54597-9510-44B1-BB45-C6C6780F77A5}"/>
              </a:ext>
            </a:extLst>
          </p:cNvPr>
          <p:cNvPicPr>
            <a:picLocks noChangeAspect="1"/>
          </p:cNvPicPr>
          <p:nvPr/>
        </p:nvPicPr>
        <p:blipFill>
          <a:blip r:embed="rId3"/>
          <a:stretch>
            <a:fillRect/>
          </a:stretch>
        </p:blipFill>
        <p:spPr>
          <a:xfrm>
            <a:off x="6538210" y="2624534"/>
            <a:ext cx="2298930" cy="1853077"/>
          </a:xfrm>
          <a:prstGeom prst="rect">
            <a:avLst/>
          </a:prstGeom>
        </p:spPr>
      </p:pic>
      <p:pic>
        <p:nvPicPr>
          <p:cNvPr id="10" name="Picture 9">
            <a:extLst>
              <a:ext uri="{FF2B5EF4-FFF2-40B4-BE49-F238E27FC236}">
                <a16:creationId xmlns:a16="http://schemas.microsoft.com/office/drawing/2014/main" id="{8B26BE52-76EB-466B-8F8B-18B2B5C9B6FC}"/>
              </a:ext>
            </a:extLst>
          </p:cNvPr>
          <p:cNvPicPr>
            <a:picLocks noChangeAspect="1"/>
          </p:cNvPicPr>
          <p:nvPr/>
        </p:nvPicPr>
        <p:blipFill>
          <a:blip r:embed="rId4"/>
          <a:stretch>
            <a:fillRect/>
          </a:stretch>
        </p:blipFill>
        <p:spPr>
          <a:xfrm>
            <a:off x="2123769" y="4650202"/>
            <a:ext cx="3017155" cy="1739301"/>
          </a:xfrm>
          <a:prstGeom prst="rect">
            <a:avLst/>
          </a:prstGeom>
        </p:spPr>
      </p:pic>
      <p:pic>
        <p:nvPicPr>
          <p:cNvPr id="11" name="Picture 10">
            <a:extLst>
              <a:ext uri="{FF2B5EF4-FFF2-40B4-BE49-F238E27FC236}">
                <a16:creationId xmlns:a16="http://schemas.microsoft.com/office/drawing/2014/main" id="{3BB46A73-DAEB-463C-8CEC-94643EFB73D9}"/>
              </a:ext>
            </a:extLst>
          </p:cNvPr>
          <p:cNvPicPr>
            <a:picLocks noChangeAspect="1"/>
          </p:cNvPicPr>
          <p:nvPr/>
        </p:nvPicPr>
        <p:blipFill>
          <a:blip r:embed="rId5"/>
          <a:stretch>
            <a:fillRect/>
          </a:stretch>
        </p:blipFill>
        <p:spPr>
          <a:xfrm>
            <a:off x="6991176" y="4771882"/>
            <a:ext cx="1727430" cy="1378774"/>
          </a:xfrm>
          <a:prstGeom prst="rect">
            <a:avLst/>
          </a:prstGeom>
        </p:spPr>
      </p:pic>
      <p:sp>
        <p:nvSpPr>
          <p:cNvPr id="13" name="TextBox 12">
            <a:extLst>
              <a:ext uri="{FF2B5EF4-FFF2-40B4-BE49-F238E27FC236}">
                <a16:creationId xmlns:a16="http://schemas.microsoft.com/office/drawing/2014/main" id="{F47A4F79-2F2D-4EB2-A316-68CD6C7D99C8}"/>
              </a:ext>
            </a:extLst>
          </p:cNvPr>
          <p:cNvSpPr txBox="1"/>
          <p:nvPr/>
        </p:nvSpPr>
        <p:spPr>
          <a:xfrm>
            <a:off x="2743201" y="4362285"/>
            <a:ext cx="6324599" cy="369332"/>
          </a:xfrm>
          <a:prstGeom prst="rect">
            <a:avLst/>
          </a:prstGeom>
          <a:noFill/>
        </p:spPr>
        <p:txBody>
          <a:bodyPr wrap="square">
            <a:spAutoFit/>
          </a:bodyPr>
          <a:lstStyle/>
          <a:p>
            <a:pPr algn="just"/>
            <a:r>
              <a:rPr lang="en-US" dirty="0">
                <a:solidFill>
                  <a:srgbClr val="C00000"/>
                </a:solidFill>
                <a:latin typeface="Times New Roman" panose="02020603050405020304" pitchFamily="18" charset="0"/>
                <a:cs typeface="Times New Roman" panose="02020603050405020304" pitchFamily="18" charset="0"/>
              </a:rPr>
              <a:t>Symbol:                                                   Truth Table of NOT Gate</a:t>
            </a:r>
          </a:p>
        </p:txBody>
      </p:sp>
    </p:spTree>
    <p:extLst>
      <p:ext uri="{BB962C8B-B14F-4D97-AF65-F5344CB8AC3E}">
        <p14:creationId xmlns:p14="http://schemas.microsoft.com/office/powerpoint/2010/main" val="3998446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5" end="5"/>
                                            </p:txEl>
                                          </p:spTgt>
                                        </p:tgtEl>
                                        <p:attrNameLst>
                                          <p:attrName>style.visibility</p:attrName>
                                        </p:attrNameLst>
                                      </p:cBhvr>
                                      <p:to>
                                        <p:strVal val="visible"/>
                                      </p:to>
                                    </p:set>
                                    <p:animEffect transition="in" filter="fade">
                                      <p:cBhvr>
                                        <p:cTn id="22" dur="500"/>
                                        <p:tgtEl>
                                          <p:spTgt spid="5">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774C1-66EA-4EDB-8347-913B734E4514}"/>
              </a:ext>
            </a:extLst>
          </p:cNvPr>
          <p:cNvSpPr>
            <a:spLocks noGrp="1"/>
          </p:cNvSpPr>
          <p:nvPr>
            <p:ph type="title"/>
          </p:nvPr>
        </p:nvSpPr>
        <p:spPr/>
        <p:txBody>
          <a:bodyPr/>
          <a:lstStyle/>
          <a:p>
            <a:pPr algn="ctr"/>
            <a:r>
              <a:rPr lang="en-US" sz="3600" dirty="0"/>
              <a:t>Logic Gates [Contd. . ]</a:t>
            </a:r>
            <a:endParaRPr lang="en-IN" sz="3600" dirty="0"/>
          </a:p>
        </p:txBody>
      </p:sp>
      <p:sp>
        <p:nvSpPr>
          <p:cNvPr id="3" name="Footer Placeholder 2">
            <a:extLst>
              <a:ext uri="{FF2B5EF4-FFF2-40B4-BE49-F238E27FC236}">
                <a16:creationId xmlns:a16="http://schemas.microsoft.com/office/drawing/2014/main" id="{9758C78C-D9FD-41A2-8F11-D09A57054AC3}"/>
              </a:ext>
            </a:extLst>
          </p:cNvPr>
          <p:cNvSpPr>
            <a:spLocks noGrp="1"/>
          </p:cNvSpPr>
          <p:nvPr>
            <p:ph type="ftr" sz="quarter" idx="11"/>
          </p:nvPr>
        </p:nvSpPr>
        <p:spPr/>
        <p:txBody>
          <a:bodyPr/>
          <a:lstStyle/>
          <a:p>
            <a:r>
              <a:rPr lang="en-US" dirty="0"/>
              <a:t>Mrs. </a:t>
            </a:r>
            <a:r>
              <a:rPr lang="en-US" dirty="0" err="1"/>
              <a:t>Swathi</a:t>
            </a:r>
            <a:r>
              <a:rPr lang="en-US" dirty="0"/>
              <a:t> C A, Department of EEE, ATMECE</a:t>
            </a:r>
          </a:p>
        </p:txBody>
      </p:sp>
      <p:sp>
        <p:nvSpPr>
          <p:cNvPr id="4" name="Slide Number Placeholder 3">
            <a:extLst>
              <a:ext uri="{FF2B5EF4-FFF2-40B4-BE49-F238E27FC236}">
                <a16:creationId xmlns:a16="http://schemas.microsoft.com/office/drawing/2014/main" id="{B9C21923-C50A-44A8-AAF3-D3F399132712}"/>
              </a:ext>
            </a:extLst>
          </p:cNvPr>
          <p:cNvSpPr>
            <a:spLocks noGrp="1"/>
          </p:cNvSpPr>
          <p:nvPr>
            <p:ph type="sldNum" sz="quarter" idx="12"/>
          </p:nvPr>
        </p:nvSpPr>
        <p:spPr/>
        <p:txBody>
          <a:bodyPr>
            <a:normAutofit/>
          </a:bodyPr>
          <a:lstStyle/>
          <a:p>
            <a:fld id="{B6F15528-21DE-4FAA-801E-634DDDAF4B2B}" type="slidenum">
              <a:rPr lang="en-US" smtClean="0"/>
              <a:pPr/>
              <a:t>10</a:t>
            </a:fld>
            <a:endParaRPr lang="en-US" dirty="0"/>
          </a:p>
        </p:txBody>
      </p:sp>
      <p:sp>
        <p:nvSpPr>
          <p:cNvPr id="5" name="Content Placeholder 4">
            <a:extLst>
              <a:ext uri="{FF2B5EF4-FFF2-40B4-BE49-F238E27FC236}">
                <a16:creationId xmlns:a16="http://schemas.microsoft.com/office/drawing/2014/main" id="{FAC5CD51-BAEA-45E4-BD28-20BEACF152CA}"/>
              </a:ext>
            </a:extLst>
          </p:cNvPr>
          <p:cNvSpPr>
            <a:spLocks noGrp="1"/>
          </p:cNvSpPr>
          <p:nvPr>
            <p:ph sz="quarter" idx="1"/>
          </p:nvPr>
        </p:nvSpPr>
        <p:spPr/>
        <p:txBody>
          <a:bodyPr>
            <a:normAutofit/>
          </a:bodyPr>
          <a:lstStyle/>
          <a:p>
            <a:pPr marL="0" indent="0" algn="just">
              <a:buNone/>
            </a:pPr>
            <a:r>
              <a:rPr lang="en-US" sz="2400" dirty="0">
                <a:solidFill>
                  <a:srgbClr val="222222"/>
                </a:solidFill>
                <a:latin typeface="Times New Roman" panose="02020603050405020304" pitchFamily="18" charset="0"/>
                <a:cs typeface="Times New Roman" panose="02020603050405020304" pitchFamily="18" charset="0"/>
              </a:rPr>
              <a:t>4. NOR Gate: Expression</a:t>
            </a:r>
            <a:r>
              <a:rPr lang="en-US" sz="2400" b="1" dirty="0">
                <a:solidFill>
                  <a:srgbClr val="C00000"/>
                </a:solidFill>
                <a:latin typeface="Times New Roman" panose="02020603050405020304" pitchFamily="18" charset="0"/>
                <a:cs typeface="Times New Roman" panose="02020603050405020304" pitchFamily="18" charset="0"/>
              </a:rPr>
              <a:t>:  </a:t>
            </a:r>
          </a:p>
          <a:p>
            <a:pPr marL="0" indent="0" algn="just">
              <a:buNone/>
            </a:pPr>
            <a:r>
              <a:rPr lang="en-US" sz="2400" dirty="0">
                <a:solidFill>
                  <a:srgbClr val="C00000"/>
                </a:solidFill>
                <a:latin typeface="Times New Roman" panose="02020603050405020304" pitchFamily="18" charset="0"/>
                <a:cs typeface="Times New Roman" panose="02020603050405020304" pitchFamily="18" charset="0"/>
              </a:rPr>
              <a:t>Symbol:                                     Truth Table of NOR Gate</a:t>
            </a:r>
          </a:p>
          <a:p>
            <a:pPr marL="0" indent="0" algn="just">
              <a:buNone/>
            </a:pPr>
            <a:endParaRPr lang="en-US" sz="2400" dirty="0">
              <a:solidFill>
                <a:srgbClr val="C00000"/>
              </a:solidFill>
              <a:latin typeface="Times New Roman" panose="02020603050405020304" pitchFamily="18" charset="0"/>
              <a:cs typeface="Times New Roman" panose="02020603050405020304" pitchFamily="18" charset="0"/>
            </a:endParaRPr>
          </a:p>
          <a:p>
            <a:pPr marL="0" indent="0" algn="just">
              <a:buNone/>
            </a:pPr>
            <a:endParaRPr lang="en-US" sz="2400" dirty="0">
              <a:solidFill>
                <a:srgbClr val="C00000"/>
              </a:solidFill>
              <a:latin typeface="Times New Roman" panose="02020603050405020304" pitchFamily="18" charset="0"/>
              <a:cs typeface="Times New Roman" panose="02020603050405020304" pitchFamily="18" charset="0"/>
            </a:endParaRPr>
          </a:p>
          <a:p>
            <a:pPr marL="0" indent="0" algn="just">
              <a:buNone/>
            </a:pPr>
            <a:endParaRPr lang="en-US" sz="2400" dirty="0">
              <a:solidFill>
                <a:srgbClr val="C00000"/>
              </a:solidFill>
              <a:latin typeface="Times New Roman" panose="020206030504050203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id="{222B09B8-368F-4602-93EE-E5FE2C54E384}"/>
              </a:ext>
            </a:extLst>
          </p:cNvPr>
          <p:cNvPicPr>
            <a:picLocks noChangeAspect="1"/>
          </p:cNvPicPr>
          <p:nvPr/>
        </p:nvPicPr>
        <p:blipFill>
          <a:blip r:embed="rId2"/>
          <a:stretch>
            <a:fillRect/>
          </a:stretch>
        </p:blipFill>
        <p:spPr>
          <a:xfrm>
            <a:off x="1483822" y="2733675"/>
            <a:ext cx="3076575" cy="695325"/>
          </a:xfrm>
          <a:prstGeom prst="rect">
            <a:avLst/>
          </a:prstGeom>
        </p:spPr>
      </p:pic>
      <p:pic>
        <p:nvPicPr>
          <p:cNvPr id="9" name="Picture 8">
            <a:extLst>
              <a:ext uri="{FF2B5EF4-FFF2-40B4-BE49-F238E27FC236}">
                <a16:creationId xmlns:a16="http://schemas.microsoft.com/office/drawing/2014/main" id="{0A0395E4-91D1-471C-ACD1-B6E40897C07E}"/>
              </a:ext>
            </a:extLst>
          </p:cNvPr>
          <p:cNvPicPr>
            <a:picLocks noChangeAspect="1"/>
          </p:cNvPicPr>
          <p:nvPr/>
        </p:nvPicPr>
        <p:blipFill>
          <a:blip r:embed="rId3"/>
          <a:stretch>
            <a:fillRect/>
          </a:stretch>
        </p:blipFill>
        <p:spPr>
          <a:xfrm>
            <a:off x="1483822" y="3617119"/>
            <a:ext cx="3438525" cy="790575"/>
          </a:xfrm>
          <a:prstGeom prst="rect">
            <a:avLst/>
          </a:prstGeom>
        </p:spPr>
      </p:pic>
      <p:pic>
        <p:nvPicPr>
          <p:cNvPr id="12" name="Picture 11">
            <a:extLst>
              <a:ext uri="{FF2B5EF4-FFF2-40B4-BE49-F238E27FC236}">
                <a16:creationId xmlns:a16="http://schemas.microsoft.com/office/drawing/2014/main" id="{66D49123-8294-42E1-8DAA-5FE023EFB86F}"/>
              </a:ext>
            </a:extLst>
          </p:cNvPr>
          <p:cNvPicPr>
            <a:picLocks noChangeAspect="1"/>
          </p:cNvPicPr>
          <p:nvPr/>
        </p:nvPicPr>
        <p:blipFill>
          <a:blip r:embed="rId4"/>
          <a:stretch>
            <a:fillRect/>
          </a:stretch>
        </p:blipFill>
        <p:spPr>
          <a:xfrm>
            <a:off x="5742688" y="2789487"/>
            <a:ext cx="2867913" cy="2007539"/>
          </a:xfrm>
          <a:prstGeom prst="rect">
            <a:avLst/>
          </a:prstGeom>
        </p:spPr>
      </p:pic>
      <p:pic>
        <p:nvPicPr>
          <p:cNvPr id="14" name="Picture 13">
            <a:extLst>
              <a:ext uri="{FF2B5EF4-FFF2-40B4-BE49-F238E27FC236}">
                <a16:creationId xmlns:a16="http://schemas.microsoft.com/office/drawing/2014/main" id="{D2F9B4DA-80E9-4108-AF7C-C0D322E711BD}"/>
              </a:ext>
            </a:extLst>
          </p:cNvPr>
          <p:cNvPicPr>
            <a:picLocks noChangeAspect="1"/>
          </p:cNvPicPr>
          <p:nvPr/>
        </p:nvPicPr>
        <p:blipFill>
          <a:blip r:embed="rId5"/>
          <a:stretch>
            <a:fillRect/>
          </a:stretch>
        </p:blipFill>
        <p:spPr>
          <a:xfrm>
            <a:off x="5742688" y="1722396"/>
            <a:ext cx="1264994" cy="474373"/>
          </a:xfrm>
          <a:prstGeom prst="rect">
            <a:avLst/>
          </a:prstGeom>
        </p:spPr>
      </p:pic>
    </p:spTree>
    <p:extLst>
      <p:ext uri="{BB962C8B-B14F-4D97-AF65-F5344CB8AC3E}">
        <p14:creationId xmlns:p14="http://schemas.microsoft.com/office/powerpoint/2010/main" val="3100103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animEffect transition="in" filter="fade">
                                      <p:cBhvr>
                                        <p:cTn id="15" dur="500"/>
                                        <p:tgtEl>
                                          <p:spTgt spid="5">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774C1-66EA-4EDB-8347-913B734E4514}"/>
              </a:ext>
            </a:extLst>
          </p:cNvPr>
          <p:cNvSpPr>
            <a:spLocks noGrp="1"/>
          </p:cNvSpPr>
          <p:nvPr>
            <p:ph type="title"/>
          </p:nvPr>
        </p:nvSpPr>
        <p:spPr/>
        <p:txBody>
          <a:bodyPr/>
          <a:lstStyle/>
          <a:p>
            <a:pPr algn="ctr"/>
            <a:r>
              <a:rPr lang="en-US" sz="3600" dirty="0"/>
              <a:t>Logic Gates [Contd. . ]</a:t>
            </a:r>
            <a:endParaRPr lang="en-IN" sz="3600" dirty="0"/>
          </a:p>
        </p:txBody>
      </p:sp>
      <p:sp>
        <p:nvSpPr>
          <p:cNvPr id="3" name="Footer Placeholder 2">
            <a:extLst>
              <a:ext uri="{FF2B5EF4-FFF2-40B4-BE49-F238E27FC236}">
                <a16:creationId xmlns:a16="http://schemas.microsoft.com/office/drawing/2014/main" id="{9758C78C-D9FD-41A2-8F11-D09A57054AC3}"/>
              </a:ext>
            </a:extLst>
          </p:cNvPr>
          <p:cNvSpPr>
            <a:spLocks noGrp="1"/>
          </p:cNvSpPr>
          <p:nvPr>
            <p:ph type="ftr" sz="quarter" idx="11"/>
          </p:nvPr>
        </p:nvSpPr>
        <p:spPr/>
        <p:txBody>
          <a:bodyPr/>
          <a:lstStyle/>
          <a:p>
            <a:r>
              <a:rPr lang="en-US" dirty="0"/>
              <a:t>Mrs. </a:t>
            </a:r>
            <a:r>
              <a:rPr lang="en-US" dirty="0" err="1"/>
              <a:t>Swathi</a:t>
            </a:r>
            <a:r>
              <a:rPr lang="en-US" dirty="0"/>
              <a:t> C A, Department of EEE, ATMECE</a:t>
            </a:r>
          </a:p>
        </p:txBody>
      </p:sp>
      <p:sp>
        <p:nvSpPr>
          <p:cNvPr id="4" name="Slide Number Placeholder 3">
            <a:extLst>
              <a:ext uri="{FF2B5EF4-FFF2-40B4-BE49-F238E27FC236}">
                <a16:creationId xmlns:a16="http://schemas.microsoft.com/office/drawing/2014/main" id="{B9C21923-C50A-44A8-AAF3-D3F399132712}"/>
              </a:ext>
            </a:extLst>
          </p:cNvPr>
          <p:cNvSpPr>
            <a:spLocks noGrp="1"/>
          </p:cNvSpPr>
          <p:nvPr>
            <p:ph type="sldNum" sz="quarter" idx="12"/>
          </p:nvPr>
        </p:nvSpPr>
        <p:spPr/>
        <p:txBody>
          <a:bodyPr>
            <a:normAutofit/>
          </a:bodyPr>
          <a:lstStyle/>
          <a:p>
            <a:fld id="{B6F15528-21DE-4FAA-801E-634DDDAF4B2B}" type="slidenum">
              <a:rPr lang="en-US" smtClean="0"/>
              <a:pPr/>
              <a:t>11</a:t>
            </a:fld>
            <a:endParaRPr lang="en-US" dirty="0"/>
          </a:p>
        </p:txBody>
      </p:sp>
      <p:sp>
        <p:nvSpPr>
          <p:cNvPr id="5" name="Content Placeholder 4">
            <a:extLst>
              <a:ext uri="{FF2B5EF4-FFF2-40B4-BE49-F238E27FC236}">
                <a16:creationId xmlns:a16="http://schemas.microsoft.com/office/drawing/2014/main" id="{FAC5CD51-BAEA-45E4-BD28-20BEACF152CA}"/>
              </a:ext>
            </a:extLst>
          </p:cNvPr>
          <p:cNvSpPr>
            <a:spLocks noGrp="1"/>
          </p:cNvSpPr>
          <p:nvPr>
            <p:ph sz="quarter" idx="1"/>
          </p:nvPr>
        </p:nvSpPr>
        <p:spPr/>
        <p:txBody>
          <a:bodyPr>
            <a:normAutofit/>
          </a:bodyPr>
          <a:lstStyle/>
          <a:p>
            <a:pPr marL="0" indent="0" algn="just">
              <a:buNone/>
            </a:pPr>
            <a:r>
              <a:rPr lang="en-US" sz="2400" dirty="0">
                <a:solidFill>
                  <a:srgbClr val="222222"/>
                </a:solidFill>
                <a:latin typeface="Times New Roman" panose="02020603050405020304" pitchFamily="18" charset="0"/>
                <a:cs typeface="Times New Roman" panose="02020603050405020304" pitchFamily="18" charset="0"/>
              </a:rPr>
              <a:t>5. NAND Gate: Expression</a:t>
            </a:r>
            <a:r>
              <a:rPr lang="en-US" sz="2400" b="1" dirty="0">
                <a:solidFill>
                  <a:srgbClr val="C00000"/>
                </a:solidFill>
                <a:latin typeface="Times New Roman" panose="02020603050405020304" pitchFamily="18" charset="0"/>
                <a:cs typeface="Times New Roman" panose="02020603050405020304" pitchFamily="18" charset="0"/>
              </a:rPr>
              <a:t>:  </a:t>
            </a:r>
          </a:p>
          <a:p>
            <a:pPr marL="0" indent="0" algn="just">
              <a:buNone/>
            </a:pPr>
            <a:r>
              <a:rPr lang="en-US" sz="2400" dirty="0">
                <a:solidFill>
                  <a:srgbClr val="C00000"/>
                </a:solidFill>
                <a:latin typeface="Times New Roman" panose="02020603050405020304" pitchFamily="18" charset="0"/>
                <a:cs typeface="Times New Roman" panose="02020603050405020304" pitchFamily="18" charset="0"/>
              </a:rPr>
              <a:t>Symbol:                                     Truth Table of NOR Gate</a:t>
            </a:r>
          </a:p>
          <a:p>
            <a:pPr marL="0" indent="0" algn="just">
              <a:buNone/>
            </a:pPr>
            <a:endParaRPr lang="en-US" sz="2400" dirty="0">
              <a:solidFill>
                <a:srgbClr val="C00000"/>
              </a:solidFill>
              <a:latin typeface="Times New Roman" panose="02020603050405020304" pitchFamily="18" charset="0"/>
              <a:cs typeface="Times New Roman" panose="02020603050405020304" pitchFamily="18" charset="0"/>
            </a:endParaRPr>
          </a:p>
          <a:p>
            <a:pPr marL="0" indent="0" algn="just">
              <a:buNone/>
            </a:pPr>
            <a:endParaRPr lang="en-US" sz="2400" dirty="0">
              <a:solidFill>
                <a:srgbClr val="C00000"/>
              </a:solidFill>
              <a:latin typeface="Times New Roman" panose="02020603050405020304" pitchFamily="18" charset="0"/>
              <a:cs typeface="Times New Roman" panose="02020603050405020304" pitchFamily="18" charset="0"/>
            </a:endParaRPr>
          </a:p>
          <a:p>
            <a:pPr marL="0" indent="0" algn="just">
              <a:buNone/>
            </a:pPr>
            <a:endParaRPr lang="en-US" sz="2400" dirty="0">
              <a:solidFill>
                <a:srgbClr val="C00000"/>
              </a:solidFill>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6D4A1CA7-4E7C-449E-9A3B-475CFACDA180}"/>
              </a:ext>
            </a:extLst>
          </p:cNvPr>
          <p:cNvPicPr>
            <a:picLocks noChangeAspect="1"/>
          </p:cNvPicPr>
          <p:nvPr/>
        </p:nvPicPr>
        <p:blipFill>
          <a:blip r:embed="rId2"/>
          <a:stretch>
            <a:fillRect/>
          </a:stretch>
        </p:blipFill>
        <p:spPr>
          <a:xfrm>
            <a:off x="1901952" y="2743103"/>
            <a:ext cx="3219450" cy="990600"/>
          </a:xfrm>
          <a:prstGeom prst="rect">
            <a:avLst/>
          </a:prstGeom>
        </p:spPr>
      </p:pic>
      <p:pic>
        <p:nvPicPr>
          <p:cNvPr id="7" name="Picture 6">
            <a:extLst>
              <a:ext uri="{FF2B5EF4-FFF2-40B4-BE49-F238E27FC236}">
                <a16:creationId xmlns:a16="http://schemas.microsoft.com/office/drawing/2014/main" id="{5641250C-915B-41AD-916D-837C4F518A58}"/>
              </a:ext>
            </a:extLst>
          </p:cNvPr>
          <p:cNvPicPr>
            <a:picLocks noChangeAspect="1"/>
          </p:cNvPicPr>
          <p:nvPr/>
        </p:nvPicPr>
        <p:blipFill>
          <a:blip r:embed="rId3"/>
          <a:stretch>
            <a:fillRect/>
          </a:stretch>
        </p:blipFill>
        <p:spPr>
          <a:xfrm>
            <a:off x="5789485" y="1600200"/>
            <a:ext cx="1271588" cy="457200"/>
          </a:xfrm>
          <a:prstGeom prst="rect">
            <a:avLst/>
          </a:prstGeom>
        </p:spPr>
      </p:pic>
      <p:pic>
        <p:nvPicPr>
          <p:cNvPr id="10" name="Picture 9">
            <a:extLst>
              <a:ext uri="{FF2B5EF4-FFF2-40B4-BE49-F238E27FC236}">
                <a16:creationId xmlns:a16="http://schemas.microsoft.com/office/drawing/2014/main" id="{5F29E1C2-78AA-4004-81A6-01FEEA5CDA9B}"/>
              </a:ext>
            </a:extLst>
          </p:cNvPr>
          <p:cNvPicPr>
            <a:picLocks noChangeAspect="1"/>
          </p:cNvPicPr>
          <p:nvPr/>
        </p:nvPicPr>
        <p:blipFill>
          <a:blip r:embed="rId4"/>
          <a:stretch>
            <a:fillRect/>
          </a:stretch>
        </p:blipFill>
        <p:spPr>
          <a:xfrm>
            <a:off x="1815282" y="4200477"/>
            <a:ext cx="3305175" cy="714375"/>
          </a:xfrm>
          <a:prstGeom prst="rect">
            <a:avLst/>
          </a:prstGeom>
        </p:spPr>
      </p:pic>
      <p:pic>
        <p:nvPicPr>
          <p:cNvPr id="11" name="Picture 10">
            <a:extLst>
              <a:ext uri="{FF2B5EF4-FFF2-40B4-BE49-F238E27FC236}">
                <a16:creationId xmlns:a16="http://schemas.microsoft.com/office/drawing/2014/main" id="{1891386C-C72E-4A0F-B36B-FDB55BBE83BA}"/>
              </a:ext>
            </a:extLst>
          </p:cNvPr>
          <p:cNvPicPr>
            <a:picLocks noChangeAspect="1"/>
          </p:cNvPicPr>
          <p:nvPr/>
        </p:nvPicPr>
        <p:blipFill>
          <a:blip r:embed="rId5"/>
          <a:stretch>
            <a:fillRect/>
          </a:stretch>
        </p:blipFill>
        <p:spPr>
          <a:xfrm>
            <a:off x="3206877" y="3717582"/>
            <a:ext cx="304800" cy="447675"/>
          </a:xfrm>
          <a:prstGeom prst="rect">
            <a:avLst/>
          </a:prstGeom>
        </p:spPr>
      </p:pic>
      <p:pic>
        <p:nvPicPr>
          <p:cNvPr id="13" name="Picture 12">
            <a:extLst>
              <a:ext uri="{FF2B5EF4-FFF2-40B4-BE49-F238E27FC236}">
                <a16:creationId xmlns:a16="http://schemas.microsoft.com/office/drawing/2014/main" id="{23FDD971-1E51-4CF0-9954-696B1492CAC5}"/>
              </a:ext>
            </a:extLst>
          </p:cNvPr>
          <p:cNvPicPr>
            <a:picLocks noChangeAspect="1"/>
          </p:cNvPicPr>
          <p:nvPr/>
        </p:nvPicPr>
        <p:blipFill>
          <a:blip r:embed="rId6"/>
          <a:stretch>
            <a:fillRect/>
          </a:stretch>
        </p:blipFill>
        <p:spPr>
          <a:xfrm>
            <a:off x="6430094" y="2838450"/>
            <a:ext cx="2713907" cy="1737970"/>
          </a:xfrm>
          <a:prstGeom prst="rect">
            <a:avLst/>
          </a:prstGeom>
        </p:spPr>
      </p:pic>
    </p:spTree>
    <p:extLst>
      <p:ext uri="{BB962C8B-B14F-4D97-AF65-F5344CB8AC3E}">
        <p14:creationId xmlns:p14="http://schemas.microsoft.com/office/powerpoint/2010/main" val="42257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animEffect transition="in" filter="fade">
                                      <p:cBhvr>
                                        <p:cTn id="15" dur="500"/>
                                        <p:tgtEl>
                                          <p:spTgt spid="5">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774C1-66EA-4EDB-8347-913B734E4514}"/>
              </a:ext>
            </a:extLst>
          </p:cNvPr>
          <p:cNvSpPr>
            <a:spLocks noGrp="1"/>
          </p:cNvSpPr>
          <p:nvPr>
            <p:ph type="title"/>
          </p:nvPr>
        </p:nvSpPr>
        <p:spPr/>
        <p:txBody>
          <a:bodyPr/>
          <a:lstStyle/>
          <a:p>
            <a:pPr algn="ctr"/>
            <a:r>
              <a:rPr lang="en-US" sz="3600" dirty="0"/>
              <a:t>Logic Gates [Contd. . ]</a:t>
            </a:r>
            <a:endParaRPr lang="en-IN" sz="3600" dirty="0"/>
          </a:p>
        </p:txBody>
      </p:sp>
      <p:sp>
        <p:nvSpPr>
          <p:cNvPr id="3" name="Footer Placeholder 2">
            <a:extLst>
              <a:ext uri="{FF2B5EF4-FFF2-40B4-BE49-F238E27FC236}">
                <a16:creationId xmlns:a16="http://schemas.microsoft.com/office/drawing/2014/main" id="{9758C78C-D9FD-41A2-8F11-D09A57054AC3}"/>
              </a:ext>
            </a:extLst>
          </p:cNvPr>
          <p:cNvSpPr>
            <a:spLocks noGrp="1"/>
          </p:cNvSpPr>
          <p:nvPr>
            <p:ph type="ftr" sz="quarter" idx="11"/>
          </p:nvPr>
        </p:nvSpPr>
        <p:spPr/>
        <p:txBody>
          <a:bodyPr/>
          <a:lstStyle/>
          <a:p>
            <a:r>
              <a:rPr lang="en-US" dirty="0"/>
              <a:t>Mrs. </a:t>
            </a:r>
            <a:r>
              <a:rPr lang="en-US" dirty="0" err="1"/>
              <a:t>Swathi</a:t>
            </a:r>
            <a:r>
              <a:rPr lang="en-US" dirty="0"/>
              <a:t> C A, Department of EEE, ATMECE</a:t>
            </a:r>
          </a:p>
        </p:txBody>
      </p:sp>
      <p:sp>
        <p:nvSpPr>
          <p:cNvPr id="4" name="Slide Number Placeholder 3">
            <a:extLst>
              <a:ext uri="{FF2B5EF4-FFF2-40B4-BE49-F238E27FC236}">
                <a16:creationId xmlns:a16="http://schemas.microsoft.com/office/drawing/2014/main" id="{B9C21923-C50A-44A8-AAF3-D3F399132712}"/>
              </a:ext>
            </a:extLst>
          </p:cNvPr>
          <p:cNvSpPr>
            <a:spLocks noGrp="1"/>
          </p:cNvSpPr>
          <p:nvPr>
            <p:ph type="sldNum" sz="quarter" idx="12"/>
          </p:nvPr>
        </p:nvSpPr>
        <p:spPr/>
        <p:txBody>
          <a:bodyPr>
            <a:normAutofit/>
          </a:bodyPr>
          <a:lstStyle/>
          <a:p>
            <a:fld id="{B6F15528-21DE-4FAA-801E-634DDDAF4B2B}" type="slidenum">
              <a:rPr lang="en-US" smtClean="0"/>
              <a:pPr/>
              <a:t>12</a:t>
            </a:fld>
            <a:endParaRPr lang="en-US" dirty="0"/>
          </a:p>
        </p:txBody>
      </p:sp>
      <p:sp>
        <p:nvSpPr>
          <p:cNvPr id="5" name="Content Placeholder 4">
            <a:extLst>
              <a:ext uri="{FF2B5EF4-FFF2-40B4-BE49-F238E27FC236}">
                <a16:creationId xmlns:a16="http://schemas.microsoft.com/office/drawing/2014/main" id="{FAC5CD51-BAEA-45E4-BD28-20BEACF152CA}"/>
              </a:ext>
            </a:extLst>
          </p:cNvPr>
          <p:cNvSpPr>
            <a:spLocks noGrp="1"/>
          </p:cNvSpPr>
          <p:nvPr>
            <p:ph sz="quarter" idx="1"/>
          </p:nvPr>
        </p:nvSpPr>
        <p:spPr/>
        <p:txBody>
          <a:bodyPr>
            <a:normAutofit/>
          </a:bodyPr>
          <a:lstStyle/>
          <a:p>
            <a:pPr marL="0" indent="0" algn="just">
              <a:buNone/>
            </a:pPr>
            <a:r>
              <a:rPr lang="en-US" sz="2400" dirty="0">
                <a:solidFill>
                  <a:srgbClr val="222222"/>
                </a:solidFill>
                <a:latin typeface="Times New Roman" panose="02020603050405020304" pitchFamily="18" charset="0"/>
                <a:cs typeface="Times New Roman" panose="02020603050405020304" pitchFamily="18" charset="0"/>
              </a:rPr>
              <a:t>6. XOR Gate: Expression</a:t>
            </a:r>
            <a:r>
              <a:rPr lang="en-US" sz="2400" b="1" dirty="0">
                <a:solidFill>
                  <a:srgbClr val="C00000"/>
                </a:solidFill>
                <a:latin typeface="Times New Roman" panose="02020603050405020304" pitchFamily="18" charset="0"/>
                <a:cs typeface="Times New Roman" panose="02020603050405020304" pitchFamily="18" charset="0"/>
              </a:rPr>
              <a:t>: x =  </a:t>
            </a:r>
          </a:p>
          <a:p>
            <a:pPr marL="0" indent="0" algn="just">
              <a:buNone/>
            </a:pPr>
            <a:r>
              <a:rPr lang="en-US" sz="2400" dirty="0">
                <a:solidFill>
                  <a:srgbClr val="C00000"/>
                </a:solidFill>
                <a:latin typeface="Times New Roman" panose="02020603050405020304" pitchFamily="18" charset="0"/>
                <a:cs typeface="Times New Roman" panose="02020603050405020304" pitchFamily="18" charset="0"/>
              </a:rPr>
              <a:t>Symbol:                                     Truth Table of XOR Gate</a:t>
            </a:r>
          </a:p>
          <a:p>
            <a:pPr marL="0" indent="0" algn="just">
              <a:buNone/>
            </a:pPr>
            <a:endParaRPr lang="en-US" sz="2400" dirty="0">
              <a:solidFill>
                <a:srgbClr val="C00000"/>
              </a:solidFill>
              <a:latin typeface="Times New Roman" panose="02020603050405020304" pitchFamily="18" charset="0"/>
              <a:cs typeface="Times New Roman" panose="02020603050405020304" pitchFamily="18" charset="0"/>
            </a:endParaRPr>
          </a:p>
          <a:p>
            <a:pPr marL="0" indent="0" algn="just">
              <a:buNone/>
            </a:pPr>
            <a:endParaRPr lang="en-US" sz="2400" dirty="0">
              <a:solidFill>
                <a:srgbClr val="C00000"/>
              </a:solidFill>
              <a:latin typeface="Times New Roman" panose="02020603050405020304" pitchFamily="18" charset="0"/>
              <a:cs typeface="Times New Roman" panose="02020603050405020304" pitchFamily="18" charset="0"/>
            </a:endParaRPr>
          </a:p>
          <a:p>
            <a:pPr marL="0" indent="0" algn="just">
              <a:buNone/>
            </a:pPr>
            <a:endParaRPr lang="en-US" sz="2400" dirty="0">
              <a:solidFill>
                <a:srgbClr val="C00000"/>
              </a:solidFill>
              <a:latin typeface="Times New Roman" panose="020206030504050203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id="{F1E036B1-CD2E-4BA8-A955-C3961FBF04FE}"/>
              </a:ext>
            </a:extLst>
          </p:cNvPr>
          <p:cNvPicPr>
            <a:picLocks noChangeAspect="1"/>
          </p:cNvPicPr>
          <p:nvPr/>
        </p:nvPicPr>
        <p:blipFill>
          <a:blip r:embed="rId2"/>
          <a:stretch>
            <a:fillRect/>
          </a:stretch>
        </p:blipFill>
        <p:spPr>
          <a:xfrm>
            <a:off x="1318162" y="2820651"/>
            <a:ext cx="2313616" cy="1043736"/>
          </a:xfrm>
          <a:prstGeom prst="rect">
            <a:avLst/>
          </a:prstGeom>
        </p:spPr>
      </p:pic>
      <p:sp>
        <p:nvSpPr>
          <p:cNvPr id="9" name="TextBox 8">
            <a:extLst>
              <a:ext uri="{FF2B5EF4-FFF2-40B4-BE49-F238E27FC236}">
                <a16:creationId xmlns:a16="http://schemas.microsoft.com/office/drawing/2014/main" id="{7CFCE91A-BBAE-4838-8540-3BE5EC524034}"/>
              </a:ext>
            </a:extLst>
          </p:cNvPr>
          <p:cNvSpPr txBox="1"/>
          <p:nvPr/>
        </p:nvSpPr>
        <p:spPr>
          <a:xfrm>
            <a:off x="4206467" y="2819401"/>
            <a:ext cx="487594" cy="461665"/>
          </a:xfrm>
          <a:prstGeom prst="rect">
            <a:avLst/>
          </a:prstGeom>
          <a:noFill/>
        </p:spPr>
        <p:txBody>
          <a:bodyPr wrap="square" rtlCol="0">
            <a:spAutoFit/>
          </a:bodyPr>
          <a:lstStyle/>
          <a:p>
            <a:r>
              <a:rPr lang="en-US" sz="2400" dirty="0"/>
              <a:t>x</a:t>
            </a:r>
            <a:endParaRPr lang="en-IN" dirty="0"/>
          </a:p>
        </p:txBody>
      </p:sp>
      <p:pic>
        <p:nvPicPr>
          <p:cNvPr id="12" name="Picture 11">
            <a:extLst>
              <a:ext uri="{FF2B5EF4-FFF2-40B4-BE49-F238E27FC236}">
                <a16:creationId xmlns:a16="http://schemas.microsoft.com/office/drawing/2014/main" id="{C4B41CE2-1D6B-41F2-A7CC-346FCC96273C}"/>
              </a:ext>
            </a:extLst>
          </p:cNvPr>
          <p:cNvPicPr>
            <a:picLocks noChangeAspect="1"/>
          </p:cNvPicPr>
          <p:nvPr/>
        </p:nvPicPr>
        <p:blipFill>
          <a:blip r:embed="rId3"/>
          <a:stretch>
            <a:fillRect/>
          </a:stretch>
        </p:blipFill>
        <p:spPr>
          <a:xfrm>
            <a:off x="4694061" y="1826450"/>
            <a:ext cx="685800" cy="336430"/>
          </a:xfrm>
          <a:prstGeom prst="rect">
            <a:avLst/>
          </a:prstGeom>
        </p:spPr>
      </p:pic>
      <p:graphicFrame>
        <p:nvGraphicFramePr>
          <p:cNvPr id="17" name="Table 16">
            <a:extLst>
              <a:ext uri="{FF2B5EF4-FFF2-40B4-BE49-F238E27FC236}">
                <a16:creationId xmlns:a16="http://schemas.microsoft.com/office/drawing/2014/main" id="{CB0F8B3F-7E8E-4559-9AC4-8B1CCF588323}"/>
              </a:ext>
            </a:extLst>
          </p:cNvPr>
          <p:cNvGraphicFramePr>
            <a:graphicFrameLocks noGrp="1"/>
          </p:cNvGraphicFramePr>
          <p:nvPr>
            <p:extLst>
              <p:ext uri="{D42A27DB-BD31-4B8C-83A1-F6EECF244321}">
                <p14:modId xmlns:p14="http://schemas.microsoft.com/office/powerpoint/2010/main" val="629753654"/>
              </p:ext>
            </p:extLst>
          </p:nvPr>
        </p:nvGraphicFramePr>
        <p:xfrm>
          <a:off x="5659905" y="2954085"/>
          <a:ext cx="3962400" cy="2194560"/>
        </p:xfrm>
        <a:graphic>
          <a:graphicData uri="http://schemas.openxmlformats.org/drawingml/2006/table">
            <a:tbl>
              <a:tblPr/>
              <a:tblGrid>
                <a:gridCol w="1320800">
                  <a:extLst>
                    <a:ext uri="{9D8B030D-6E8A-4147-A177-3AD203B41FA5}">
                      <a16:colId xmlns:a16="http://schemas.microsoft.com/office/drawing/2014/main" val="2557616180"/>
                    </a:ext>
                  </a:extLst>
                </a:gridCol>
                <a:gridCol w="1320800">
                  <a:extLst>
                    <a:ext uri="{9D8B030D-6E8A-4147-A177-3AD203B41FA5}">
                      <a16:colId xmlns:a16="http://schemas.microsoft.com/office/drawing/2014/main" val="3099489713"/>
                    </a:ext>
                  </a:extLst>
                </a:gridCol>
                <a:gridCol w="1320800">
                  <a:extLst>
                    <a:ext uri="{9D8B030D-6E8A-4147-A177-3AD203B41FA5}">
                      <a16:colId xmlns:a16="http://schemas.microsoft.com/office/drawing/2014/main" val="2335909962"/>
                    </a:ext>
                  </a:extLst>
                </a:gridCol>
              </a:tblGrid>
              <a:tr h="297196">
                <a:tc gridSpan="2">
                  <a:txBody>
                    <a:bodyPr/>
                    <a:lstStyle/>
                    <a:p>
                      <a:pPr algn="ctr"/>
                      <a:r>
                        <a:rPr lang="en-IN" b="1">
                          <a:effectLst/>
                        </a:rPr>
                        <a:t>INPUT</a:t>
                      </a:r>
                      <a:endParaRPr lang="en-IN">
                        <a:effectLst/>
                      </a:endParaRP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DDEEFF"/>
                    </a:solidFill>
                  </a:tcPr>
                </a:tc>
                <a:tc hMerge="1">
                  <a:txBody>
                    <a:bodyPr/>
                    <a:lstStyle/>
                    <a:p>
                      <a:endParaRPr lang="en-IN"/>
                    </a:p>
                  </a:txBody>
                  <a:tcPr/>
                </a:tc>
                <a:tc>
                  <a:txBody>
                    <a:bodyPr/>
                    <a:lstStyle/>
                    <a:p>
                      <a:pPr algn="ctr"/>
                      <a:r>
                        <a:rPr lang="en-IN" b="1">
                          <a:effectLst/>
                        </a:rPr>
                        <a:t>OUTPUT</a:t>
                      </a:r>
                      <a:endParaRPr lang="en-IN">
                        <a:effectLst/>
                      </a:endParaRP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DDEEFF"/>
                    </a:solidFill>
                  </a:tcPr>
                </a:tc>
                <a:extLst>
                  <a:ext uri="{0D108BD9-81ED-4DB2-BD59-A6C34878D82A}">
                    <a16:rowId xmlns:a16="http://schemas.microsoft.com/office/drawing/2014/main" val="810893620"/>
                  </a:ext>
                </a:extLst>
              </a:tr>
              <a:tr h="297196">
                <a:tc>
                  <a:txBody>
                    <a:bodyPr/>
                    <a:lstStyle/>
                    <a:p>
                      <a:pPr algn="ctr"/>
                      <a:r>
                        <a:rPr lang="en-IN">
                          <a:effectLst/>
                        </a:rPr>
                        <a:t>A</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DDEEFF"/>
                    </a:solidFill>
                  </a:tcPr>
                </a:tc>
                <a:tc>
                  <a:txBody>
                    <a:bodyPr/>
                    <a:lstStyle/>
                    <a:p>
                      <a:pPr algn="ctr"/>
                      <a:r>
                        <a:rPr lang="en-IN">
                          <a:effectLst/>
                        </a:rPr>
                        <a:t>B</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DDEEFF"/>
                    </a:solidFill>
                  </a:tcPr>
                </a:tc>
                <a:tc>
                  <a:txBody>
                    <a:bodyPr/>
                    <a:lstStyle/>
                    <a:p>
                      <a:pPr algn="ctr"/>
                      <a:r>
                        <a:rPr lang="en-IN">
                          <a:effectLst/>
                        </a:rPr>
                        <a:t>A XOR B</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DDEEFF"/>
                    </a:solidFill>
                  </a:tcPr>
                </a:tc>
                <a:extLst>
                  <a:ext uri="{0D108BD9-81ED-4DB2-BD59-A6C34878D82A}">
                    <a16:rowId xmlns:a16="http://schemas.microsoft.com/office/drawing/2014/main" val="945049289"/>
                  </a:ext>
                </a:extLst>
              </a:tr>
              <a:tr h="297196">
                <a:tc>
                  <a:txBody>
                    <a:bodyPr/>
                    <a:lstStyle/>
                    <a:p>
                      <a:pPr algn="ctr"/>
                      <a:r>
                        <a:rPr lang="en-IN">
                          <a:effectLst/>
                        </a:rPr>
                        <a:t>0</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DDFFDD"/>
                    </a:solidFill>
                  </a:tcPr>
                </a:tc>
                <a:tc>
                  <a:txBody>
                    <a:bodyPr/>
                    <a:lstStyle/>
                    <a:p>
                      <a:pPr algn="ctr"/>
                      <a:r>
                        <a:rPr lang="en-IN">
                          <a:effectLst/>
                        </a:rPr>
                        <a:t>0</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DDFFDD"/>
                    </a:solidFill>
                  </a:tcPr>
                </a:tc>
                <a:tc>
                  <a:txBody>
                    <a:bodyPr/>
                    <a:lstStyle/>
                    <a:p>
                      <a:pPr algn="ctr"/>
                      <a:r>
                        <a:rPr lang="en-IN">
                          <a:effectLst/>
                        </a:rPr>
                        <a:t>0</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DDFFDD"/>
                    </a:solidFill>
                  </a:tcPr>
                </a:tc>
                <a:extLst>
                  <a:ext uri="{0D108BD9-81ED-4DB2-BD59-A6C34878D82A}">
                    <a16:rowId xmlns:a16="http://schemas.microsoft.com/office/drawing/2014/main" val="824901654"/>
                  </a:ext>
                </a:extLst>
              </a:tr>
              <a:tr h="297196">
                <a:tc>
                  <a:txBody>
                    <a:bodyPr/>
                    <a:lstStyle/>
                    <a:p>
                      <a:pPr algn="ctr"/>
                      <a:r>
                        <a:rPr lang="en-IN">
                          <a:effectLst/>
                        </a:rPr>
                        <a:t>0</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DDFFDD"/>
                    </a:solidFill>
                  </a:tcPr>
                </a:tc>
                <a:tc>
                  <a:txBody>
                    <a:bodyPr/>
                    <a:lstStyle/>
                    <a:p>
                      <a:pPr algn="ctr"/>
                      <a:r>
                        <a:rPr lang="en-IN">
                          <a:effectLst/>
                        </a:rPr>
                        <a:t>1</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DDFFDD"/>
                    </a:solidFill>
                  </a:tcPr>
                </a:tc>
                <a:tc>
                  <a:txBody>
                    <a:bodyPr/>
                    <a:lstStyle/>
                    <a:p>
                      <a:pPr algn="ctr"/>
                      <a:r>
                        <a:rPr lang="en-IN">
                          <a:effectLst/>
                        </a:rPr>
                        <a:t>1</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DDFFDD"/>
                    </a:solidFill>
                  </a:tcPr>
                </a:tc>
                <a:extLst>
                  <a:ext uri="{0D108BD9-81ED-4DB2-BD59-A6C34878D82A}">
                    <a16:rowId xmlns:a16="http://schemas.microsoft.com/office/drawing/2014/main" val="1346450849"/>
                  </a:ext>
                </a:extLst>
              </a:tr>
              <a:tr h="297196">
                <a:tc>
                  <a:txBody>
                    <a:bodyPr/>
                    <a:lstStyle/>
                    <a:p>
                      <a:pPr algn="ctr"/>
                      <a:r>
                        <a:rPr lang="en-IN">
                          <a:effectLst/>
                        </a:rPr>
                        <a:t>1</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DDFFDD"/>
                    </a:solidFill>
                  </a:tcPr>
                </a:tc>
                <a:tc>
                  <a:txBody>
                    <a:bodyPr/>
                    <a:lstStyle/>
                    <a:p>
                      <a:pPr algn="ctr"/>
                      <a:r>
                        <a:rPr lang="en-IN">
                          <a:effectLst/>
                        </a:rPr>
                        <a:t>0</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DDFFDD"/>
                    </a:solidFill>
                  </a:tcPr>
                </a:tc>
                <a:tc>
                  <a:txBody>
                    <a:bodyPr/>
                    <a:lstStyle/>
                    <a:p>
                      <a:pPr algn="ctr"/>
                      <a:r>
                        <a:rPr lang="en-IN">
                          <a:effectLst/>
                        </a:rPr>
                        <a:t>1</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DDFFDD"/>
                    </a:solidFill>
                  </a:tcPr>
                </a:tc>
                <a:extLst>
                  <a:ext uri="{0D108BD9-81ED-4DB2-BD59-A6C34878D82A}">
                    <a16:rowId xmlns:a16="http://schemas.microsoft.com/office/drawing/2014/main" val="4141839891"/>
                  </a:ext>
                </a:extLst>
              </a:tr>
              <a:tr h="297196">
                <a:tc>
                  <a:txBody>
                    <a:bodyPr/>
                    <a:lstStyle/>
                    <a:p>
                      <a:pPr algn="ctr"/>
                      <a:r>
                        <a:rPr lang="en-IN">
                          <a:effectLst/>
                        </a:rPr>
                        <a:t>1</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DDFFDD"/>
                    </a:solidFill>
                  </a:tcPr>
                </a:tc>
                <a:tc>
                  <a:txBody>
                    <a:bodyPr/>
                    <a:lstStyle/>
                    <a:p>
                      <a:pPr algn="ctr"/>
                      <a:r>
                        <a:rPr lang="en-IN" dirty="0">
                          <a:effectLst/>
                        </a:rPr>
                        <a:t>1</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DDFFDD"/>
                    </a:solidFill>
                  </a:tcPr>
                </a:tc>
                <a:tc>
                  <a:txBody>
                    <a:bodyPr/>
                    <a:lstStyle/>
                    <a:p>
                      <a:pPr algn="ctr"/>
                      <a:r>
                        <a:rPr lang="en-IN" dirty="0">
                          <a:effectLst/>
                        </a:rPr>
                        <a:t>0</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DDFFDD"/>
                    </a:solidFill>
                  </a:tcPr>
                </a:tc>
                <a:extLst>
                  <a:ext uri="{0D108BD9-81ED-4DB2-BD59-A6C34878D82A}">
                    <a16:rowId xmlns:a16="http://schemas.microsoft.com/office/drawing/2014/main" val="1880928190"/>
                  </a:ext>
                </a:extLst>
              </a:tr>
            </a:tbl>
          </a:graphicData>
        </a:graphic>
      </p:graphicFrame>
    </p:spTree>
    <p:extLst>
      <p:ext uri="{BB962C8B-B14F-4D97-AF65-F5344CB8AC3E}">
        <p14:creationId xmlns:p14="http://schemas.microsoft.com/office/powerpoint/2010/main" val="2785631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fade">
                                      <p:cBhvr>
                                        <p:cTn id="17" dur="5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774C1-66EA-4EDB-8347-913B734E4514}"/>
              </a:ext>
            </a:extLst>
          </p:cNvPr>
          <p:cNvSpPr>
            <a:spLocks noGrp="1"/>
          </p:cNvSpPr>
          <p:nvPr>
            <p:ph type="title"/>
          </p:nvPr>
        </p:nvSpPr>
        <p:spPr/>
        <p:txBody>
          <a:bodyPr/>
          <a:lstStyle/>
          <a:p>
            <a:pPr algn="ctr"/>
            <a:r>
              <a:rPr lang="en-US" sz="3600" dirty="0"/>
              <a:t>Logic Gates [Contd. . ]</a:t>
            </a:r>
            <a:endParaRPr lang="en-IN" sz="3600" dirty="0"/>
          </a:p>
        </p:txBody>
      </p:sp>
      <p:sp>
        <p:nvSpPr>
          <p:cNvPr id="3" name="Footer Placeholder 2">
            <a:extLst>
              <a:ext uri="{FF2B5EF4-FFF2-40B4-BE49-F238E27FC236}">
                <a16:creationId xmlns:a16="http://schemas.microsoft.com/office/drawing/2014/main" id="{9758C78C-D9FD-41A2-8F11-D09A57054AC3}"/>
              </a:ext>
            </a:extLst>
          </p:cNvPr>
          <p:cNvSpPr>
            <a:spLocks noGrp="1"/>
          </p:cNvSpPr>
          <p:nvPr>
            <p:ph type="ftr" sz="quarter" idx="11"/>
          </p:nvPr>
        </p:nvSpPr>
        <p:spPr/>
        <p:txBody>
          <a:bodyPr/>
          <a:lstStyle/>
          <a:p>
            <a:r>
              <a:rPr lang="en-US" dirty="0"/>
              <a:t>Mrs. </a:t>
            </a:r>
            <a:r>
              <a:rPr lang="en-US" dirty="0" err="1"/>
              <a:t>Swathi</a:t>
            </a:r>
            <a:r>
              <a:rPr lang="en-US" dirty="0"/>
              <a:t> C A, Department of EEE, ATMECE</a:t>
            </a:r>
          </a:p>
        </p:txBody>
      </p:sp>
      <p:sp>
        <p:nvSpPr>
          <p:cNvPr id="4" name="Slide Number Placeholder 3">
            <a:extLst>
              <a:ext uri="{FF2B5EF4-FFF2-40B4-BE49-F238E27FC236}">
                <a16:creationId xmlns:a16="http://schemas.microsoft.com/office/drawing/2014/main" id="{B9C21923-C50A-44A8-AAF3-D3F399132712}"/>
              </a:ext>
            </a:extLst>
          </p:cNvPr>
          <p:cNvSpPr>
            <a:spLocks noGrp="1"/>
          </p:cNvSpPr>
          <p:nvPr>
            <p:ph type="sldNum" sz="quarter" idx="12"/>
          </p:nvPr>
        </p:nvSpPr>
        <p:spPr/>
        <p:txBody>
          <a:bodyPr>
            <a:normAutofit/>
          </a:bodyPr>
          <a:lstStyle/>
          <a:p>
            <a:fld id="{B6F15528-21DE-4FAA-801E-634DDDAF4B2B}" type="slidenum">
              <a:rPr lang="en-US" smtClean="0"/>
              <a:pPr/>
              <a:t>13</a:t>
            </a:fld>
            <a:endParaRPr lang="en-US" dirty="0"/>
          </a:p>
        </p:txBody>
      </p:sp>
      <p:sp>
        <p:nvSpPr>
          <p:cNvPr id="5" name="Content Placeholder 4">
            <a:extLst>
              <a:ext uri="{FF2B5EF4-FFF2-40B4-BE49-F238E27FC236}">
                <a16:creationId xmlns:a16="http://schemas.microsoft.com/office/drawing/2014/main" id="{FAC5CD51-BAEA-45E4-BD28-20BEACF152CA}"/>
              </a:ext>
            </a:extLst>
          </p:cNvPr>
          <p:cNvSpPr>
            <a:spLocks noGrp="1"/>
          </p:cNvSpPr>
          <p:nvPr>
            <p:ph sz="quarter" idx="1"/>
          </p:nvPr>
        </p:nvSpPr>
        <p:spPr/>
        <p:txBody>
          <a:bodyPr>
            <a:normAutofit/>
          </a:bodyPr>
          <a:lstStyle/>
          <a:p>
            <a:pPr marL="0" indent="0" algn="just">
              <a:buNone/>
            </a:pPr>
            <a:r>
              <a:rPr lang="en-US" sz="2400" dirty="0">
                <a:solidFill>
                  <a:srgbClr val="222222"/>
                </a:solidFill>
                <a:latin typeface="Times New Roman" panose="02020603050405020304" pitchFamily="18" charset="0"/>
                <a:cs typeface="Times New Roman" panose="02020603050405020304" pitchFamily="18" charset="0"/>
              </a:rPr>
              <a:t>7. XNOR Gate: Expression</a:t>
            </a:r>
            <a:r>
              <a:rPr lang="en-US" sz="2400" b="1" dirty="0">
                <a:solidFill>
                  <a:srgbClr val="C00000"/>
                </a:solidFill>
                <a:latin typeface="Times New Roman" panose="02020603050405020304" pitchFamily="18" charset="0"/>
                <a:cs typeface="Times New Roman" panose="02020603050405020304" pitchFamily="18" charset="0"/>
              </a:rPr>
              <a:t>: x =   </a:t>
            </a:r>
          </a:p>
          <a:p>
            <a:pPr marL="0" indent="0" algn="just">
              <a:buNone/>
            </a:pPr>
            <a:r>
              <a:rPr lang="en-US" sz="2400" dirty="0">
                <a:solidFill>
                  <a:srgbClr val="C00000"/>
                </a:solidFill>
                <a:latin typeface="Times New Roman" panose="02020603050405020304" pitchFamily="18" charset="0"/>
                <a:cs typeface="Times New Roman" panose="02020603050405020304" pitchFamily="18" charset="0"/>
              </a:rPr>
              <a:t>Symbol:                                     Truth Table of XOR Gate</a:t>
            </a:r>
          </a:p>
          <a:p>
            <a:pPr marL="0" indent="0" algn="just">
              <a:buNone/>
            </a:pPr>
            <a:endParaRPr lang="en-US" sz="2400" dirty="0">
              <a:solidFill>
                <a:srgbClr val="C00000"/>
              </a:solidFill>
              <a:latin typeface="Times New Roman" panose="02020603050405020304" pitchFamily="18" charset="0"/>
              <a:cs typeface="Times New Roman" panose="02020603050405020304" pitchFamily="18" charset="0"/>
            </a:endParaRPr>
          </a:p>
          <a:p>
            <a:pPr marL="0" indent="0" algn="just">
              <a:buNone/>
            </a:pPr>
            <a:endParaRPr lang="en-US" sz="2400" dirty="0">
              <a:solidFill>
                <a:srgbClr val="C00000"/>
              </a:solidFill>
              <a:latin typeface="Times New Roman" panose="02020603050405020304" pitchFamily="18" charset="0"/>
              <a:cs typeface="Times New Roman" panose="02020603050405020304" pitchFamily="18" charset="0"/>
            </a:endParaRPr>
          </a:p>
          <a:p>
            <a:pPr marL="0" indent="0" algn="just">
              <a:buNone/>
            </a:pPr>
            <a:endParaRPr lang="en-US" sz="2400" dirty="0">
              <a:solidFill>
                <a:srgbClr val="C00000"/>
              </a:solidFill>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4F1E1904-0294-453D-8083-B1D9B82F8DA2}"/>
              </a:ext>
            </a:extLst>
          </p:cNvPr>
          <p:cNvPicPr>
            <a:picLocks noChangeAspect="1"/>
          </p:cNvPicPr>
          <p:nvPr/>
        </p:nvPicPr>
        <p:blipFill>
          <a:blip r:embed="rId2"/>
          <a:stretch>
            <a:fillRect/>
          </a:stretch>
        </p:blipFill>
        <p:spPr>
          <a:xfrm>
            <a:off x="6213348" y="1622323"/>
            <a:ext cx="797052" cy="398526"/>
          </a:xfrm>
          <a:prstGeom prst="rect">
            <a:avLst/>
          </a:prstGeom>
        </p:spPr>
      </p:pic>
      <p:pic>
        <p:nvPicPr>
          <p:cNvPr id="7" name="Picture 6">
            <a:extLst>
              <a:ext uri="{FF2B5EF4-FFF2-40B4-BE49-F238E27FC236}">
                <a16:creationId xmlns:a16="http://schemas.microsoft.com/office/drawing/2014/main" id="{E3E64A72-02AA-4394-ACD1-93E1DB35F26E}"/>
              </a:ext>
            </a:extLst>
          </p:cNvPr>
          <p:cNvPicPr>
            <a:picLocks noChangeAspect="1"/>
          </p:cNvPicPr>
          <p:nvPr/>
        </p:nvPicPr>
        <p:blipFill>
          <a:blip r:embed="rId3"/>
          <a:stretch>
            <a:fillRect/>
          </a:stretch>
        </p:blipFill>
        <p:spPr>
          <a:xfrm>
            <a:off x="1790700" y="2664542"/>
            <a:ext cx="2377438" cy="990599"/>
          </a:xfrm>
          <a:prstGeom prst="rect">
            <a:avLst/>
          </a:prstGeom>
        </p:spPr>
      </p:pic>
      <p:sp>
        <p:nvSpPr>
          <p:cNvPr id="10" name="TextBox 9">
            <a:extLst>
              <a:ext uri="{FF2B5EF4-FFF2-40B4-BE49-F238E27FC236}">
                <a16:creationId xmlns:a16="http://schemas.microsoft.com/office/drawing/2014/main" id="{9A9945DD-9642-43FB-A837-B48E83AB469A}"/>
              </a:ext>
            </a:extLst>
          </p:cNvPr>
          <p:cNvSpPr txBox="1"/>
          <p:nvPr/>
        </p:nvSpPr>
        <p:spPr>
          <a:xfrm>
            <a:off x="4114800" y="2940297"/>
            <a:ext cx="487594" cy="461665"/>
          </a:xfrm>
          <a:prstGeom prst="rect">
            <a:avLst/>
          </a:prstGeom>
          <a:noFill/>
        </p:spPr>
        <p:txBody>
          <a:bodyPr wrap="square" rtlCol="0">
            <a:spAutoFit/>
          </a:bodyPr>
          <a:lstStyle/>
          <a:p>
            <a:r>
              <a:rPr lang="en-US" sz="2400" dirty="0"/>
              <a:t>x</a:t>
            </a:r>
            <a:endParaRPr lang="en-IN" dirty="0"/>
          </a:p>
        </p:txBody>
      </p:sp>
      <p:graphicFrame>
        <p:nvGraphicFramePr>
          <p:cNvPr id="11" name="Table 10">
            <a:extLst>
              <a:ext uri="{FF2B5EF4-FFF2-40B4-BE49-F238E27FC236}">
                <a16:creationId xmlns:a16="http://schemas.microsoft.com/office/drawing/2014/main" id="{BF734811-EEC5-4029-A823-0AEE8C93B326}"/>
              </a:ext>
            </a:extLst>
          </p:cNvPr>
          <p:cNvGraphicFramePr>
            <a:graphicFrameLocks noGrp="1"/>
          </p:cNvGraphicFramePr>
          <p:nvPr>
            <p:extLst>
              <p:ext uri="{D42A27DB-BD31-4B8C-83A1-F6EECF244321}">
                <p14:modId xmlns:p14="http://schemas.microsoft.com/office/powerpoint/2010/main" val="3800587079"/>
              </p:ext>
            </p:extLst>
          </p:nvPr>
        </p:nvGraphicFramePr>
        <p:xfrm>
          <a:off x="5703570" y="2904014"/>
          <a:ext cx="4114800" cy="2194560"/>
        </p:xfrm>
        <a:graphic>
          <a:graphicData uri="http://schemas.openxmlformats.org/drawingml/2006/table">
            <a:tbl>
              <a:tblPr/>
              <a:tblGrid>
                <a:gridCol w="1371600">
                  <a:extLst>
                    <a:ext uri="{9D8B030D-6E8A-4147-A177-3AD203B41FA5}">
                      <a16:colId xmlns:a16="http://schemas.microsoft.com/office/drawing/2014/main" val="1994636465"/>
                    </a:ext>
                  </a:extLst>
                </a:gridCol>
                <a:gridCol w="1371600">
                  <a:extLst>
                    <a:ext uri="{9D8B030D-6E8A-4147-A177-3AD203B41FA5}">
                      <a16:colId xmlns:a16="http://schemas.microsoft.com/office/drawing/2014/main" val="2048627412"/>
                    </a:ext>
                  </a:extLst>
                </a:gridCol>
                <a:gridCol w="1371600">
                  <a:extLst>
                    <a:ext uri="{9D8B030D-6E8A-4147-A177-3AD203B41FA5}">
                      <a16:colId xmlns:a16="http://schemas.microsoft.com/office/drawing/2014/main" val="3251784390"/>
                    </a:ext>
                  </a:extLst>
                </a:gridCol>
              </a:tblGrid>
              <a:tr h="0">
                <a:tc gridSpan="2">
                  <a:txBody>
                    <a:bodyPr/>
                    <a:lstStyle/>
                    <a:p>
                      <a:pPr algn="ctr"/>
                      <a:r>
                        <a:rPr lang="en-IN" b="1" dirty="0">
                          <a:effectLst/>
                          <a:latin typeface="Times New Roman" panose="02020603050405020304" pitchFamily="18" charset="0"/>
                          <a:cs typeface="Times New Roman" panose="02020603050405020304" pitchFamily="18" charset="0"/>
                        </a:rPr>
                        <a:t>Input</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DDEEFF"/>
                    </a:solidFill>
                  </a:tcPr>
                </a:tc>
                <a:tc hMerge="1">
                  <a:txBody>
                    <a:bodyPr/>
                    <a:lstStyle/>
                    <a:p>
                      <a:endParaRPr lang="en-IN"/>
                    </a:p>
                  </a:txBody>
                  <a:tcPr/>
                </a:tc>
                <a:tc>
                  <a:txBody>
                    <a:bodyPr/>
                    <a:lstStyle/>
                    <a:p>
                      <a:pPr algn="ctr"/>
                      <a:r>
                        <a:rPr lang="en-IN" b="1" dirty="0">
                          <a:effectLst/>
                          <a:latin typeface="Times New Roman" panose="02020603050405020304" pitchFamily="18" charset="0"/>
                          <a:cs typeface="Times New Roman" panose="02020603050405020304" pitchFamily="18" charset="0"/>
                        </a:rPr>
                        <a:t>Output</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DDEEFF"/>
                    </a:solidFill>
                  </a:tcPr>
                </a:tc>
                <a:extLst>
                  <a:ext uri="{0D108BD9-81ED-4DB2-BD59-A6C34878D82A}">
                    <a16:rowId xmlns:a16="http://schemas.microsoft.com/office/drawing/2014/main" val="3695189683"/>
                  </a:ext>
                </a:extLst>
              </a:tr>
              <a:tr h="0">
                <a:tc>
                  <a:txBody>
                    <a:bodyPr/>
                    <a:lstStyle/>
                    <a:p>
                      <a:pPr algn="ctr"/>
                      <a:r>
                        <a:rPr lang="en-IN" b="1" dirty="0">
                          <a:effectLst/>
                          <a:latin typeface="Times New Roman" panose="02020603050405020304" pitchFamily="18" charset="0"/>
                          <a:cs typeface="Times New Roman" panose="02020603050405020304" pitchFamily="18" charset="0"/>
                        </a:rPr>
                        <a:t>A</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DDEEFF"/>
                    </a:solidFill>
                  </a:tcPr>
                </a:tc>
                <a:tc>
                  <a:txBody>
                    <a:bodyPr/>
                    <a:lstStyle/>
                    <a:p>
                      <a:pPr algn="ctr"/>
                      <a:r>
                        <a:rPr lang="en-IN" b="1" dirty="0">
                          <a:effectLst/>
                          <a:latin typeface="Times New Roman" panose="02020603050405020304" pitchFamily="18" charset="0"/>
                          <a:cs typeface="Times New Roman" panose="02020603050405020304" pitchFamily="18" charset="0"/>
                        </a:rPr>
                        <a:t>B</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DDEEFF"/>
                    </a:solidFill>
                  </a:tcPr>
                </a:tc>
                <a:tc>
                  <a:txBody>
                    <a:bodyPr/>
                    <a:lstStyle/>
                    <a:p>
                      <a:pPr algn="ctr"/>
                      <a:r>
                        <a:rPr lang="en-IN" b="1" dirty="0">
                          <a:effectLst/>
                          <a:latin typeface="Times New Roman" panose="02020603050405020304" pitchFamily="18" charset="0"/>
                          <a:cs typeface="Times New Roman" panose="02020603050405020304" pitchFamily="18" charset="0"/>
                        </a:rPr>
                        <a:t>A XNOR B</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DDEEFF"/>
                    </a:solidFill>
                  </a:tcPr>
                </a:tc>
                <a:extLst>
                  <a:ext uri="{0D108BD9-81ED-4DB2-BD59-A6C34878D82A}">
                    <a16:rowId xmlns:a16="http://schemas.microsoft.com/office/drawing/2014/main" val="3877032739"/>
                  </a:ext>
                </a:extLst>
              </a:tr>
              <a:tr h="0">
                <a:tc>
                  <a:txBody>
                    <a:bodyPr/>
                    <a:lstStyle/>
                    <a:p>
                      <a:pPr algn="ctr"/>
                      <a:r>
                        <a:rPr lang="en-IN">
                          <a:effectLst/>
                          <a:latin typeface="Times New Roman" panose="02020603050405020304" pitchFamily="18" charset="0"/>
                          <a:cs typeface="Times New Roman" panose="02020603050405020304" pitchFamily="18" charset="0"/>
                        </a:rPr>
                        <a:t>0</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DDFFDD"/>
                    </a:solidFill>
                  </a:tcPr>
                </a:tc>
                <a:tc>
                  <a:txBody>
                    <a:bodyPr/>
                    <a:lstStyle/>
                    <a:p>
                      <a:pPr algn="ctr"/>
                      <a:r>
                        <a:rPr lang="en-IN" dirty="0">
                          <a:effectLst/>
                          <a:latin typeface="Times New Roman" panose="02020603050405020304" pitchFamily="18" charset="0"/>
                          <a:cs typeface="Times New Roman" panose="02020603050405020304" pitchFamily="18" charset="0"/>
                        </a:rPr>
                        <a:t>0</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DDFFDD"/>
                    </a:solidFill>
                  </a:tcPr>
                </a:tc>
                <a:tc>
                  <a:txBody>
                    <a:bodyPr/>
                    <a:lstStyle/>
                    <a:p>
                      <a:pPr algn="ctr"/>
                      <a:r>
                        <a:rPr lang="en-IN">
                          <a:effectLst/>
                          <a:latin typeface="Times New Roman" panose="02020603050405020304" pitchFamily="18" charset="0"/>
                          <a:cs typeface="Times New Roman" panose="02020603050405020304" pitchFamily="18" charset="0"/>
                        </a:rPr>
                        <a:t>1</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DDFFDD"/>
                    </a:solidFill>
                  </a:tcPr>
                </a:tc>
                <a:extLst>
                  <a:ext uri="{0D108BD9-81ED-4DB2-BD59-A6C34878D82A}">
                    <a16:rowId xmlns:a16="http://schemas.microsoft.com/office/drawing/2014/main" val="2851425501"/>
                  </a:ext>
                </a:extLst>
              </a:tr>
              <a:tr h="0">
                <a:tc>
                  <a:txBody>
                    <a:bodyPr/>
                    <a:lstStyle/>
                    <a:p>
                      <a:pPr algn="ctr"/>
                      <a:r>
                        <a:rPr lang="en-IN">
                          <a:effectLst/>
                          <a:latin typeface="Times New Roman" panose="02020603050405020304" pitchFamily="18" charset="0"/>
                          <a:cs typeface="Times New Roman" panose="02020603050405020304" pitchFamily="18" charset="0"/>
                        </a:rPr>
                        <a:t>0</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DDFFDD"/>
                    </a:solidFill>
                  </a:tcPr>
                </a:tc>
                <a:tc>
                  <a:txBody>
                    <a:bodyPr/>
                    <a:lstStyle/>
                    <a:p>
                      <a:pPr algn="ctr"/>
                      <a:r>
                        <a:rPr lang="en-IN" dirty="0">
                          <a:effectLst/>
                          <a:latin typeface="Times New Roman" panose="02020603050405020304" pitchFamily="18" charset="0"/>
                          <a:cs typeface="Times New Roman" panose="02020603050405020304" pitchFamily="18" charset="0"/>
                        </a:rPr>
                        <a:t>1</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DDFFDD"/>
                    </a:solidFill>
                  </a:tcPr>
                </a:tc>
                <a:tc>
                  <a:txBody>
                    <a:bodyPr/>
                    <a:lstStyle/>
                    <a:p>
                      <a:pPr algn="ctr"/>
                      <a:r>
                        <a:rPr lang="en-IN">
                          <a:effectLst/>
                          <a:latin typeface="Times New Roman" panose="02020603050405020304" pitchFamily="18" charset="0"/>
                          <a:cs typeface="Times New Roman" panose="02020603050405020304" pitchFamily="18" charset="0"/>
                        </a:rPr>
                        <a:t>0</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DDFFDD"/>
                    </a:solidFill>
                  </a:tcPr>
                </a:tc>
                <a:extLst>
                  <a:ext uri="{0D108BD9-81ED-4DB2-BD59-A6C34878D82A}">
                    <a16:rowId xmlns:a16="http://schemas.microsoft.com/office/drawing/2014/main" val="3887020661"/>
                  </a:ext>
                </a:extLst>
              </a:tr>
              <a:tr h="0">
                <a:tc>
                  <a:txBody>
                    <a:bodyPr/>
                    <a:lstStyle/>
                    <a:p>
                      <a:pPr algn="ctr"/>
                      <a:r>
                        <a:rPr lang="en-IN">
                          <a:effectLst/>
                          <a:latin typeface="Times New Roman" panose="02020603050405020304" pitchFamily="18" charset="0"/>
                          <a:cs typeface="Times New Roman" panose="02020603050405020304" pitchFamily="18" charset="0"/>
                        </a:rPr>
                        <a:t>1</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DDFFDD"/>
                    </a:solidFill>
                  </a:tcPr>
                </a:tc>
                <a:tc>
                  <a:txBody>
                    <a:bodyPr/>
                    <a:lstStyle/>
                    <a:p>
                      <a:pPr algn="ctr"/>
                      <a:r>
                        <a:rPr lang="en-IN">
                          <a:effectLst/>
                          <a:latin typeface="Times New Roman" panose="02020603050405020304" pitchFamily="18" charset="0"/>
                          <a:cs typeface="Times New Roman" panose="02020603050405020304" pitchFamily="18" charset="0"/>
                        </a:rPr>
                        <a:t>0</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DDFFDD"/>
                    </a:solidFill>
                  </a:tcPr>
                </a:tc>
                <a:tc>
                  <a:txBody>
                    <a:bodyPr/>
                    <a:lstStyle/>
                    <a:p>
                      <a:pPr algn="ctr"/>
                      <a:r>
                        <a:rPr lang="en-IN" dirty="0">
                          <a:effectLst/>
                          <a:latin typeface="Times New Roman" panose="02020603050405020304" pitchFamily="18" charset="0"/>
                          <a:cs typeface="Times New Roman" panose="02020603050405020304" pitchFamily="18" charset="0"/>
                        </a:rPr>
                        <a:t>0</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DDFFDD"/>
                    </a:solidFill>
                  </a:tcPr>
                </a:tc>
                <a:extLst>
                  <a:ext uri="{0D108BD9-81ED-4DB2-BD59-A6C34878D82A}">
                    <a16:rowId xmlns:a16="http://schemas.microsoft.com/office/drawing/2014/main" val="3757013528"/>
                  </a:ext>
                </a:extLst>
              </a:tr>
              <a:tr h="0">
                <a:tc>
                  <a:txBody>
                    <a:bodyPr/>
                    <a:lstStyle/>
                    <a:p>
                      <a:pPr algn="ctr"/>
                      <a:r>
                        <a:rPr lang="en-IN">
                          <a:effectLst/>
                          <a:latin typeface="Times New Roman" panose="02020603050405020304" pitchFamily="18" charset="0"/>
                          <a:cs typeface="Times New Roman" panose="02020603050405020304" pitchFamily="18" charset="0"/>
                        </a:rPr>
                        <a:t>1</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DDFFDD"/>
                    </a:solidFill>
                  </a:tcPr>
                </a:tc>
                <a:tc>
                  <a:txBody>
                    <a:bodyPr/>
                    <a:lstStyle/>
                    <a:p>
                      <a:pPr algn="ctr"/>
                      <a:r>
                        <a:rPr lang="en-IN">
                          <a:effectLst/>
                          <a:latin typeface="Times New Roman" panose="02020603050405020304" pitchFamily="18" charset="0"/>
                          <a:cs typeface="Times New Roman" panose="02020603050405020304" pitchFamily="18" charset="0"/>
                        </a:rPr>
                        <a:t>1</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DDFFDD"/>
                    </a:solidFill>
                  </a:tcPr>
                </a:tc>
                <a:tc>
                  <a:txBody>
                    <a:bodyPr/>
                    <a:lstStyle/>
                    <a:p>
                      <a:pPr algn="ctr"/>
                      <a:r>
                        <a:rPr lang="en-IN" dirty="0">
                          <a:effectLst/>
                          <a:latin typeface="Times New Roman" panose="02020603050405020304" pitchFamily="18" charset="0"/>
                          <a:cs typeface="Times New Roman" panose="02020603050405020304" pitchFamily="18" charset="0"/>
                        </a:rPr>
                        <a:t>1</a:t>
                      </a:r>
                    </a:p>
                  </a:txBody>
                  <a:tcPr anchor="ct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DDFFDD"/>
                    </a:solidFill>
                  </a:tcPr>
                </a:tc>
                <a:extLst>
                  <a:ext uri="{0D108BD9-81ED-4DB2-BD59-A6C34878D82A}">
                    <a16:rowId xmlns:a16="http://schemas.microsoft.com/office/drawing/2014/main" val="3043523602"/>
                  </a:ext>
                </a:extLst>
              </a:tr>
            </a:tbl>
          </a:graphicData>
        </a:graphic>
      </p:graphicFrame>
    </p:spTree>
    <p:extLst>
      <p:ext uri="{BB962C8B-B14F-4D97-AF65-F5344CB8AC3E}">
        <p14:creationId xmlns:p14="http://schemas.microsoft.com/office/powerpoint/2010/main" val="2970113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animEffect transition="in" filter="fade">
                                      <p:cBhvr>
                                        <p:cTn id="15" dur="500"/>
                                        <p:tgtEl>
                                          <p:spTgt spid="5">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774C1-66EA-4EDB-8347-913B734E4514}"/>
              </a:ext>
            </a:extLst>
          </p:cNvPr>
          <p:cNvSpPr>
            <a:spLocks noGrp="1"/>
          </p:cNvSpPr>
          <p:nvPr>
            <p:ph type="title"/>
          </p:nvPr>
        </p:nvSpPr>
        <p:spPr/>
        <p:txBody>
          <a:bodyPr/>
          <a:lstStyle/>
          <a:p>
            <a:pPr algn="ctr"/>
            <a:r>
              <a:rPr lang="en-US" sz="3600" dirty="0"/>
              <a:t>Laws and Rules of Boolean Algebra</a:t>
            </a:r>
            <a:endParaRPr lang="en-IN" sz="3600" dirty="0"/>
          </a:p>
        </p:txBody>
      </p:sp>
      <p:sp>
        <p:nvSpPr>
          <p:cNvPr id="3" name="Footer Placeholder 2">
            <a:extLst>
              <a:ext uri="{FF2B5EF4-FFF2-40B4-BE49-F238E27FC236}">
                <a16:creationId xmlns:a16="http://schemas.microsoft.com/office/drawing/2014/main" id="{9758C78C-D9FD-41A2-8F11-D09A57054AC3}"/>
              </a:ext>
            </a:extLst>
          </p:cNvPr>
          <p:cNvSpPr>
            <a:spLocks noGrp="1"/>
          </p:cNvSpPr>
          <p:nvPr>
            <p:ph type="ftr" sz="quarter" idx="11"/>
          </p:nvPr>
        </p:nvSpPr>
        <p:spPr/>
        <p:txBody>
          <a:bodyPr/>
          <a:lstStyle/>
          <a:p>
            <a:r>
              <a:rPr lang="en-US" dirty="0"/>
              <a:t>Mrs. </a:t>
            </a:r>
            <a:r>
              <a:rPr lang="en-US" dirty="0" err="1"/>
              <a:t>Swathi</a:t>
            </a:r>
            <a:r>
              <a:rPr lang="en-US" dirty="0"/>
              <a:t> C A, Department of EEE, ATMECE</a:t>
            </a:r>
          </a:p>
        </p:txBody>
      </p:sp>
      <p:sp>
        <p:nvSpPr>
          <p:cNvPr id="4" name="Slide Number Placeholder 3">
            <a:extLst>
              <a:ext uri="{FF2B5EF4-FFF2-40B4-BE49-F238E27FC236}">
                <a16:creationId xmlns:a16="http://schemas.microsoft.com/office/drawing/2014/main" id="{B9C21923-C50A-44A8-AAF3-D3F399132712}"/>
              </a:ext>
            </a:extLst>
          </p:cNvPr>
          <p:cNvSpPr>
            <a:spLocks noGrp="1"/>
          </p:cNvSpPr>
          <p:nvPr>
            <p:ph type="sldNum" sz="quarter" idx="12"/>
          </p:nvPr>
        </p:nvSpPr>
        <p:spPr/>
        <p:txBody>
          <a:bodyPr>
            <a:normAutofit/>
          </a:bodyPr>
          <a:lstStyle/>
          <a:p>
            <a:fld id="{B6F15528-21DE-4FAA-801E-634DDDAF4B2B}" type="slidenum">
              <a:rPr lang="en-US" smtClean="0"/>
              <a:pPr/>
              <a:t>14</a:t>
            </a:fld>
            <a:endParaRPr lang="en-US" dirty="0"/>
          </a:p>
        </p:txBody>
      </p:sp>
      <p:sp>
        <p:nvSpPr>
          <p:cNvPr id="5" name="Content Placeholder 4">
            <a:extLst>
              <a:ext uri="{FF2B5EF4-FFF2-40B4-BE49-F238E27FC236}">
                <a16:creationId xmlns:a16="http://schemas.microsoft.com/office/drawing/2014/main" id="{FAC5CD51-BAEA-45E4-BD28-20BEACF152CA}"/>
              </a:ext>
            </a:extLst>
          </p:cNvPr>
          <p:cNvSpPr>
            <a:spLocks noGrp="1"/>
          </p:cNvSpPr>
          <p:nvPr>
            <p:ph sz="quarter" idx="1"/>
          </p:nvPr>
        </p:nvSpPr>
        <p:spPr/>
        <p:txBody>
          <a:bodyPr>
            <a:normAutofit/>
          </a:bodyPr>
          <a:lstStyle/>
          <a:p>
            <a:pPr marL="0" indent="0" algn="just">
              <a:buNone/>
            </a:pPr>
            <a:r>
              <a:rPr lang="en-US" sz="2400" b="1" dirty="0">
                <a:solidFill>
                  <a:srgbClr val="C00000"/>
                </a:solidFill>
                <a:latin typeface="Times New Roman" panose="02020603050405020304" pitchFamily="18" charset="0"/>
                <a:cs typeface="Times New Roman" panose="02020603050405020304" pitchFamily="18" charset="0"/>
              </a:rPr>
              <a:t>Basic Laws:</a:t>
            </a:r>
          </a:p>
          <a:p>
            <a:pPr marL="457200" indent="-457200" algn="just">
              <a:buAutoNum type="arabicPeriod"/>
            </a:pPr>
            <a:r>
              <a:rPr lang="en-US" sz="2400" b="1" dirty="0">
                <a:solidFill>
                  <a:srgbClr val="002060"/>
                </a:solidFill>
                <a:latin typeface="Times New Roman" panose="02020603050405020304" pitchFamily="18" charset="0"/>
                <a:cs typeface="Times New Roman" panose="02020603050405020304" pitchFamily="18" charset="0"/>
              </a:rPr>
              <a:t>Commutative Law : A+B = B+A</a:t>
            </a:r>
          </a:p>
          <a:p>
            <a:pPr marL="457200" indent="-457200" algn="just">
              <a:buAutoNum type="arabicPeriod"/>
            </a:pPr>
            <a:endParaRPr lang="en-US" sz="2400" b="1" dirty="0">
              <a:solidFill>
                <a:srgbClr val="002060"/>
              </a:solidFill>
              <a:latin typeface="Times New Roman" panose="02020603050405020304" pitchFamily="18" charset="0"/>
              <a:cs typeface="Times New Roman" panose="02020603050405020304" pitchFamily="18" charset="0"/>
            </a:endParaRPr>
          </a:p>
          <a:p>
            <a:pPr marL="457200" indent="-457200" algn="just">
              <a:buAutoNum type="arabicPeriod"/>
            </a:pPr>
            <a:endParaRPr lang="en-US" sz="2400" b="1" dirty="0">
              <a:solidFill>
                <a:srgbClr val="002060"/>
              </a:solidFill>
              <a:latin typeface="Times New Roman" panose="02020603050405020304" pitchFamily="18" charset="0"/>
              <a:cs typeface="Times New Roman" panose="02020603050405020304" pitchFamily="18" charset="0"/>
            </a:endParaRPr>
          </a:p>
          <a:p>
            <a:pPr marL="457200" indent="-457200" algn="just">
              <a:buFont typeface="Wingdings"/>
              <a:buAutoNum type="arabicPeriod"/>
            </a:pPr>
            <a:r>
              <a:rPr lang="en-US" sz="2400" b="1" dirty="0">
                <a:solidFill>
                  <a:srgbClr val="002060"/>
                </a:solidFill>
                <a:latin typeface="Times New Roman" panose="02020603050405020304" pitchFamily="18" charset="0"/>
                <a:cs typeface="Times New Roman" panose="02020603050405020304" pitchFamily="18" charset="0"/>
              </a:rPr>
              <a:t>Associative Law : A+ (B+C) = (A+B)+C</a:t>
            </a:r>
          </a:p>
          <a:p>
            <a:pPr marL="457200" indent="-457200" algn="just">
              <a:buAutoNum type="arabicPeriod"/>
            </a:pPr>
            <a:endParaRPr lang="en-US" sz="2400" b="1" dirty="0">
              <a:solidFill>
                <a:srgbClr val="002060"/>
              </a:solidFill>
              <a:latin typeface="Times New Roman" panose="02020603050405020304" pitchFamily="18" charset="0"/>
              <a:cs typeface="Times New Roman" panose="02020603050405020304" pitchFamily="18" charset="0"/>
            </a:endParaRPr>
          </a:p>
          <a:p>
            <a:pPr marL="457200" indent="-457200" algn="just">
              <a:buAutoNum type="arabicPeriod"/>
            </a:pPr>
            <a:endParaRPr lang="en-US" sz="2400" b="1"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en-US" sz="2400" dirty="0">
              <a:solidFill>
                <a:srgbClr val="C00000"/>
              </a:solidFill>
              <a:latin typeface="Times New Roman" panose="02020603050405020304" pitchFamily="18" charset="0"/>
              <a:cs typeface="Times New Roman" panose="02020603050405020304" pitchFamily="18" charset="0"/>
            </a:endParaRPr>
          </a:p>
          <a:p>
            <a:pPr marL="0" indent="0" algn="just">
              <a:buNone/>
            </a:pPr>
            <a:endParaRPr lang="en-US" sz="2400" dirty="0">
              <a:solidFill>
                <a:srgbClr val="C00000"/>
              </a:solidFill>
              <a:latin typeface="Times New Roman" panose="02020603050405020304" pitchFamily="18" charset="0"/>
              <a:cs typeface="Times New Roman" panose="02020603050405020304" pitchFamily="18" charset="0"/>
            </a:endParaRPr>
          </a:p>
          <a:p>
            <a:pPr marL="0" indent="0" algn="just">
              <a:buNone/>
            </a:pPr>
            <a:endParaRPr lang="en-US" sz="2400" dirty="0">
              <a:solidFill>
                <a:srgbClr val="C00000"/>
              </a:solidFill>
              <a:latin typeface="Times New Roman" panose="020206030504050203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id="{C293513D-592C-4485-B390-8A770D430FB5}"/>
              </a:ext>
            </a:extLst>
          </p:cNvPr>
          <p:cNvPicPr>
            <a:picLocks noChangeAspect="1"/>
          </p:cNvPicPr>
          <p:nvPr/>
        </p:nvPicPr>
        <p:blipFill>
          <a:blip r:embed="rId2"/>
          <a:stretch>
            <a:fillRect/>
          </a:stretch>
        </p:blipFill>
        <p:spPr>
          <a:xfrm>
            <a:off x="2971800" y="2678240"/>
            <a:ext cx="5410201" cy="946785"/>
          </a:xfrm>
          <a:prstGeom prst="rect">
            <a:avLst/>
          </a:prstGeom>
        </p:spPr>
      </p:pic>
      <p:pic>
        <p:nvPicPr>
          <p:cNvPr id="9" name="Picture 8">
            <a:extLst>
              <a:ext uri="{FF2B5EF4-FFF2-40B4-BE49-F238E27FC236}">
                <a16:creationId xmlns:a16="http://schemas.microsoft.com/office/drawing/2014/main" id="{19A54EAC-C423-437C-974F-16217E7014A0}"/>
              </a:ext>
            </a:extLst>
          </p:cNvPr>
          <p:cNvPicPr>
            <a:picLocks noChangeAspect="1"/>
          </p:cNvPicPr>
          <p:nvPr/>
        </p:nvPicPr>
        <p:blipFill>
          <a:blip r:embed="rId3"/>
          <a:stretch>
            <a:fillRect/>
          </a:stretch>
        </p:blipFill>
        <p:spPr>
          <a:xfrm>
            <a:off x="2508587" y="3961187"/>
            <a:ext cx="6752401" cy="1449013"/>
          </a:xfrm>
          <a:prstGeom prst="rect">
            <a:avLst/>
          </a:prstGeom>
        </p:spPr>
      </p:pic>
    </p:spTree>
    <p:extLst>
      <p:ext uri="{BB962C8B-B14F-4D97-AF65-F5344CB8AC3E}">
        <p14:creationId xmlns:p14="http://schemas.microsoft.com/office/powerpoint/2010/main" val="2159415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fade">
                                      <p:cBhvr>
                                        <p:cTn id="22" dur="500"/>
                                        <p:tgtEl>
                                          <p:spTgt spid="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774C1-66EA-4EDB-8347-913B734E4514}"/>
              </a:ext>
            </a:extLst>
          </p:cNvPr>
          <p:cNvSpPr>
            <a:spLocks noGrp="1"/>
          </p:cNvSpPr>
          <p:nvPr>
            <p:ph type="title"/>
          </p:nvPr>
        </p:nvSpPr>
        <p:spPr/>
        <p:txBody>
          <a:bodyPr/>
          <a:lstStyle/>
          <a:p>
            <a:pPr algn="ctr"/>
            <a:r>
              <a:rPr lang="en-US" sz="3600" dirty="0"/>
              <a:t>Laws and Rules of Boolean Algebra</a:t>
            </a:r>
            <a:endParaRPr lang="en-IN" sz="3600" dirty="0"/>
          </a:p>
        </p:txBody>
      </p:sp>
      <p:sp>
        <p:nvSpPr>
          <p:cNvPr id="3" name="Footer Placeholder 2">
            <a:extLst>
              <a:ext uri="{FF2B5EF4-FFF2-40B4-BE49-F238E27FC236}">
                <a16:creationId xmlns:a16="http://schemas.microsoft.com/office/drawing/2014/main" id="{9758C78C-D9FD-41A2-8F11-D09A57054AC3}"/>
              </a:ext>
            </a:extLst>
          </p:cNvPr>
          <p:cNvSpPr>
            <a:spLocks noGrp="1"/>
          </p:cNvSpPr>
          <p:nvPr>
            <p:ph type="ftr" sz="quarter" idx="11"/>
          </p:nvPr>
        </p:nvSpPr>
        <p:spPr/>
        <p:txBody>
          <a:bodyPr/>
          <a:lstStyle/>
          <a:p>
            <a:r>
              <a:rPr lang="en-US" dirty="0"/>
              <a:t>Mrs. </a:t>
            </a:r>
            <a:r>
              <a:rPr lang="en-US" dirty="0" err="1"/>
              <a:t>Swathi</a:t>
            </a:r>
            <a:r>
              <a:rPr lang="en-US" dirty="0"/>
              <a:t> C A, Department of EEE, ATMECE</a:t>
            </a:r>
          </a:p>
        </p:txBody>
      </p:sp>
      <p:sp>
        <p:nvSpPr>
          <p:cNvPr id="4" name="Slide Number Placeholder 3">
            <a:extLst>
              <a:ext uri="{FF2B5EF4-FFF2-40B4-BE49-F238E27FC236}">
                <a16:creationId xmlns:a16="http://schemas.microsoft.com/office/drawing/2014/main" id="{B9C21923-C50A-44A8-AAF3-D3F399132712}"/>
              </a:ext>
            </a:extLst>
          </p:cNvPr>
          <p:cNvSpPr>
            <a:spLocks noGrp="1"/>
          </p:cNvSpPr>
          <p:nvPr>
            <p:ph type="sldNum" sz="quarter" idx="12"/>
          </p:nvPr>
        </p:nvSpPr>
        <p:spPr/>
        <p:txBody>
          <a:bodyPr>
            <a:normAutofit/>
          </a:bodyPr>
          <a:lstStyle/>
          <a:p>
            <a:fld id="{B6F15528-21DE-4FAA-801E-634DDDAF4B2B}" type="slidenum">
              <a:rPr lang="en-US" smtClean="0"/>
              <a:pPr/>
              <a:t>15</a:t>
            </a:fld>
            <a:endParaRPr lang="en-US" dirty="0"/>
          </a:p>
        </p:txBody>
      </p:sp>
      <p:sp>
        <p:nvSpPr>
          <p:cNvPr id="5" name="Content Placeholder 4">
            <a:extLst>
              <a:ext uri="{FF2B5EF4-FFF2-40B4-BE49-F238E27FC236}">
                <a16:creationId xmlns:a16="http://schemas.microsoft.com/office/drawing/2014/main" id="{FAC5CD51-BAEA-45E4-BD28-20BEACF152CA}"/>
              </a:ext>
            </a:extLst>
          </p:cNvPr>
          <p:cNvSpPr>
            <a:spLocks noGrp="1"/>
          </p:cNvSpPr>
          <p:nvPr>
            <p:ph sz="quarter" idx="1"/>
          </p:nvPr>
        </p:nvSpPr>
        <p:spPr/>
        <p:txBody>
          <a:bodyPr>
            <a:normAutofit/>
          </a:bodyPr>
          <a:lstStyle/>
          <a:p>
            <a:pPr marL="0" indent="0" algn="just">
              <a:buNone/>
            </a:pPr>
            <a:r>
              <a:rPr lang="en-US" sz="2400" b="1" dirty="0">
                <a:solidFill>
                  <a:srgbClr val="C00000"/>
                </a:solidFill>
                <a:latin typeface="Times New Roman" panose="02020603050405020304" pitchFamily="18" charset="0"/>
                <a:cs typeface="Times New Roman" panose="02020603050405020304" pitchFamily="18" charset="0"/>
              </a:rPr>
              <a:t>Basic Laws:</a:t>
            </a:r>
            <a:endParaRPr lang="en-US" sz="2400" b="1" dirty="0">
              <a:solidFill>
                <a:srgbClr val="002060"/>
              </a:solidFill>
              <a:latin typeface="Times New Roman" panose="02020603050405020304" pitchFamily="18" charset="0"/>
              <a:cs typeface="Times New Roman" panose="02020603050405020304" pitchFamily="18" charset="0"/>
            </a:endParaRPr>
          </a:p>
          <a:p>
            <a:pPr marL="0" indent="0" algn="just">
              <a:buNone/>
            </a:pPr>
            <a:r>
              <a:rPr lang="en-US" sz="2400" b="1" dirty="0">
                <a:solidFill>
                  <a:srgbClr val="002060"/>
                </a:solidFill>
                <a:latin typeface="Times New Roman" panose="02020603050405020304" pitchFamily="18" charset="0"/>
                <a:cs typeface="Times New Roman" panose="02020603050405020304" pitchFamily="18" charset="0"/>
              </a:rPr>
              <a:t>3. Distributive Law: A (B+C) = AB+ AC</a:t>
            </a:r>
          </a:p>
          <a:p>
            <a:pPr marL="0" indent="0" algn="just">
              <a:buNone/>
            </a:pPr>
            <a:endParaRPr lang="en-US" sz="2400" dirty="0">
              <a:solidFill>
                <a:srgbClr val="C00000"/>
              </a:solidFill>
              <a:latin typeface="Times New Roman" panose="02020603050405020304" pitchFamily="18" charset="0"/>
              <a:cs typeface="Times New Roman" panose="02020603050405020304" pitchFamily="18" charset="0"/>
            </a:endParaRPr>
          </a:p>
          <a:p>
            <a:pPr marL="0" indent="0" algn="just">
              <a:buNone/>
            </a:pPr>
            <a:endParaRPr lang="en-US" sz="2400" dirty="0">
              <a:solidFill>
                <a:srgbClr val="C00000"/>
              </a:solidFill>
              <a:latin typeface="Times New Roman" panose="02020603050405020304" pitchFamily="18" charset="0"/>
              <a:cs typeface="Times New Roman" panose="02020603050405020304" pitchFamily="18" charset="0"/>
            </a:endParaRPr>
          </a:p>
          <a:p>
            <a:pPr marL="0" indent="0" algn="just">
              <a:buNone/>
            </a:pPr>
            <a:endParaRPr lang="en-US" sz="2400" dirty="0">
              <a:solidFill>
                <a:srgbClr val="C00000"/>
              </a:solidFill>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3D956C19-3137-4E41-80EE-CBE7DD0D65D4}"/>
              </a:ext>
            </a:extLst>
          </p:cNvPr>
          <p:cNvPicPr>
            <a:picLocks noChangeAspect="1"/>
          </p:cNvPicPr>
          <p:nvPr/>
        </p:nvPicPr>
        <p:blipFill>
          <a:blip r:embed="rId2"/>
          <a:stretch>
            <a:fillRect/>
          </a:stretch>
        </p:blipFill>
        <p:spPr>
          <a:xfrm>
            <a:off x="2889885" y="2667000"/>
            <a:ext cx="6412231" cy="2357438"/>
          </a:xfrm>
          <a:prstGeom prst="rect">
            <a:avLst/>
          </a:prstGeom>
        </p:spPr>
      </p:pic>
    </p:spTree>
    <p:extLst>
      <p:ext uri="{BB962C8B-B14F-4D97-AF65-F5344CB8AC3E}">
        <p14:creationId xmlns:p14="http://schemas.microsoft.com/office/powerpoint/2010/main" val="1249164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774C1-66EA-4EDB-8347-913B734E4514}"/>
              </a:ext>
            </a:extLst>
          </p:cNvPr>
          <p:cNvSpPr>
            <a:spLocks noGrp="1"/>
          </p:cNvSpPr>
          <p:nvPr>
            <p:ph type="title"/>
          </p:nvPr>
        </p:nvSpPr>
        <p:spPr>
          <a:xfrm>
            <a:off x="1600202" y="677067"/>
            <a:ext cx="10515600" cy="1325563"/>
          </a:xfrm>
        </p:spPr>
        <p:txBody>
          <a:bodyPr/>
          <a:lstStyle/>
          <a:p>
            <a:pPr algn="ctr"/>
            <a:r>
              <a:rPr lang="en-US" sz="3600" dirty="0"/>
              <a:t>Laws and Rules of Boolean Algebra</a:t>
            </a:r>
            <a:endParaRPr lang="en-IN" sz="3600" dirty="0"/>
          </a:p>
        </p:txBody>
      </p:sp>
      <p:sp>
        <p:nvSpPr>
          <p:cNvPr id="3" name="Footer Placeholder 2">
            <a:extLst>
              <a:ext uri="{FF2B5EF4-FFF2-40B4-BE49-F238E27FC236}">
                <a16:creationId xmlns:a16="http://schemas.microsoft.com/office/drawing/2014/main" id="{9758C78C-D9FD-41A2-8F11-D09A57054AC3}"/>
              </a:ext>
            </a:extLst>
          </p:cNvPr>
          <p:cNvSpPr>
            <a:spLocks noGrp="1"/>
          </p:cNvSpPr>
          <p:nvPr>
            <p:ph type="ftr" sz="quarter" idx="11"/>
          </p:nvPr>
        </p:nvSpPr>
        <p:spPr/>
        <p:txBody>
          <a:bodyPr/>
          <a:lstStyle/>
          <a:p>
            <a:r>
              <a:rPr lang="en-US" dirty="0"/>
              <a:t>Mrs. </a:t>
            </a:r>
            <a:r>
              <a:rPr lang="en-US" dirty="0" err="1"/>
              <a:t>Swathi</a:t>
            </a:r>
            <a:r>
              <a:rPr lang="en-US" dirty="0"/>
              <a:t> C A, Department of EEE, ATMECE</a:t>
            </a:r>
          </a:p>
        </p:txBody>
      </p:sp>
      <p:sp>
        <p:nvSpPr>
          <p:cNvPr id="4" name="Slide Number Placeholder 3">
            <a:extLst>
              <a:ext uri="{FF2B5EF4-FFF2-40B4-BE49-F238E27FC236}">
                <a16:creationId xmlns:a16="http://schemas.microsoft.com/office/drawing/2014/main" id="{B9C21923-C50A-44A8-AAF3-D3F399132712}"/>
              </a:ext>
            </a:extLst>
          </p:cNvPr>
          <p:cNvSpPr>
            <a:spLocks noGrp="1"/>
          </p:cNvSpPr>
          <p:nvPr>
            <p:ph type="sldNum" sz="quarter" idx="12"/>
          </p:nvPr>
        </p:nvSpPr>
        <p:spPr/>
        <p:txBody>
          <a:bodyPr>
            <a:normAutofit/>
          </a:bodyPr>
          <a:lstStyle/>
          <a:p>
            <a:fld id="{B6F15528-21DE-4FAA-801E-634DDDAF4B2B}" type="slidenum">
              <a:rPr lang="en-US" smtClean="0"/>
              <a:pPr/>
              <a:t>16</a:t>
            </a:fld>
            <a:endParaRPr lang="en-US" dirty="0"/>
          </a:p>
        </p:txBody>
      </p:sp>
      <p:sp>
        <p:nvSpPr>
          <p:cNvPr id="5" name="Content Placeholder 4">
            <a:extLst>
              <a:ext uri="{FF2B5EF4-FFF2-40B4-BE49-F238E27FC236}">
                <a16:creationId xmlns:a16="http://schemas.microsoft.com/office/drawing/2014/main" id="{FAC5CD51-BAEA-45E4-BD28-20BEACF152CA}"/>
              </a:ext>
            </a:extLst>
          </p:cNvPr>
          <p:cNvSpPr>
            <a:spLocks noGrp="1"/>
          </p:cNvSpPr>
          <p:nvPr>
            <p:ph sz="quarter" idx="1"/>
          </p:nvPr>
        </p:nvSpPr>
        <p:spPr>
          <a:xfrm>
            <a:off x="1828800" y="1600200"/>
            <a:ext cx="8461248" cy="4495800"/>
          </a:xfrm>
        </p:spPr>
        <p:txBody>
          <a:bodyPr>
            <a:normAutofit/>
          </a:bodyPr>
          <a:lstStyle/>
          <a:p>
            <a:pPr marL="0" indent="0" algn="just">
              <a:buNone/>
            </a:pPr>
            <a:r>
              <a:rPr lang="en-US" sz="2400" b="1" dirty="0">
                <a:solidFill>
                  <a:srgbClr val="C00000"/>
                </a:solidFill>
                <a:latin typeface="Times New Roman" panose="02020603050405020304" pitchFamily="18" charset="0"/>
                <a:cs typeface="Times New Roman" panose="02020603050405020304" pitchFamily="18" charset="0"/>
              </a:rPr>
              <a:t>Basic Laws:</a:t>
            </a:r>
            <a:endParaRPr lang="en-US" sz="2400" b="1" dirty="0">
              <a:solidFill>
                <a:srgbClr val="002060"/>
              </a:solidFill>
              <a:latin typeface="Times New Roman" panose="02020603050405020304" pitchFamily="18" charset="0"/>
              <a:cs typeface="Times New Roman" panose="02020603050405020304" pitchFamily="18" charset="0"/>
            </a:endParaRPr>
          </a:p>
          <a:p>
            <a:pPr marL="0" indent="0" algn="just">
              <a:buNone/>
            </a:pPr>
            <a:r>
              <a:rPr lang="en-US" sz="2400" b="1" dirty="0">
                <a:solidFill>
                  <a:srgbClr val="002060"/>
                </a:solidFill>
                <a:latin typeface="Times New Roman" panose="02020603050405020304" pitchFamily="18" charset="0"/>
                <a:cs typeface="Times New Roman" panose="02020603050405020304" pitchFamily="18" charset="0"/>
              </a:rPr>
              <a:t>4. Duality Property</a:t>
            </a:r>
          </a:p>
          <a:p>
            <a:pPr marL="0" indent="0" algn="just">
              <a:buNone/>
            </a:pPr>
            <a:r>
              <a:rPr lang="en-US" sz="2400" b="1" dirty="0">
                <a:solidFill>
                  <a:srgbClr val="002060"/>
                </a:solidFill>
                <a:latin typeface="Times New Roman" panose="02020603050405020304" pitchFamily="18" charset="0"/>
                <a:cs typeface="Times New Roman" panose="02020603050405020304" pitchFamily="18" charset="0"/>
              </a:rPr>
              <a:t>- Duals are just the opposites of original operators</a:t>
            </a:r>
          </a:p>
          <a:p>
            <a:pPr marL="0" indent="0" algn="just">
              <a:buNone/>
            </a:pPr>
            <a:r>
              <a:rPr lang="en-US" sz="2400" b="1" dirty="0">
                <a:solidFill>
                  <a:srgbClr val="002060"/>
                </a:solidFill>
                <a:latin typeface="Times New Roman" panose="02020603050405020304" pitchFamily="18" charset="0"/>
                <a:cs typeface="Times New Roman" panose="02020603050405020304" pitchFamily="18" charset="0"/>
              </a:rPr>
              <a:t>- Switching Logic depends upon Duality property b/w AND </a:t>
            </a:r>
            <a:r>
              <a:rPr lang="en-US" sz="2400" b="1" dirty="0" err="1">
                <a:solidFill>
                  <a:srgbClr val="002060"/>
                </a:solidFill>
                <a:latin typeface="Times New Roman" panose="02020603050405020304" pitchFamily="18" charset="0"/>
                <a:cs typeface="Times New Roman" panose="02020603050405020304" pitchFamily="18" charset="0"/>
              </a:rPr>
              <a:t>and</a:t>
            </a:r>
            <a:r>
              <a:rPr lang="en-US" sz="2400" b="1" dirty="0">
                <a:solidFill>
                  <a:srgbClr val="002060"/>
                </a:solidFill>
                <a:latin typeface="Times New Roman" panose="02020603050405020304" pitchFamily="18" charset="0"/>
                <a:cs typeface="Times New Roman" panose="02020603050405020304" pitchFamily="18" charset="0"/>
              </a:rPr>
              <a:t> OR operators</a:t>
            </a:r>
          </a:p>
          <a:p>
            <a:pPr marL="0" indent="0" algn="ctr">
              <a:buNone/>
            </a:pPr>
            <a:r>
              <a:rPr lang="en-US" sz="2400" b="1" dirty="0">
                <a:solidFill>
                  <a:srgbClr val="002060"/>
                </a:solidFill>
                <a:latin typeface="Times New Roman" panose="02020603050405020304" pitchFamily="18" charset="0"/>
                <a:cs typeface="Times New Roman" panose="02020603050405020304" pitchFamily="18" charset="0"/>
              </a:rPr>
              <a:t> Eg: Operator   Dual</a:t>
            </a:r>
          </a:p>
          <a:p>
            <a:pPr marL="0" indent="0" algn="ctr">
              <a:buNone/>
            </a:pPr>
            <a:r>
              <a:rPr lang="en-US" sz="2400" b="1" dirty="0">
                <a:solidFill>
                  <a:srgbClr val="002060"/>
                </a:solidFill>
                <a:latin typeface="Times New Roman" panose="02020603050405020304" pitchFamily="18" charset="0"/>
                <a:cs typeface="Times New Roman" panose="02020603050405020304" pitchFamily="18" charset="0"/>
              </a:rPr>
              <a:t>             </a:t>
            </a:r>
            <a:r>
              <a:rPr lang="en-US" sz="2400" b="1" dirty="0">
                <a:solidFill>
                  <a:srgbClr val="C00000"/>
                </a:solidFill>
                <a:latin typeface="Times New Roman" panose="02020603050405020304" pitchFamily="18" charset="0"/>
                <a:cs typeface="Times New Roman" panose="02020603050405020304" pitchFamily="18" charset="0"/>
              </a:rPr>
              <a:t>AND	    OR</a:t>
            </a:r>
          </a:p>
          <a:p>
            <a:pPr marL="0" indent="0" algn="ctr">
              <a:buNone/>
            </a:pPr>
            <a:r>
              <a:rPr lang="en-US" sz="2400" b="1" dirty="0">
                <a:solidFill>
                  <a:srgbClr val="C00000"/>
                </a:solidFill>
                <a:latin typeface="Times New Roman" panose="02020603050405020304" pitchFamily="18" charset="0"/>
                <a:cs typeface="Times New Roman" panose="02020603050405020304" pitchFamily="18" charset="0"/>
              </a:rPr>
              <a:t> 	    OR	    AND</a:t>
            </a:r>
          </a:p>
          <a:p>
            <a:pPr marL="0" indent="0" algn="ctr">
              <a:buNone/>
            </a:pPr>
            <a:r>
              <a:rPr lang="en-US" sz="2400" b="1" dirty="0">
                <a:solidFill>
                  <a:srgbClr val="C00000"/>
                </a:solidFill>
                <a:latin typeface="Times New Roman" panose="02020603050405020304" pitchFamily="18" charset="0"/>
                <a:cs typeface="Times New Roman" panose="02020603050405020304" pitchFamily="18" charset="0"/>
              </a:rPr>
              <a:t>	    0	      1</a:t>
            </a:r>
          </a:p>
          <a:p>
            <a:pPr marL="0" indent="0" algn="ctr">
              <a:buNone/>
            </a:pPr>
            <a:r>
              <a:rPr lang="en-US" sz="2400" b="1" dirty="0">
                <a:solidFill>
                  <a:srgbClr val="C00000"/>
                </a:solidFill>
                <a:latin typeface="Times New Roman" panose="02020603050405020304" pitchFamily="18" charset="0"/>
                <a:cs typeface="Times New Roman" panose="02020603050405020304" pitchFamily="18" charset="0"/>
              </a:rPr>
              <a:t>	    1	      0</a:t>
            </a:r>
          </a:p>
          <a:p>
            <a:pPr marL="0" indent="0" algn="just">
              <a:buNone/>
            </a:pPr>
            <a:endParaRPr lang="en-US" sz="2400" dirty="0">
              <a:solidFill>
                <a:srgbClr val="C00000"/>
              </a:solidFill>
              <a:latin typeface="Times New Roman" panose="02020603050405020304" pitchFamily="18" charset="0"/>
              <a:cs typeface="Times New Roman" panose="02020603050405020304" pitchFamily="18" charset="0"/>
            </a:endParaRPr>
          </a:p>
          <a:p>
            <a:pPr marL="0" indent="0" algn="just">
              <a:buNone/>
            </a:pPr>
            <a:endParaRPr lang="en-US" sz="2400" dirty="0">
              <a:solidFill>
                <a:srgbClr val="C00000"/>
              </a:solidFill>
              <a:latin typeface="Times New Roman" panose="02020603050405020304" pitchFamily="18" charset="0"/>
              <a:cs typeface="Times New Roman" panose="02020603050405020304" pitchFamily="18" charset="0"/>
            </a:endParaRPr>
          </a:p>
          <a:p>
            <a:pPr marL="0" indent="0" algn="just">
              <a:buNone/>
            </a:pPr>
            <a:endParaRPr lang="en-US" sz="2400"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9460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500"/>
                                        <p:tgtEl>
                                          <p:spTgt spid="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fade">
                                      <p:cBhvr>
                                        <p:cTn id="22" dur="500"/>
                                        <p:tgtEl>
                                          <p:spTgt spid="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animEffect transition="in" filter="fade">
                                      <p:cBhvr>
                                        <p:cTn id="27" dur="500"/>
                                        <p:tgtEl>
                                          <p:spTgt spid="5">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
                                            <p:txEl>
                                              <p:pRg st="6" end="6"/>
                                            </p:txEl>
                                          </p:spTgt>
                                        </p:tgtEl>
                                        <p:attrNameLst>
                                          <p:attrName>style.visibility</p:attrName>
                                        </p:attrNameLst>
                                      </p:cBhvr>
                                      <p:to>
                                        <p:strVal val="visible"/>
                                      </p:to>
                                    </p:set>
                                    <p:animEffect transition="in" filter="fade">
                                      <p:cBhvr>
                                        <p:cTn id="32" dur="500"/>
                                        <p:tgtEl>
                                          <p:spTgt spid="5">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5">
                                            <p:txEl>
                                              <p:pRg st="7" end="7"/>
                                            </p:txEl>
                                          </p:spTgt>
                                        </p:tgtEl>
                                        <p:attrNameLst>
                                          <p:attrName>style.visibility</p:attrName>
                                        </p:attrNameLst>
                                      </p:cBhvr>
                                      <p:to>
                                        <p:strVal val="visible"/>
                                      </p:to>
                                    </p:set>
                                    <p:animEffect transition="in" filter="fade">
                                      <p:cBhvr>
                                        <p:cTn id="37" dur="500"/>
                                        <p:tgtEl>
                                          <p:spTgt spid="5">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5">
                                            <p:txEl>
                                              <p:pRg st="8" end="8"/>
                                            </p:txEl>
                                          </p:spTgt>
                                        </p:tgtEl>
                                        <p:attrNameLst>
                                          <p:attrName>style.visibility</p:attrName>
                                        </p:attrNameLst>
                                      </p:cBhvr>
                                      <p:to>
                                        <p:strVal val="visible"/>
                                      </p:to>
                                    </p:set>
                                    <p:animEffect transition="in" filter="fade">
                                      <p:cBhvr>
                                        <p:cTn id="42" dur="5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774C1-66EA-4EDB-8347-913B734E4514}"/>
              </a:ext>
            </a:extLst>
          </p:cNvPr>
          <p:cNvSpPr>
            <a:spLocks noGrp="1"/>
          </p:cNvSpPr>
          <p:nvPr>
            <p:ph type="title"/>
          </p:nvPr>
        </p:nvSpPr>
        <p:spPr>
          <a:xfrm>
            <a:off x="973113" y="677067"/>
            <a:ext cx="10515600" cy="1325563"/>
          </a:xfrm>
        </p:spPr>
        <p:txBody>
          <a:bodyPr/>
          <a:lstStyle/>
          <a:p>
            <a:pPr algn="ctr"/>
            <a:r>
              <a:rPr lang="en-US" sz="3600" dirty="0"/>
              <a:t>Laws and Rules of Boolean Algebra</a:t>
            </a:r>
            <a:endParaRPr lang="en-IN" sz="3600" dirty="0"/>
          </a:p>
        </p:txBody>
      </p:sp>
      <p:sp>
        <p:nvSpPr>
          <p:cNvPr id="3" name="Footer Placeholder 2">
            <a:extLst>
              <a:ext uri="{FF2B5EF4-FFF2-40B4-BE49-F238E27FC236}">
                <a16:creationId xmlns:a16="http://schemas.microsoft.com/office/drawing/2014/main" id="{9758C78C-D9FD-41A2-8F11-D09A57054AC3}"/>
              </a:ext>
            </a:extLst>
          </p:cNvPr>
          <p:cNvSpPr>
            <a:spLocks noGrp="1"/>
          </p:cNvSpPr>
          <p:nvPr>
            <p:ph type="ftr" sz="quarter" idx="11"/>
          </p:nvPr>
        </p:nvSpPr>
        <p:spPr/>
        <p:txBody>
          <a:bodyPr/>
          <a:lstStyle/>
          <a:p>
            <a:r>
              <a:rPr lang="en-US" dirty="0"/>
              <a:t>Mrs. </a:t>
            </a:r>
            <a:r>
              <a:rPr lang="en-US" dirty="0" err="1"/>
              <a:t>Swathi</a:t>
            </a:r>
            <a:r>
              <a:rPr lang="en-US" dirty="0"/>
              <a:t> C A, Department of EEE, ATMECE</a:t>
            </a:r>
          </a:p>
        </p:txBody>
      </p:sp>
      <p:sp>
        <p:nvSpPr>
          <p:cNvPr id="4" name="Slide Number Placeholder 3">
            <a:extLst>
              <a:ext uri="{FF2B5EF4-FFF2-40B4-BE49-F238E27FC236}">
                <a16:creationId xmlns:a16="http://schemas.microsoft.com/office/drawing/2014/main" id="{B9C21923-C50A-44A8-AAF3-D3F399132712}"/>
              </a:ext>
            </a:extLst>
          </p:cNvPr>
          <p:cNvSpPr>
            <a:spLocks noGrp="1"/>
          </p:cNvSpPr>
          <p:nvPr>
            <p:ph type="sldNum" sz="quarter" idx="12"/>
          </p:nvPr>
        </p:nvSpPr>
        <p:spPr/>
        <p:txBody>
          <a:bodyPr>
            <a:normAutofit/>
          </a:bodyPr>
          <a:lstStyle/>
          <a:p>
            <a:fld id="{B6F15528-21DE-4FAA-801E-634DDDAF4B2B}" type="slidenum">
              <a:rPr lang="en-US" smtClean="0"/>
              <a:pPr/>
              <a:t>17</a:t>
            </a:fld>
            <a:endParaRPr lang="en-US" dirty="0"/>
          </a:p>
        </p:txBody>
      </p:sp>
      <p:sp>
        <p:nvSpPr>
          <p:cNvPr id="5" name="Content Placeholder 4">
            <a:extLst>
              <a:ext uri="{FF2B5EF4-FFF2-40B4-BE49-F238E27FC236}">
                <a16:creationId xmlns:a16="http://schemas.microsoft.com/office/drawing/2014/main" id="{FAC5CD51-BAEA-45E4-BD28-20BEACF152CA}"/>
              </a:ext>
            </a:extLst>
          </p:cNvPr>
          <p:cNvSpPr>
            <a:spLocks noGrp="1"/>
          </p:cNvSpPr>
          <p:nvPr>
            <p:ph sz="quarter" idx="1"/>
          </p:nvPr>
        </p:nvSpPr>
        <p:spPr>
          <a:xfrm>
            <a:off x="1828800" y="1600200"/>
            <a:ext cx="8461248" cy="4495800"/>
          </a:xfrm>
        </p:spPr>
        <p:txBody>
          <a:bodyPr>
            <a:normAutofit/>
          </a:bodyPr>
          <a:lstStyle/>
          <a:p>
            <a:pPr marL="0" indent="0" algn="just">
              <a:buNone/>
            </a:pPr>
            <a:r>
              <a:rPr lang="en-US" sz="2400" b="1" dirty="0">
                <a:solidFill>
                  <a:srgbClr val="C00000"/>
                </a:solidFill>
                <a:latin typeface="Times New Roman" panose="02020603050405020304" pitchFamily="18" charset="0"/>
                <a:cs typeface="Times New Roman" panose="02020603050405020304" pitchFamily="18" charset="0"/>
              </a:rPr>
              <a:t>Basic Laws:</a:t>
            </a:r>
            <a:endParaRPr lang="en-US" sz="2400" b="1" dirty="0">
              <a:solidFill>
                <a:srgbClr val="002060"/>
              </a:solidFill>
              <a:latin typeface="Times New Roman" panose="02020603050405020304" pitchFamily="18" charset="0"/>
              <a:cs typeface="Times New Roman" panose="02020603050405020304" pitchFamily="18" charset="0"/>
            </a:endParaRPr>
          </a:p>
          <a:p>
            <a:pPr marL="0" indent="0" algn="just">
              <a:buNone/>
            </a:pPr>
            <a:r>
              <a:rPr lang="en-US" sz="2400" b="1" dirty="0">
                <a:solidFill>
                  <a:srgbClr val="002060"/>
                </a:solidFill>
                <a:latin typeface="Times New Roman" panose="02020603050405020304" pitchFamily="18" charset="0"/>
                <a:cs typeface="Times New Roman" panose="02020603050405020304" pitchFamily="18" charset="0"/>
              </a:rPr>
              <a:t>5. Idempotency Property</a:t>
            </a:r>
          </a:p>
          <a:p>
            <a:pPr marL="0" indent="0" algn="just">
              <a:buNone/>
            </a:pPr>
            <a:r>
              <a:rPr lang="en-US" sz="2400" dirty="0">
                <a:solidFill>
                  <a:srgbClr val="C00000"/>
                </a:solidFill>
                <a:latin typeface="Times New Roman" panose="02020603050405020304" pitchFamily="18" charset="0"/>
                <a:cs typeface="Times New Roman" panose="02020603050405020304" pitchFamily="18" charset="0"/>
              </a:rPr>
              <a:t> - Idempotency refers to </a:t>
            </a:r>
            <a:r>
              <a:rPr lang="en-US" sz="2400" dirty="0">
                <a:solidFill>
                  <a:srgbClr val="002060"/>
                </a:solidFill>
                <a:latin typeface="Times New Roman" panose="02020603050405020304" pitchFamily="18" charset="0"/>
                <a:cs typeface="Times New Roman" panose="02020603050405020304" pitchFamily="18" charset="0"/>
              </a:rPr>
              <a:t>“sameness”</a:t>
            </a:r>
          </a:p>
          <a:p>
            <a:pPr marL="0" indent="0" algn="just">
              <a:buNone/>
            </a:pPr>
            <a:r>
              <a:rPr lang="en-US" sz="2400" dirty="0">
                <a:solidFill>
                  <a:srgbClr val="002060"/>
                </a:solidFill>
                <a:latin typeface="Times New Roman" panose="02020603050405020304" pitchFamily="18" charset="0"/>
                <a:cs typeface="Times New Roman" panose="02020603050405020304" pitchFamily="18" charset="0"/>
              </a:rPr>
              <a:t>Hence, x + x = x</a:t>
            </a:r>
          </a:p>
          <a:p>
            <a:pPr marL="0" indent="0" algn="just">
              <a:buNone/>
            </a:pPr>
            <a:r>
              <a:rPr lang="en-US" sz="2400" dirty="0">
                <a:solidFill>
                  <a:srgbClr val="002060"/>
                </a:solidFill>
                <a:latin typeface="Times New Roman" panose="02020603050405020304" pitchFamily="18" charset="0"/>
                <a:cs typeface="Times New Roman" panose="02020603050405020304" pitchFamily="18" charset="0"/>
              </a:rPr>
              <a:t>	x.x = x</a:t>
            </a:r>
          </a:p>
          <a:p>
            <a:pPr marL="0" indent="0" algn="just">
              <a:buNone/>
            </a:pPr>
            <a:endParaRPr lang="en-US" sz="24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en-US" sz="2400" dirty="0">
              <a:solidFill>
                <a:srgbClr val="C00000"/>
              </a:solidFill>
              <a:latin typeface="Times New Roman" panose="02020603050405020304" pitchFamily="18" charset="0"/>
              <a:cs typeface="Times New Roman" panose="02020603050405020304" pitchFamily="18" charset="0"/>
            </a:endParaRPr>
          </a:p>
          <a:p>
            <a:pPr marL="0" indent="0" algn="just">
              <a:buNone/>
            </a:pPr>
            <a:endParaRPr lang="en-US" sz="2400"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09124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500"/>
                                        <p:tgtEl>
                                          <p:spTgt spid="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fade">
                                      <p:cBhvr>
                                        <p:cTn id="22"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774C1-66EA-4EDB-8347-913B734E4514}"/>
              </a:ext>
            </a:extLst>
          </p:cNvPr>
          <p:cNvSpPr>
            <a:spLocks noGrp="1"/>
          </p:cNvSpPr>
          <p:nvPr>
            <p:ph type="title"/>
          </p:nvPr>
        </p:nvSpPr>
        <p:spPr>
          <a:xfrm>
            <a:off x="838200" y="681037"/>
            <a:ext cx="10515600" cy="1325563"/>
          </a:xfrm>
        </p:spPr>
        <p:txBody>
          <a:bodyPr/>
          <a:lstStyle/>
          <a:p>
            <a:pPr algn="ctr"/>
            <a:r>
              <a:rPr lang="en-US" sz="3600" dirty="0"/>
              <a:t>Laws and Rules of Boolean Algebra</a:t>
            </a:r>
            <a:endParaRPr lang="en-IN" sz="3600" dirty="0"/>
          </a:p>
        </p:txBody>
      </p:sp>
      <p:sp>
        <p:nvSpPr>
          <p:cNvPr id="3" name="Footer Placeholder 2">
            <a:extLst>
              <a:ext uri="{FF2B5EF4-FFF2-40B4-BE49-F238E27FC236}">
                <a16:creationId xmlns:a16="http://schemas.microsoft.com/office/drawing/2014/main" id="{9758C78C-D9FD-41A2-8F11-D09A57054AC3}"/>
              </a:ext>
            </a:extLst>
          </p:cNvPr>
          <p:cNvSpPr>
            <a:spLocks noGrp="1"/>
          </p:cNvSpPr>
          <p:nvPr>
            <p:ph type="ftr" sz="quarter" idx="11"/>
          </p:nvPr>
        </p:nvSpPr>
        <p:spPr/>
        <p:txBody>
          <a:bodyPr/>
          <a:lstStyle/>
          <a:p>
            <a:r>
              <a:rPr lang="en-US" dirty="0"/>
              <a:t>Mrs. </a:t>
            </a:r>
            <a:r>
              <a:rPr lang="en-US" dirty="0" err="1"/>
              <a:t>Swathi</a:t>
            </a:r>
            <a:r>
              <a:rPr lang="en-US" dirty="0"/>
              <a:t> C A, Department of EEE, ATMECE</a:t>
            </a:r>
          </a:p>
        </p:txBody>
      </p:sp>
      <p:sp>
        <p:nvSpPr>
          <p:cNvPr id="4" name="Slide Number Placeholder 3">
            <a:extLst>
              <a:ext uri="{FF2B5EF4-FFF2-40B4-BE49-F238E27FC236}">
                <a16:creationId xmlns:a16="http://schemas.microsoft.com/office/drawing/2014/main" id="{B9C21923-C50A-44A8-AAF3-D3F399132712}"/>
              </a:ext>
            </a:extLst>
          </p:cNvPr>
          <p:cNvSpPr>
            <a:spLocks noGrp="1"/>
          </p:cNvSpPr>
          <p:nvPr>
            <p:ph type="sldNum" sz="quarter" idx="12"/>
          </p:nvPr>
        </p:nvSpPr>
        <p:spPr/>
        <p:txBody>
          <a:bodyPr>
            <a:normAutofit/>
          </a:bodyPr>
          <a:lstStyle/>
          <a:p>
            <a:fld id="{B6F15528-21DE-4FAA-801E-634DDDAF4B2B}" type="slidenum">
              <a:rPr lang="en-US" smtClean="0"/>
              <a:pPr/>
              <a:t>18</a:t>
            </a:fld>
            <a:endParaRPr lang="en-US" dirty="0"/>
          </a:p>
        </p:txBody>
      </p:sp>
      <p:sp>
        <p:nvSpPr>
          <p:cNvPr id="5" name="Content Placeholder 4">
            <a:extLst>
              <a:ext uri="{FF2B5EF4-FFF2-40B4-BE49-F238E27FC236}">
                <a16:creationId xmlns:a16="http://schemas.microsoft.com/office/drawing/2014/main" id="{FAC5CD51-BAEA-45E4-BD28-20BEACF152CA}"/>
              </a:ext>
            </a:extLst>
          </p:cNvPr>
          <p:cNvSpPr>
            <a:spLocks noGrp="1"/>
          </p:cNvSpPr>
          <p:nvPr>
            <p:ph sz="quarter" idx="1"/>
          </p:nvPr>
        </p:nvSpPr>
        <p:spPr/>
        <p:txBody>
          <a:bodyPr>
            <a:normAutofit/>
          </a:bodyPr>
          <a:lstStyle/>
          <a:p>
            <a:pPr marL="0" indent="0" algn="just">
              <a:buNone/>
            </a:pPr>
            <a:r>
              <a:rPr lang="en-US" sz="2400" dirty="0">
                <a:solidFill>
                  <a:srgbClr val="C00000"/>
                </a:solidFill>
                <a:latin typeface="Times New Roman" panose="02020603050405020304" pitchFamily="18" charset="0"/>
                <a:cs typeface="Times New Roman" panose="02020603050405020304" pitchFamily="18" charset="0"/>
              </a:rPr>
              <a:t>12 Basic Rules of Boolean Algebra</a:t>
            </a:r>
          </a:p>
          <a:p>
            <a:pPr marL="0" indent="0" algn="just">
              <a:buNone/>
            </a:pPr>
            <a:endParaRPr lang="en-US" sz="2400" dirty="0">
              <a:solidFill>
                <a:srgbClr val="C00000"/>
              </a:solidFill>
              <a:latin typeface="Times New Roman" panose="02020603050405020304" pitchFamily="18" charset="0"/>
              <a:cs typeface="Times New Roman" panose="02020603050405020304" pitchFamily="18" charset="0"/>
            </a:endParaRPr>
          </a:p>
          <a:p>
            <a:pPr marL="0" indent="0" algn="just">
              <a:buNone/>
            </a:pPr>
            <a:endParaRPr lang="en-US" sz="2400" dirty="0">
              <a:solidFill>
                <a:srgbClr val="C00000"/>
              </a:solidFill>
              <a:latin typeface="Times New Roman" panose="020206030504050203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id="{A7768F68-451B-4CCD-BFB6-DE10976427CE}"/>
              </a:ext>
            </a:extLst>
          </p:cNvPr>
          <p:cNvPicPr>
            <a:picLocks noChangeAspect="1"/>
          </p:cNvPicPr>
          <p:nvPr/>
        </p:nvPicPr>
        <p:blipFill>
          <a:blip r:embed="rId2"/>
          <a:stretch>
            <a:fillRect/>
          </a:stretch>
        </p:blipFill>
        <p:spPr>
          <a:xfrm>
            <a:off x="3200400" y="2195512"/>
            <a:ext cx="6692104" cy="3062288"/>
          </a:xfrm>
          <a:prstGeom prst="rect">
            <a:avLst/>
          </a:prstGeom>
        </p:spPr>
      </p:pic>
    </p:spTree>
    <p:extLst>
      <p:ext uri="{BB962C8B-B14F-4D97-AF65-F5344CB8AC3E}">
        <p14:creationId xmlns:p14="http://schemas.microsoft.com/office/powerpoint/2010/main" val="3622378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5CFBA-6C4E-4AEA-B3A4-E896845D9491}"/>
              </a:ext>
            </a:extLst>
          </p:cNvPr>
          <p:cNvSpPr>
            <a:spLocks noGrp="1"/>
          </p:cNvSpPr>
          <p:nvPr>
            <p:ph type="title"/>
          </p:nvPr>
        </p:nvSpPr>
        <p:spPr/>
        <p:txBody>
          <a:bodyPr/>
          <a:lstStyle/>
          <a:p>
            <a:pPr algn="ctr"/>
            <a:r>
              <a:rPr lang="en-US" sz="3600" dirty="0"/>
              <a:t>DeMorgan’s Theorems</a:t>
            </a:r>
            <a:endParaRPr lang="en-IN" sz="3600" dirty="0"/>
          </a:p>
        </p:txBody>
      </p:sp>
      <p:sp>
        <p:nvSpPr>
          <p:cNvPr id="3" name="Footer Placeholder 2">
            <a:extLst>
              <a:ext uri="{FF2B5EF4-FFF2-40B4-BE49-F238E27FC236}">
                <a16:creationId xmlns:a16="http://schemas.microsoft.com/office/drawing/2014/main" id="{95F3E5BD-B165-4E25-9EFB-2EA6093DB3FD}"/>
              </a:ext>
            </a:extLst>
          </p:cNvPr>
          <p:cNvSpPr>
            <a:spLocks noGrp="1"/>
          </p:cNvSpPr>
          <p:nvPr>
            <p:ph type="ftr" sz="quarter" idx="11"/>
          </p:nvPr>
        </p:nvSpPr>
        <p:spPr/>
        <p:txBody>
          <a:bodyPr/>
          <a:lstStyle/>
          <a:p>
            <a:r>
              <a:rPr lang="en-US" dirty="0"/>
              <a:t>Mrs. </a:t>
            </a:r>
            <a:r>
              <a:rPr lang="en-US" dirty="0" err="1"/>
              <a:t>Swathi</a:t>
            </a:r>
            <a:r>
              <a:rPr lang="en-US" dirty="0"/>
              <a:t> C A, Department of EEE, ATMECE</a:t>
            </a:r>
          </a:p>
        </p:txBody>
      </p:sp>
      <p:sp>
        <p:nvSpPr>
          <p:cNvPr id="4" name="Slide Number Placeholder 3">
            <a:extLst>
              <a:ext uri="{FF2B5EF4-FFF2-40B4-BE49-F238E27FC236}">
                <a16:creationId xmlns:a16="http://schemas.microsoft.com/office/drawing/2014/main" id="{706A5EDC-D0AB-4EC4-8EAB-648B876EFC7C}"/>
              </a:ext>
            </a:extLst>
          </p:cNvPr>
          <p:cNvSpPr>
            <a:spLocks noGrp="1"/>
          </p:cNvSpPr>
          <p:nvPr>
            <p:ph type="sldNum" sz="quarter" idx="12"/>
          </p:nvPr>
        </p:nvSpPr>
        <p:spPr/>
        <p:txBody>
          <a:bodyPr>
            <a:normAutofit/>
          </a:bodyPr>
          <a:lstStyle/>
          <a:p>
            <a:fld id="{B6F15528-21DE-4FAA-801E-634DDDAF4B2B}" type="slidenum">
              <a:rPr lang="en-US" smtClean="0"/>
              <a:pPr/>
              <a:t>19</a:t>
            </a:fld>
            <a:endParaRPr lang="en-US" dirty="0"/>
          </a:p>
        </p:txBody>
      </p:sp>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4D7F0487-2988-4566-89FB-74E816B9C1FB}"/>
                  </a:ext>
                </a:extLst>
              </p:cNvPr>
              <p:cNvSpPr>
                <a:spLocks noGrp="1"/>
              </p:cNvSpPr>
              <p:nvPr>
                <p:ph sz="quarter" idx="1"/>
              </p:nvPr>
            </p:nvSpPr>
            <p:spPr/>
            <p:txBody>
              <a:bodyPr>
                <a:noAutofit/>
              </a:bodyPr>
              <a:lstStyle/>
              <a:p>
                <a:r>
                  <a:rPr lang="en-US" dirty="0">
                    <a:latin typeface="Times New Roman" panose="02020603050405020304" pitchFamily="18" charset="0"/>
                    <a:cs typeface="Times New Roman" panose="02020603050405020304" pitchFamily="18" charset="0"/>
                  </a:rPr>
                  <a:t>DeMorgan’s Theorems uses the principle of Duality</a:t>
                </a:r>
              </a:p>
              <a:p>
                <a:pPr marL="0" indent="0">
                  <a:buNone/>
                </a:pPr>
                <a:r>
                  <a:rPr lang="en-US" dirty="0">
                    <a:latin typeface="Times New Roman" panose="02020603050405020304" pitchFamily="18" charset="0"/>
                    <a:cs typeface="Times New Roman" panose="02020603050405020304" pitchFamily="18" charset="0"/>
                  </a:rPr>
                  <a:t>There are two statements under DeMorgan’s Theorem</a:t>
                </a:r>
              </a:p>
              <a:p>
                <a:pPr marL="0" indent="0">
                  <a:buNone/>
                </a:pPr>
                <a:r>
                  <a:rPr lang="en-US" dirty="0">
                    <a:latin typeface="Times New Roman" panose="02020603050405020304" pitchFamily="18" charset="0"/>
                    <a:cs typeface="Times New Roman" panose="02020603050405020304" pitchFamily="18" charset="0"/>
                  </a:rPr>
                  <a:t>1. The complement of an AND function is the OR of the complemented input variables</a:t>
                </a:r>
              </a:p>
              <a:p>
                <a:pPr marL="0" indent="0">
                  <a:buNone/>
                </a:pPr>
                <a:r>
                  <a:rPr lang="en-US" dirty="0">
                    <a:latin typeface="Times New Roman" panose="02020603050405020304" pitchFamily="18" charset="0"/>
                    <a:cs typeface="Times New Roman" panose="02020603050405020304" pitchFamily="18" charset="0"/>
                  </a:rPr>
                  <a:t>Eg: Y = </a:t>
                </a:r>
                <a14:m>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𝐴</m:t>
                        </m:r>
                        <m:r>
                          <a:rPr lang="en-US" i="1">
                            <a:latin typeface="Cambria Math" panose="02040503050406030204" pitchFamily="18" charset="0"/>
                          </a:rPr>
                          <m:t>.</m:t>
                        </m:r>
                        <m:r>
                          <a:rPr lang="en-US" b="0" i="1" smtClean="0">
                            <a:latin typeface="Cambria Math" panose="02040503050406030204" pitchFamily="18" charset="0"/>
                          </a:rPr>
                          <m:t>𝐵</m:t>
                        </m:r>
                      </m:e>
                    </m:acc>
                    <m:r>
                      <a:rPr lang="en-US" i="1">
                        <a:latin typeface="Cambria Math" panose="02040503050406030204" pitchFamily="18" charset="0"/>
                      </a:rPr>
                      <m:t>  </m:t>
                    </m:r>
                  </m:oMath>
                </a14:m>
                <a:r>
                  <a:rPr lang="en-US" dirty="0">
                    <a:latin typeface="Times New Roman" panose="02020603050405020304" pitchFamily="18" charset="0"/>
                    <a:ea typeface="Cambria Math" panose="02040503050406030204" pitchFamily="18" charset="0"/>
                    <a:cs typeface="Times New Roman" panose="02020603050405020304" pitchFamily="18" charset="0"/>
                  </a:rPr>
                  <a:t>then Y = </a:t>
                </a:r>
                <a14:m>
                  <m:oMath xmlns:m="http://schemas.openxmlformats.org/officeDocument/2006/math">
                    <m:acc>
                      <m:accPr>
                        <m:chr m:val="̅"/>
                        <m:ctrlPr>
                          <a:rPr lang="en-US" b="0" i="1" smtClean="0">
                            <a:latin typeface="Cambria Math" panose="02040503050406030204" pitchFamily="18" charset="0"/>
                            <a:ea typeface="Cambria Math" panose="02040503050406030204" pitchFamily="18" charset="0"/>
                          </a:rPr>
                        </m:ctrlPr>
                      </m:accPr>
                      <m:e>
                        <m:r>
                          <a:rPr lang="en-US" b="0" i="1" smtClean="0">
                            <a:latin typeface="Cambria Math" panose="02040503050406030204" pitchFamily="18" charset="0"/>
                            <a:ea typeface="Cambria Math" panose="02040503050406030204" pitchFamily="18" charset="0"/>
                          </a:rPr>
                          <m:t>𝐴</m:t>
                        </m:r>
                      </m:e>
                    </m:acc>
                  </m:oMath>
                </a14:m>
                <a:r>
                  <a:rPr lang="en-US" dirty="0">
                    <a:latin typeface="Times New Roman" panose="02020603050405020304" pitchFamily="18" charset="0"/>
                    <a:ea typeface="Cambria Math" panose="02040503050406030204" pitchFamily="18" charset="0"/>
                    <a:cs typeface="Times New Roman" panose="02020603050405020304" pitchFamily="18" charset="0"/>
                  </a:rPr>
                  <a:t> + </a:t>
                </a:r>
                <a14:m>
                  <m:oMath xmlns:m="http://schemas.openxmlformats.org/officeDocument/2006/math">
                    <m:acc>
                      <m:accPr>
                        <m:chr m:val="̅"/>
                        <m:ctrlPr>
                          <a:rPr lang="en-US" b="0" i="1" smtClean="0">
                            <a:latin typeface="Cambria Math" panose="02040503050406030204" pitchFamily="18" charset="0"/>
                            <a:ea typeface="Cambria Math" panose="02040503050406030204" pitchFamily="18" charset="0"/>
                          </a:rPr>
                        </m:ctrlPr>
                      </m:accPr>
                      <m:e>
                        <m:r>
                          <a:rPr lang="en-US" b="0" i="1" smtClean="0">
                            <a:latin typeface="Cambria Math" panose="02040503050406030204" pitchFamily="18" charset="0"/>
                            <a:ea typeface="Cambria Math" panose="02040503050406030204" pitchFamily="18" charset="0"/>
                          </a:rPr>
                          <m:t>𝐵</m:t>
                        </m:r>
                      </m:e>
                    </m:acc>
                  </m:oMath>
                </a14:m>
                <a:endParaRPr lang="en-US" dirty="0">
                  <a:latin typeface="Times New Roman" panose="02020603050405020304" pitchFamily="18" charset="0"/>
                  <a:ea typeface="Cambria Math" panose="020405030504060302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2. The complement of an OR function is the AND of the complemented input variables</a:t>
                </a:r>
              </a:p>
              <a:p>
                <a:pPr marL="0" indent="0">
                  <a:buNone/>
                </a:pPr>
                <a:r>
                  <a:rPr lang="en-US" dirty="0">
                    <a:latin typeface="Times New Roman" panose="02020603050405020304" pitchFamily="18" charset="0"/>
                    <a:cs typeface="Times New Roman" panose="02020603050405020304" pitchFamily="18" charset="0"/>
                  </a:rPr>
                  <a:t>Y = </a:t>
                </a:r>
                <a14:m>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𝐴</m:t>
                        </m:r>
                        <m:r>
                          <a:rPr lang="en-US" i="1">
                            <a:latin typeface="Cambria Math" panose="02040503050406030204" pitchFamily="18" charset="0"/>
                          </a:rPr>
                          <m:t>+</m:t>
                        </m:r>
                        <m:r>
                          <a:rPr lang="en-US" b="0" i="1" smtClean="0">
                            <a:latin typeface="Cambria Math" panose="02040503050406030204" pitchFamily="18" charset="0"/>
                          </a:rPr>
                          <m:t>𝐵</m:t>
                        </m:r>
                      </m:e>
                    </m:acc>
                  </m:oMath>
                </a14:m>
                <a:r>
                  <a:rPr lang="en-IN" dirty="0">
                    <a:latin typeface="Times New Roman" panose="02020603050405020304" pitchFamily="18" charset="0"/>
                    <a:cs typeface="Times New Roman" panose="02020603050405020304" pitchFamily="18" charset="0"/>
                  </a:rPr>
                  <a:t> then z = </a:t>
                </a:r>
                <a14:m>
                  <m:oMath xmlns:m="http://schemas.openxmlformats.org/officeDocument/2006/math">
                    <m:acc>
                      <m:accPr>
                        <m:chr m:val="̅"/>
                        <m:ctrlPr>
                          <a:rPr lang="en-US" b="0" i="1" smtClean="0">
                            <a:latin typeface="Cambria Math" panose="02040503050406030204" pitchFamily="18" charset="0"/>
                            <a:ea typeface="Cambria Math" panose="02040503050406030204" pitchFamily="18" charset="0"/>
                          </a:rPr>
                        </m:ctrlPr>
                      </m:accPr>
                      <m:e>
                        <m:r>
                          <a:rPr lang="en-US" b="0" i="1" smtClean="0">
                            <a:latin typeface="Cambria Math" panose="02040503050406030204" pitchFamily="18" charset="0"/>
                            <a:ea typeface="Cambria Math" panose="02040503050406030204" pitchFamily="18" charset="0"/>
                          </a:rPr>
                          <m:t>𝐴</m:t>
                        </m:r>
                      </m:e>
                    </m:acc>
                  </m:oMath>
                </a14:m>
                <a:r>
                  <a:rPr lang="en-US" dirty="0">
                    <a:latin typeface="Times New Roman" panose="02020603050405020304" pitchFamily="18" charset="0"/>
                    <a:ea typeface="Cambria Math" panose="02040503050406030204" pitchFamily="18" charset="0"/>
                    <a:cs typeface="Times New Roman" panose="02020603050405020304" pitchFamily="18" charset="0"/>
                  </a:rPr>
                  <a:t> . </a:t>
                </a:r>
                <a14:m>
                  <m:oMath xmlns:m="http://schemas.openxmlformats.org/officeDocument/2006/math">
                    <m:acc>
                      <m:accPr>
                        <m:chr m:val="̅"/>
                        <m:ctrlPr>
                          <a:rPr lang="en-US" b="0" i="1" smtClean="0">
                            <a:latin typeface="Cambria Math" panose="02040503050406030204" pitchFamily="18" charset="0"/>
                            <a:ea typeface="Cambria Math" panose="02040503050406030204" pitchFamily="18" charset="0"/>
                          </a:rPr>
                        </m:ctrlPr>
                      </m:accPr>
                      <m:e>
                        <m:r>
                          <a:rPr lang="en-US" b="0" i="1" smtClean="0">
                            <a:latin typeface="Cambria Math" panose="02040503050406030204" pitchFamily="18" charset="0"/>
                            <a:ea typeface="Cambria Math" panose="02040503050406030204" pitchFamily="18" charset="0"/>
                          </a:rPr>
                          <m:t>𝐵</m:t>
                        </m:r>
                      </m:e>
                    </m:acc>
                  </m:oMath>
                </a14:m>
                <a:endParaRPr lang="en-IN" dirty="0">
                  <a:latin typeface="Times New Roman" panose="02020603050405020304" pitchFamily="18" charset="0"/>
                  <a:cs typeface="Times New Roman" panose="02020603050405020304" pitchFamily="18" charset="0"/>
                </a:endParaRPr>
              </a:p>
            </p:txBody>
          </p:sp>
        </mc:Choice>
        <mc:Fallback xmlns="">
          <p:sp>
            <p:nvSpPr>
              <p:cNvPr id="5" name="Content Placeholder 4">
                <a:extLst>
                  <a:ext uri="{FF2B5EF4-FFF2-40B4-BE49-F238E27FC236}">
                    <a16:creationId xmlns:a16="http://schemas.microsoft.com/office/drawing/2014/main" id="{4D7F0487-2988-4566-89FB-74E816B9C1FB}"/>
                  </a:ext>
                </a:extLst>
              </p:cNvPr>
              <p:cNvSpPr>
                <a:spLocks noGrp="1" noRot="1" noChangeAspect="1" noMove="1" noResize="1" noEditPoints="1" noAdjustHandles="1" noChangeArrowheads="1" noChangeShapeType="1" noTextEdit="1"/>
              </p:cNvSpPr>
              <p:nvPr>
                <p:ph sz="quarter" idx="1"/>
              </p:nvPr>
            </p:nvSpPr>
            <p:spPr>
              <a:blipFill>
                <a:blip r:embed="rId2"/>
                <a:stretch>
                  <a:fillRect l="-1217" t="-2381" r="-580"/>
                </a:stretch>
              </a:blipFill>
            </p:spPr>
            <p:txBody>
              <a:bodyPr/>
              <a:lstStyle/>
              <a:p>
                <a:r>
                  <a:rPr lang="en-IN">
                    <a:noFill/>
                  </a:rPr>
                  <a:t> </a:t>
                </a:r>
              </a:p>
            </p:txBody>
          </p:sp>
        </mc:Fallback>
      </mc:AlternateContent>
    </p:spTree>
    <p:extLst>
      <p:ext uri="{BB962C8B-B14F-4D97-AF65-F5344CB8AC3E}">
        <p14:creationId xmlns:p14="http://schemas.microsoft.com/office/powerpoint/2010/main" val="1565684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fade">
                                      <p:cBhvr>
                                        <p:cTn id="32"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5CFBA-6C4E-4AEA-B3A4-E896845D9491}"/>
              </a:ext>
            </a:extLst>
          </p:cNvPr>
          <p:cNvSpPr>
            <a:spLocks noGrp="1"/>
          </p:cNvSpPr>
          <p:nvPr>
            <p:ph type="title"/>
          </p:nvPr>
        </p:nvSpPr>
        <p:spPr>
          <a:xfrm>
            <a:off x="838201" y="1012034"/>
            <a:ext cx="10515600" cy="1325563"/>
          </a:xfrm>
        </p:spPr>
        <p:txBody>
          <a:bodyPr>
            <a:normAutofit/>
          </a:bodyPr>
          <a:lstStyle/>
          <a:p>
            <a:pPr algn="ctr"/>
            <a:r>
              <a:rPr lang="en-US" sz="3600" dirty="0"/>
              <a:t>Reduction of Switching Equations using Boolean Algebra </a:t>
            </a:r>
            <a:endParaRPr lang="en-IN" sz="3600" dirty="0"/>
          </a:p>
        </p:txBody>
      </p:sp>
      <p:sp>
        <p:nvSpPr>
          <p:cNvPr id="3" name="Footer Placeholder 2">
            <a:extLst>
              <a:ext uri="{FF2B5EF4-FFF2-40B4-BE49-F238E27FC236}">
                <a16:creationId xmlns:a16="http://schemas.microsoft.com/office/drawing/2014/main" id="{95F3E5BD-B165-4E25-9EFB-2EA6093DB3FD}"/>
              </a:ext>
            </a:extLst>
          </p:cNvPr>
          <p:cNvSpPr>
            <a:spLocks noGrp="1"/>
          </p:cNvSpPr>
          <p:nvPr>
            <p:ph type="ftr" sz="quarter" idx="11"/>
          </p:nvPr>
        </p:nvSpPr>
        <p:spPr/>
        <p:txBody>
          <a:bodyPr/>
          <a:lstStyle/>
          <a:p>
            <a:r>
              <a:rPr lang="en-US" dirty="0"/>
              <a:t>Mrs. </a:t>
            </a:r>
            <a:r>
              <a:rPr lang="en-US" dirty="0" err="1"/>
              <a:t>Swathi</a:t>
            </a:r>
            <a:r>
              <a:rPr lang="en-US" dirty="0"/>
              <a:t> C A, Department of EEE, ATMECE</a:t>
            </a:r>
          </a:p>
        </p:txBody>
      </p:sp>
      <p:sp>
        <p:nvSpPr>
          <p:cNvPr id="4" name="Slide Number Placeholder 3">
            <a:extLst>
              <a:ext uri="{FF2B5EF4-FFF2-40B4-BE49-F238E27FC236}">
                <a16:creationId xmlns:a16="http://schemas.microsoft.com/office/drawing/2014/main" id="{706A5EDC-D0AB-4EC4-8EAB-648B876EFC7C}"/>
              </a:ext>
            </a:extLst>
          </p:cNvPr>
          <p:cNvSpPr>
            <a:spLocks noGrp="1"/>
          </p:cNvSpPr>
          <p:nvPr>
            <p:ph type="sldNum" sz="quarter" idx="12"/>
          </p:nvPr>
        </p:nvSpPr>
        <p:spPr/>
        <p:txBody>
          <a:bodyPr>
            <a:normAutofit/>
          </a:bodyPr>
          <a:lstStyle/>
          <a:p>
            <a:fld id="{B6F15528-21DE-4FAA-801E-634DDDAF4B2B}" type="slidenum">
              <a:rPr lang="en-US" smtClean="0"/>
              <a:pPr/>
              <a:t>20</a:t>
            </a:fld>
            <a:endParaRPr lang="en-US" dirty="0"/>
          </a:p>
        </p:txBody>
      </p:sp>
      <p:sp>
        <p:nvSpPr>
          <p:cNvPr id="5" name="Content Placeholder 4">
            <a:extLst>
              <a:ext uri="{FF2B5EF4-FFF2-40B4-BE49-F238E27FC236}">
                <a16:creationId xmlns:a16="http://schemas.microsoft.com/office/drawing/2014/main" id="{4D7F0487-2988-4566-89FB-74E816B9C1FB}"/>
              </a:ext>
            </a:extLst>
          </p:cNvPr>
          <p:cNvSpPr>
            <a:spLocks noGrp="1"/>
          </p:cNvSpPr>
          <p:nvPr>
            <p:ph sz="quarter" idx="1"/>
          </p:nvPr>
        </p:nvSpPr>
        <p:spPr>
          <a:xfrm>
            <a:off x="1392174" y="2189882"/>
            <a:ext cx="3273552" cy="4495800"/>
          </a:xfrm>
        </p:spPr>
        <p:txBody>
          <a:bodyPr>
            <a:noAutofit/>
          </a:bodyPr>
          <a:lstStyle/>
          <a:p>
            <a:pPr marL="0" indent="0">
              <a:buNone/>
            </a:pPr>
            <a:r>
              <a:rPr lang="en-US" sz="2400" b="1" dirty="0">
                <a:latin typeface="Times New Roman" panose="02020603050405020304" pitchFamily="18" charset="0"/>
                <a:cs typeface="Times New Roman" panose="02020603050405020304" pitchFamily="18" charset="0"/>
              </a:rPr>
              <a:t>Ex 1. </a:t>
            </a:r>
            <a:endParaRPr lang="en-IN" sz="2400" b="1"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34CC71C3-9C29-4FCA-9A21-306D34444A59}"/>
              </a:ext>
            </a:extLst>
          </p:cNvPr>
          <p:cNvPicPr>
            <a:picLocks noChangeAspect="1"/>
          </p:cNvPicPr>
          <p:nvPr/>
        </p:nvPicPr>
        <p:blipFill>
          <a:blip r:embed="rId2"/>
          <a:stretch>
            <a:fillRect/>
          </a:stretch>
        </p:blipFill>
        <p:spPr>
          <a:xfrm>
            <a:off x="1687860" y="2716065"/>
            <a:ext cx="1876425" cy="323850"/>
          </a:xfrm>
          <a:prstGeom prst="rect">
            <a:avLst/>
          </a:prstGeom>
        </p:spPr>
      </p:pic>
      <p:pic>
        <p:nvPicPr>
          <p:cNvPr id="7" name="Picture 6">
            <a:extLst>
              <a:ext uri="{FF2B5EF4-FFF2-40B4-BE49-F238E27FC236}">
                <a16:creationId xmlns:a16="http://schemas.microsoft.com/office/drawing/2014/main" id="{1397FF83-140F-42AF-A17F-FC8BB8EF0013}"/>
              </a:ext>
            </a:extLst>
          </p:cNvPr>
          <p:cNvPicPr>
            <a:picLocks noChangeAspect="1"/>
          </p:cNvPicPr>
          <p:nvPr/>
        </p:nvPicPr>
        <p:blipFill>
          <a:blip r:embed="rId3"/>
          <a:stretch>
            <a:fillRect/>
          </a:stretch>
        </p:blipFill>
        <p:spPr>
          <a:xfrm>
            <a:off x="1687859" y="3077655"/>
            <a:ext cx="1905000" cy="400050"/>
          </a:xfrm>
          <a:prstGeom prst="rect">
            <a:avLst/>
          </a:prstGeom>
        </p:spPr>
      </p:pic>
      <p:pic>
        <p:nvPicPr>
          <p:cNvPr id="8" name="Picture 7">
            <a:extLst>
              <a:ext uri="{FF2B5EF4-FFF2-40B4-BE49-F238E27FC236}">
                <a16:creationId xmlns:a16="http://schemas.microsoft.com/office/drawing/2014/main" id="{CFA2D496-20C7-445F-A621-805FDB2192A4}"/>
              </a:ext>
            </a:extLst>
          </p:cNvPr>
          <p:cNvPicPr>
            <a:picLocks noChangeAspect="1"/>
          </p:cNvPicPr>
          <p:nvPr/>
        </p:nvPicPr>
        <p:blipFill>
          <a:blip r:embed="rId4"/>
          <a:stretch>
            <a:fillRect/>
          </a:stretch>
        </p:blipFill>
        <p:spPr>
          <a:xfrm>
            <a:off x="1634865" y="3515445"/>
            <a:ext cx="1543050" cy="342900"/>
          </a:xfrm>
          <a:prstGeom prst="rect">
            <a:avLst/>
          </a:prstGeom>
        </p:spPr>
      </p:pic>
      <p:pic>
        <p:nvPicPr>
          <p:cNvPr id="9" name="Picture 8">
            <a:extLst>
              <a:ext uri="{FF2B5EF4-FFF2-40B4-BE49-F238E27FC236}">
                <a16:creationId xmlns:a16="http://schemas.microsoft.com/office/drawing/2014/main" id="{3BB8F014-ED7F-45E4-A614-BD1882CC6390}"/>
              </a:ext>
            </a:extLst>
          </p:cNvPr>
          <p:cNvPicPr>
            <a:picLocks noChangeAspect="1"/>
          </p:cNvPicPr>
          <p:nvPr/>
        </p:nvPicPr>
        <p:blipFill>
          <a:blip r:embed="rId5"/>
          <a:stretch>
            <a:fillRect/>
          </a:stretch>
        </p:blipFill>
        <p:spPr>
          <a:xfrm>
            <a:off x="1687859" y="3894181"/>
            <a:ext cx="1352550" cy="333375"/>
          </a:xfrm>
          <a:prstGeom prst="rect">
            <a:avLst/>
          </a:prstGeom>
        </p:spPr>
      </p:pic>
      <p:pic>
        <p:nvPicPr>
          <p:cNvPr id="10" name="Picture 9">
            <a:extLst>
              <a:ext uri="{FF2B5EF4-FFF2-40B4-BE49-F238E27FC236}">
                <a16:creationId xmlns:a16="http://schemas.microsoft.com/office/drawing/2014/main" id="{26DB646B-F142-4738-84B7-30DB04F26BC2}"/>
              </a:ext>
            </a:extLst>
          </p:cNvPr>
          <p:cNvPicPr>
            <a:picLocks noChangeAspect="1"/>
          </p:cNvPicPr>
          <p:nvPr/>
        </p:nvPicPr>
        <p:blipFill>
          <a:blip r:embed="rId6"/>
          <a:stretch>
            <a:fillRect/>
          </a:stretch>
        </p:blipFill>
        <p:spPr>
          <a:xfrm>
            <a:off x="1696818" y="4309942"/>
            <a:ext cx="733425" cy="257175"/>
          </a:xfrm>
          <a:prstGeom prst="rect">
            <a:avLst/>
          </a:prstGeom>
        </p:spPr>
      </p:pic>
    </p:spTree>
    <p:extLst>
      <p:ext uri="{BB962C8B-B14F-4D97-AF65-F5344CB8AC3E}">
        <p14:creationId xmlns:p14="http://schemas.microsoft.com/office/powerpoint/2010/main" val="4278440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87B62CE-09EC-40B3-937D-2E27B539D743}"/>
              </a:ext>
            </a:extLst>
          </p:cNvPr>
          <p:cNvPicPr>
            <a:picLocks noChangeAspect="1"/>
          </p:cNvPicPr>
          <p:nvPr/>
        </p:nvPicPr>
        <p:blipFill>
          <a:blip r:embed="rId2"/>
          <a:stretch>
            <a:fillRect/>
          </a:stretch>
        </p:blipFill>
        <p:spPr>
          <a:xfrm>
            <a:off x="6057677" y="1438162"/>
            <a:ext cx="4375578" cy="2295638"/>
          </a:xfrm>
          <a:prstGeom prst="rect">
            <a:avLst/>
          </a:prstGeom>
        </p:spPr>
      </p:pic>
      <p:sp>
        <p:nvSpPr>
          <p:cNvPr id="2" name="Title 1">
            <a:extLst>
              <a:ext uri="{FF2B5EF4-FFF2-40B4-BE49-F238E27FC236}">
                <a16:creationId xmlns:a16="http://schemas.microsoft.com/office/drawing/2014/main" id="{657774C1-66EA-4EDB-8347-913B734E4514}"/>
              </a:ext>
            </a:extLst>
          </p:cNvPr>
          <p:cNvSpPr>
            <a:spLocks noGrp="1"/>
          </p:cNvSpPr>
          <p:nvPr>
            <p:ph type="title"/>
          </p:nvPr>
        </p:nvSpPr>
        <p:spPr>
          <a:xfrm>
            <a:off x="403488" y="581497"/>
            <a:ext cx="10515600" cy="1325563"/>
          </a:xfrm>
        </p:spPr>
        <p:txBody>
          <a:bodyPr/>
          <a:lstStyle/>
          <a:p>
            <a:pPr algn="ctr"/>
            <a:r>
              <a:rPr lang="en-US" sz="3600" dirty="0"/>
              <a:t>Realization of Switching Functions</a:t>
            </a:r>
            <a:endParaRPr lang="en-IN" sz="3600" dirty="0"/>
          </a:p>
        </p:txBody>
      </p:sp>
      <p:sp>
        <p:nvSpPr>
          <p:cNvPr id="3" name="Footer Placeholder 2">
            <a:extLst>
              <a:ext uri="{FF2B5EF4-FFF2-40B4-BE49-F238E27FC236}">
                <a16:creationId xmlns:a16="http://schemas.microsoft.com/office/drawing/2014/main" id="{9758C78C-D9FD-41A2-8F11-D09A57054AC3}"/>
              </a:ext>
            </a:extLst>
          </p:cNvPr>
          <p:cNvSpPr>
            <a:spLocks noGrp="1"/>
          </p:cNvSpPr>
          <p:nvPr>
            <p:ph type="ftr" sz="quarter" idx="11"/>
          </p:nvPr>
        </p:nvSpPr>
        <p:spPr/>
        <p:txBody>
          <a:bodyPr/>
          <a:lstStyle/>
          <a:p>
            <a:r>
              <a:rPr lang="en-US" dirty="0"/>
              <a:t>Mrs. </a:t>
            </a:r>
            <a:r>
              <a:rPr lang="en-US" dirty="0" err="1"/>
              <a:t>Swathi</a:t>
            </a:r>
            <a:r>
              <a:rPr lang="en-US" dirty="0"/>
              <a:t> C A, Department of EEE, ATMECE</a:t>
            </a:r>
          </a:p>
        </p:txBody>
      </p:sp>
      <p:sp>
        <p:nvSpPr>
          <p:cNvPr id="4" name="Slide Number Placeholder 3">
            <a:extLst>
              <a:ext uri="{FF2B5EF4-FFF2-40B4-BE49-F238E27FC236}">
                <a16:creationId xmlns:a16="http://schemas.microsoft.com/office/drawing/2014/main" id="{B9C21923-C50A-44A8-AAF3-D3F399132712}"/>
              </a:ext>
            </a:extLst>
          </p:cNvPr>
          <p:cNvSpPr>
            <a:spLocks noGrp="1"/>
          </p:cNvSpPr>
          <p:nvPr>
            <p:ph type="sldNum" sz="quarter" idx="12"/>
          </p:nvPr>
        </p:nvSpPr>
        <p:spPr/>
        <p:txBody>
          <a:bodyPr>
            <a:normAutofit/>
          </a:bodyPr>
          <a:lstStyle/>
          <a:p>
            <a:fld id="{B6F15528-21DE-4FAA-801E-634DDDAF4B2B}" type="slidenum">
              <a:rPr lang="en-US" smtClean="0"/>
              <a:pPr/>
              <a:t>21</a:t>
            </a:fld>
            <a:endParaRPr lang="en-US" dirty="0"/>
          </a:p>
        </p:txBody>
      </p:sp>
      <p:sp>
        <p:nvSpPr>
          <p:cNvPr id="5" name="Content Placeholder 4">
            <a:extLst>
              <a:ext uri="{FF2B5EF4-FFF2-40B4-BE49-F238E27FC236}">
                <a16:creationId xmlns:a16="http://schemas.microsoft.com/office/drawing/2014/main" id="{FAC5CD51-BAEA-45E4-BD28-20BEACF152CA}"/>
              </a:ext>
            </a:extLst>
          </p:cNvPr>
          <p:cNvSpPr>
            <a:spLocks noGrp="1"/>
          </p:cNvSpPr>
          <p:nvPr>
            <p:ph sz="quarter" idx="1"/>
          </p:nvPr>
        </p:nvSpPr>
        <p:spPr>
          <a:xfrm>
            <a:off x="1758745" y="1600200"/>
            <a:ext cx="5421084" cy="4495800"/>
          </a:xfrm>
        </p:spPr>
        <p:txBody>
          <a:bodyPr>
            <a:normAutofit lnSpcReduction="10000"/>
          </a:bodyPr>
          <a:lstStyle/>
          <a:p>
            <a:pPr marL="0" indent="0" algn="just">
              <a:buNone/>
            </a:pPr>
            <a:r>
              <a:rPr lang="de-DE" sz="2400" dirty="0">
                <a:solidFill>
                  <a:srgbClr val="C00000"/>
                </a:solidFill>
                <a:latin typeface="Times New Roman" panose="02020603050405020304" pitchFamily="18" charset="0"/>
                <a:cs typeface="Times New Roman" panose="02020603050405020304" pitchFamily="18" charset="0"/>
              </a:rPr>
              <a:t>Eg: AB + A(B + C) + B(B + C) </a:t>
            </a:r>
          </a:p>
          <a:p>
            <a:pPr marL="0" indent="0" algn="just">
              <a:buNone/>
            </a:pPr>
            <a:r>
              <a:rPr lang="en-US" sz="2400" dirty="0">
                <a:solidFill>
                  <a:srgbClr val="C00000"/>
                </a:solidFill>
                <a:latin typeface="Times New Roman" panose="02020603050405020304" pitchFamily="18" charset="0"/>
                <a:cs typeface="Times New Roman" panose="02020603050405020304" pitchFamily="18" charset="0"/>
              </a:rPr>
              <a:t>AB + AB + AC + BB + BC </a:t>
            </a:r>
          </a:p>
          <a:p>
            <a:pPr marL="0" indent="0" algn="just">
              <a:buNone/>
            </a:pPr>
            <a:r>
              <a:rPr lang="en-US" sz="2400" dirty="0">
                <a:solidFill>
                  <a:srgbClr val="002060"/>
                </a:solidFill>
                <a:latin typeface="Times New Roman" panose="02020603050405020304" pitchFamily="18" charset="0"/>
                <a:cs typeface="Times New Roman" panose="02020603050405020304" pitchFamily="18" charset="0"/>
              </a:rPr>
              <a:t>Since, (BB = B) to the fourth term</a:t>
            </a:r>
          </a:p>
          <a:p>
            <a:pPr marL="0" indent="0" algn="just">
              <a:buNone/>
            </a:pPr>
            <a:r>
              <a:rPr lang="en-US" sz="2400" dirty="0">
                <a:solidFill>
                  <a:srgbClr val="C00000"/>
                </a:solidFill>
                <a:latin typeface="Times New Roman" panose="02020603050405020304" pitchFamily="18" charset="0"/>
                <a:cs typeface="Times New Roman" panose="02020603050405020304" pitchFamily="18" charset="0"/>
              </a:rPr>
              <a:t>AB + AB + AC + B + BC </a:t>
            </a:r>
          </a:p>
          <a:p>
            <a:pPr marL="0" indent="0" algn="just">
              <a:buNone/>
            </a:pPr>
            <a:r>
              <a:rPr lang="en-US" sz="2400" dirty="0">
                <a:solidFill>
                  <a:srgbClr val="002060"/>
                </a:solidFill>
                <a:latin typeface="Times New Roman" panose="02020603050405020304" pitchFamily="18" charset="0"/>
                <a:cs typeface="Times New Roman" panose="02020603050405020304" pitchFamily="18" charset="0"/>
              </a:rPr>
              <a:t>Since (AB + AB = AB) to the first two terms. </a:t>
            </a:r>
          </a:p>
          <a:p>
            <a:pPr marL="0" indent="0" algn="just">
              <a:buNone/>
            </a:pPr>
            <a:r>
              <a:rPr lang="en-US" sz="2400" dirty="0">
                <a:solidFill>
                  <a:srgbClr val="C00000"/>
                </a:solidFill>
                <a:latin typeface="Times New Roman" panose="02020603050405020304" pitchFamily="18" charset="0"/>
                <a:cs typeface="Times New Roman" panose="02020603050405020304" pitchFamily="18" charset="0"/>
              </a:rPr>
              <a:t>AB + AC + B + BC </a:t>
            </a:r>
          </a:p>
          <a:p>
            <a:pPr marL="0" indent="0" algn="just">
              <a:buNone/>
            </a:pPr>
            <a:r>
              <a:rPr lang="en-US" sz="2400" dirty="0">
                <a:solidFill>
                  <a:srgbClr val="002060"/>
                </a:solidFill>
                <a:latin typeface="Times New Roman" panose="02020603050405020304" pitchFamily="18" charset="0"/>
                <a:cs typeface="Times New Roman" panose="02020603050405020304" pitchFamily="18" charset="0"/>
              </a:rPr>
              <a:t>Since (B + BC = B) to the last two terms</a:t>
            </a:r>
          </a:p>
          <a:p>
            <a:pPr marL="0" indent="0" algn="just">
              <a:buNone/>
            </a:pPr>
            <a:r>
              <a:rPr lang="en-US" sz="2400" dirty="0">
                <a:solidFill>
                  <a:srgbClr val="C00000"/>
                </a:solidFill>
                <a:latin typeface="Times New Roman" panose="02020603050405020304" pitchFamily="18" charset="0"/>
                <a:cs typeface="Times New Roman" panose="02020603050405020304" pitchFamily="18" charset="0"/>
              </a:rPr>
              <a:t>AB + AC + B </a:t>
            </a:r>
          </a:p>
          <a:p>
            <a:pPr marL="0" indent="0" algn="just">
              <a:buNone/>
            </a:pPr>
            <a:r>
              <a:rPr lang="en-US" sz="2400" dirty="0">
                <a:solidFill>
                  <a:srgbClr val="002060"/>
                </a:solidFill>
                <a:latin typeface="Times New Roman" panose="02020603050405020304" pitchFamily="18" charset="0"/>
                <a:cs typeface="Times New Roman" panose="02020603050405020304" pitchFamily="18" charset="0"/>
              </a:rPr>
              <a:t>(AB + B = B) to the first and third terms</a:t>
            </a:r>
          </a:p>
          <a:p>
            <a:pPr marL="0" indent="0" algn="just">
              <a:buNone/>
            </a:pPr>
            <a:r>
              <a:rPr lang="en-US" sz="2400" dirty="0">
                <a:solidFill>
                  <a:srgbClr val="002060"/>
                </a:solidFill>
                <a:latin typeface="Times New Roman" panose="02020603050405020304" pitchFamily="18" charset="0"/>
                <a:cs typeface="Times New Roman" panose="02020603050405020304" pitchFamily="18" charset="0"/>
                <a:sym typeface="Wingdings" panose="05000000000000000000" pitchFamily="2" charset="2"/>
              </a:rPr>
              <a:t></a:t>
            </a:r>
            <a:r>
              <a:rPr lang="en-US" sz="2400" dirty="0">
                <a:solidFill>
                  <a:srgbClr val="C00000"/>
                </a:solidFill>
                <a:latin typeface="Times New Roman" panose="02020603050405020304" pitchFamily="18" charset="0"/>
                <a:cs typeface="Times New Roman" panose="02020603050405020304" pitchFamily="18" charset="0"/>
              </a:rPr>
              <a:t> B+AC </a:t>
            </a:r>
          </a:p>
        </p:txBody>
      </p:sp>
      <p:pic>
        <p:nvPicPr>
          <p:cNvPr id="6" name="Picture 5">
            <a:extLst>
              <a:ext uri="{FF2B5EF4-FFF2-40B4-BE49-F238E27FC236}">
                <a16:creationId xmlns:a16="http://schemas.microsoft.com/office/drawing/2014/main" id="{43B6D611-469B-4BE5-B23F-62239DBB4109}"/>
              </a:ext>
            </a:extLst>
          </p:cNvPr>
          <p:cNvPicPr>
            <a:picLocks noChangeAspect="1"/>
          </p:cNvPicPr>
          <p:nvPr/>
        </p:nvPicPr>
        <p:blipFill>
          <a:blip r:embed="rId3"/>
          <a:stretch>
            <a:fillRect/>
          </a:stretch>
        </p:blipFill>
        <p:spPr>
          <a:xfrm>
            <a:off x="7576806" y="4343400"/>
            <a:ext cx="2894772" cy="1143000"/>
          </a:xfrm>
          <a:prstGeom prst="rect">
            <a:avLst/>
          </a:prstGeom>
        </p:spPr>
      </p:pic>
    </p:spTree>
    <p:extLst>
      <p:ext uri="{BB962C8B-B14F-4D97-AF65-F5344CB8AC3E}">
        <p14:creationId xmlns:p14="http://schemas.microsoft.com/office/powerpoint/2010/main" val="2388921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fade">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fade">
                                      <p:cBhvr>
                                        <p:cTn id="37" dur="50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fade">
                                      <p:cBhvr>
                                        <p:cTn id="42" dur="500"/>
                                        <p:tgtEl>
                                          <p:spTgt spid="5">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5">
                                            <p:txEl>
                                              <p:pRg st="8" end="8"/>
                                            </p:txEl>
                                          </p:spTgt>
                                        </p:tgtEl>
                                        <p:attrNameLst>
                                          <p:attrName>style.visibility</p:attrName>
                                        </p:attrNameLst>
                                      </p:cBhvr>
                                      <p:to>
                                        <p:strVal val="visible"/>
                                      </p:to>
                                    </p:set>
                                    <p:animEffect transition="in" filter="fade">
                                      <p:cBhvr>
                                        <p:cTn id="47" dur="500"/>
                                        <p:tgtEl>
                                          <p:spTgt spid="5">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5">
                                            <p:txEl>
                                              <p:pRg st="9" end="9"/>
                                            </p:txEl>
                                          </p:spTgt>
                                        </p:tgtEl>
                                        <p:attrNameLst>
                                          <p:attrName>style.visibility</p:attrName>
                                        </p:attrNameLst>
                                      </p:cBhvr>
                                      <p:to>
                                        <p:strVal val="visible"/>
                                      </p:to>
                                    </p:set>
                                    <p:animEffect transition="in" filter="fade">
                                      <p:cBhvr>
                                        <p:cTn id="52" dur="500"/>
                                        <p:tgtEl>
                                          <p:spTgt spid="5">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fade">
                                      <p:cBhvr>
                                        <p:cTn id="5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774C1-66EA-4EDB-8347-913B734E4514}"/>
              </a:ext>
            </a:extLst>
          </p:cNvPr>
          <p:cNvSpPr>
            <a:spLocks noGrp="1"/>
          </p:cNvSpPr>
          <p:nvPr>
            <p:ph type="title"/>
          </p:nvPr>
        </p:nvSpPr>
        <p:spPr>
          <a:xfrm>
            <a:off x="838200" y="681037"/>
            <a:ext cx="10515600" cy="1325563"/>
          </a:xfrm>
        </p:spPr>
        <p:txBody>
          <a:bodyPr/>
          <a:lstStyle/>
          <a:p>
            <a:pPr algn="ctr"/>
            <a:r>
              <a:rPr lang="en-US" sz="3600" dirty="0"/>
              <a:t>Definition of combinational Logic</a:t>
            </a:r>
            <a:endParaRPr lang="en-IN" sz="3600" dirty="0"/>
          </a:p>
        </p:txBody>
      </p:sp>
      <p:sp>
        <p:nvSpPr>
          <p:cNvPr id="3" name="Footer Placeholder 2">
            <a:extLst>
              <a:ext uri="{FF2B5EF4-FFF2-40B4-BE49-F238E27FC236}">
                <a16:creationId xmlns:a16="http://schemas.microsoft.com/office/drawing/2014/main" id="{9758C78C-D9FD-41A2-8F11-D09A57054AC3}"/>
              </a:ext>
            </a:extLst>
          </p:cNvPr>
          <p:cNvSpPr>
            <a:spLocks noGrp="1"/>
          </p:cNvSpPr>
          <p:nvPr>
            <p:ph type="ftr" sz="quarter" idx="11"/>
          </p:nvPr>
        </p:nvSpPr>
        <p:spPr/>
        <p:txBody>
          <a:bodyPr/>
          <a:lstStyle/>
          <a:p>
            <a:r>
              <a:rPr lang="en-US" dirty="0"/>
              <a:t>Mrs. </a:t>
            </a:r>
            <a:r>
              <a:rPr lang="en-US" dirty="0" err="1"/>
              <a:t>Swathi</a:t>
            </a:r>
            <a:r>
              <a:rPr lang="en-US" dirty="0"/>
              <a:t> C A, Department of EEE, ATMECE</a:t>
            </a:r>
          </a:p>
        </p:txBody>
      </p:sp>
      <p:sp>
        <p:nvSpPr>
          <p:cNvPr id="4" name="Slide Number Placeholder 3">
            <a:extLst>
              <a:ext uri="{FF2B5EF4-FFF2-40B4-BE49-F238E27FC236}">
                <a16:creationId xmlns:a16="http://schemas.microsoft.com/office/drawing/2014/main" id="{B9C21923-C50A-44A8-AAF3-D3F399132712}"/>
              </a:ext>
            </a:extLst>
          </p:cNvPr>
          <p:cNvSpPr>
            <a:spLocks noGrp="1"/>
          </p:cNvSpPr>
          <p:nvPr>
            <p:ph type="sldNum" sz="quarter" idx="12"/>
          </p:nvPr>
        </p:nvSpPr>
        <p:spPr/>
        <p:txBody>
          <a:bodyPr>
            <a:normAutofit/>
          </a:bodyPr>
          <a:lstStyle/>
          <a:p>
            <a:fld id="{B6F15528-21DE-4FAA-801E-634DDDAF4B2B}" type="slidenum">
              <a:rPr lang="en-US" smtClean="0"/>
              <a:pPr/>
              <a:t>22</a:t>
            </a:fld>
            <a:endParaRPr lang="en-US" dirty="0"/>
          </a:p>
        </p:txBody>
      </p:sp>
      <p:sp>
        <p:nvSpPr>
          <p:cNvPr id="5" name="Content Placeholder 4">
            <a:extLst>
              <a:ext uri="{FF2B5EF4-FFF2-40B4-BE49-F238E27FC236}">
                <a16:creationId xmlns:a16="http://schemas.microsoft.com/office/drawing/2014/main" id="{FAC5CD51-BAEA-45E4-BD28-20BEACF152CA}"/>
              </a:ext>
            </a:extLst>
          </p:cNvPr>
          <p:cNvSpPr>
            <a:spLocks noGrp="1"/>
          </p:cNvSpPr>
          <p:nvPr>
            <p:ph sz="quarter" idx="1"/>
          </p:nvPr>
        </p:nvSpPr>
        <p:spPr/>
        <p:txBody>
          <a:bodyPr>
            <a:normAutofit/>
          </a:bodyPr>
          <a:lstStyle/>
          <a:p>
            <a:pPr marL="0" indent="0" algn="just">
              <a:buNone/>
            </a:pPr>
            <a:r>
              <a:rPr lang="en-US" sz="2400" dirty="0">
                <a:solidFill>
                  <a:srgbClr val="C00000"/>
                </a:solidFill>
                <a:latin typeface="Times New Roman" panose="02020603050405020304" pitchFamily="18" charset="0"/>
                <a:cs typeface="Times New Roman" panose="02020603050405020304" pitchFamily="18" charset="0"/>
              </a:rPr>
              <a:t>There are two types of logic networks</a:t>
            </a:r>
          </a:p>
          <a:p>
            <a:pPr marL="0" indent="0" algn="just">
              <a:buNone/>
            </a:pPr>
            <a:r>
              <a:rPr lang="en-US" dirty="0">
                <a:latin typeface="Times New Roman" panose="02020603050405020304" pitchFamily="18" charset="0"/>
                <a:cs typeface="Times New Roman" panose="02020603050405020304" pitchFamily="18" charset="0"/>
              </a:rPr>
              <a:t>Combinational network</a:t>
            </a:r>
          </a:p>
          <a:p>
            <a:pPr marL="0" indent="0" algn="just">
              <a:buNone/>
            </a:pPr>
            <a:r>
              <a:rPr lang="en-US" dirty="0">
                <a:latin typeface="Times New Roman" panose="02020603050405020304" pitchFamily="18" charset="0"/>
                <a:cs typeface="Times New Roman" panose="02020603050405020304" pitchFamily="18" charset="0"/>
              </a:rPr>
              <a:t>Sequential  networks</a:t>
            </a:r>
          </a:p>
          <a:p>
            <a:pPr marL="0" indent="0" algn="just">
              <a:buNone/>
            </a:pPr>
            <a:endParaRPr lang="en-US" sz="2400" dirty="0">
              <a:solidFill>
                <a:srgbClr val="C00000"/>
              </a:solidFill>
              <a:latin typeface="Times New Roman" panose="02020603050405020304" pitchFamily="18" charset="0"/>
              <a:cs typeface="Times New Roman" panose="02020603050405020304" pitchFamily="18" charset="0"/>
            </a:endParaRPr>
          </a:p>
          <a:p>
            <a:pPr marL="0" indent="0" algn="just">
              <a:buNone/>
            </a:pPr>
            <a:endParaRPr lang="en-US" sz="2400"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88737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774C1-66EA-4EDB-8347-913B734E4514}"/>
              </a:ext>
            </a:extLst>
          </p:cNvPr>
          <p:cNvSpPr>
            <a:spLocks noGrp="1"/>
          </p:cNvSpPr>
          <p:nvPr>
            <p:ph type="title"/>
          </p:nvPr>
        </p:nvSpPr>
        <p:spPr>
          <a:xfrm>
            <a:off x="838198" y="681037"/>
            <a:ext cx="10515600" cy="1325563"/>
          </a:xfrm>
        </p:spPr>
        <p:txBody>
          <a:bodyPr>
            <a:normAutofit/>
          </a:bodyPr>
          <a:lstStyle/>
          <a:p>
            <a:pPr algn="ctr"/>
            <a:r>
              <a:rPr lang="en-US" sz="3600" dirty="0"/>
              <a:t>Combinational Logic Network</a:t>
            </a:r>
          </a:p>
        </p:txBody>
      </p:sp>
      <p:sp>
        <p:nvSpPr>
          <p:cNvPr id="3" name="Footer Placeholder 2">
            <a:extLst>
              <a:ext uri="{FF2B5EF4-FFF2-40B4-BE49-F238E27FC236}">
                <a16:creationId xmlns:a16="http://schemas.microsoft.com/office/drawing/2014/main" id="{9758C78C-D9FD-41A2-8F11-D09A57054AC3}"/>
              </a:ext>
            </a:extLst>
          </p:cNvPr>
          <p:cNvSpPr>
            <a:spLocks noGrp="1"/>
          </p:cNvSpPr>
          <p:nvPr>
            <p:ph type="ftr" sz="quarter" idx="11"/>
          </p:nvPr>
        </p:nvSpPr>
        <p:spPr/>
        <p:txBody>
          <a:bodyPr/>
          <a:lstStyle/>
          <a:p>
            <a:r>
              <a:rPr lang="en-US" dirty="0"/>
              <a:t>Mrs. </a:t>
            </a:r>
            <a:r>
              <a:rPr lang="en-US" dirty="0" err="1"/>
              <a:t>Swathi</a:t>
            </a:r>
            <a:r>
              <a:rPr lang="en-US" dirty="0"/>
              <a:t> C A, Department of EEE, ATMECE</a:t>
            </a:r>
          </a:p>
        </p:txBody>
      </p:sp>
      <p:sp>
        <p:nvSpPr>
          <p:cNvPr id="4" name="Slide Number Placeholder 3">
            <a:extLst>
              <a:ext uri="{FF2B5EF4-FFF2-40B4-BE49-F238E27FC236}">
                <a16:creationId xmlns:a16="http://schemas.microsoft.com/office/drawing/2014/main" id="{B9C21923-C50A-44A8-AAF3-D3F399132712}"/>
              </a:ext>
            </a:extLst>
          </p:cNvPr>
          <p:cNvSpPr>
            <a:spLocks noGrp="1"/>
          </p:cNvSpPr>
          <p:nvPr>
            <p:ph type="sldNum" sz="quarter" idx="12"/>
          </p:nvPr>
        </p:nvSpPr>
        <p:spPr/>
        <p:txBody>
          <a:bodyPr>
            <a:normAutofit/>
          </a:bodyPr>
          <a:lstStyle/>
          <a:p>
            <a:fld id="{B6F15528-21DE-4FAA-801E-634DDDAF4B2B}" type="slidenum">
              <a:rPr lang="en-US" smtClean="0"/>
              <a:pPr/>
              <a:t>23</a:t>
            </a:fld>
            <a:endParaRPr lang="en-US" dirty="0"/>
          </a:p>
        </p:txBody>
      </p:sp>
      <p:sp>
        <p:nvSpPr>
          <p:cNvPr id="5" name="Content Placeholder 4">
            <a:extLst>
              <a:ext uri="{FF2B5EF4-FFF2-40B4-BE49-F238E27FC236}">
                <a16:creationId xmlns:a16="http://schemas.microsoft.com/office/drawing/2014/main" id="{FAC5CD51-BAEA-45E4-BD28-20BEACF152CA}"/>
              </a:ext>
            </a:extLst>
          </p:cNvPr>
          <p:cNvSpPr>
            <a:spLocks noGrp="1"/>
          </p:cNvSpPr>
          <p:nvPr>
            <p:ph sz="quarter" idx="1"/>
          </p:nvPr>
        </p:nvSpPr>
        <p:spPr/>
        <p:txBody>
          <a:bodyPr>
            <a:normAutofit/>
          </a:bodyPr>
          <a:lstStyle/>
          <a:p>
            <a:pPr algn="just">
              <a:buFont typeface="Wingdings" panose="05000000000000000000" pitchFamily="2" charset="2"/>
              <a:buChar char="§"/>
            </a:pPr>
            <a:r>
              <a:rPr lang="en-US" sz="2400" dirty="0">
                <a:solidFill>
                  <a:srgbClr val="002060"/>
                </a:solidFill>
                <a:latin typeface="Times New Roman" panose="02020603050405020304" pitchFamily="18" charset="0"/>
                <a:cs typeface="Times New Roman" panose="02020603050405020304" pitchFamily="18" charset="0"/>
              </a:rPr>
              <a:t>It is a technique of combining the basic gates into circuits that perform some desired function.</a:t>
            </a:r>
          </a:p>
          <a:p>
            <a:pPr algn="just">
              <a:buFont typeface="Wingdings" panose="05000000000000000000" pitchFamily="2" charset="2"/>
              <a:buChar char="§"/>
            </a:pPr>
            <a:r>
              <a:rPr lang="en-US" sz="2400" dirty="0">
                <a:solidFill>
                  <a:srgbClr val="002060"/>
                </a:solidFill>
                <a:latin typeface="Times New Roman" panose="02020603050405020304" pitchFamily="18" charset="0"/>
                <a:cs typeface="Times New Roman" panose="02020603050405020304" pitchFamily="18" charset="0"/>
              </a:rPr>
              <a:t>These circuits will not exhibit “Memory”</a:t>
            </a:r>
          </a:p>
          <a:p>
            <a:pPr algn="just">
              <a:buFont typeface="Wingdings" panose="05000000000000000000" pitchFamily="2" charset="2"/>
              <a:buChar char="§"/>
            </a:pPr>
            <a:r>
              <a:rPr lang="en-US" sz="2400" dirty="0">
                <a:solidFill>
                  <a:srgbClr val="002060"/>
                </a:solidFill>
                <a:latin typeface="Times New Roman" panose="02020603050405020304" pitchFamily="18" charset="0"/>
                <a:cs typeface="Times New Roman" panose="02020603050405020304" pitchFamily="18" charset="0"/>
              </a:rPr>
              <a:t>Output of the system depends on the present input</a:t>
            </a:r>
          </a:p>
          <a:p>
            <a:pPr marL="0" indent="0" algn="just">
              <a:buNone/>
            </a:pPr>
            <a:r>
              <a:rPr lang="en-US" sz="2400" dirty="0">
                <a:solidFill>
                  <a:srgbClr val="002060"/>
                </a:solidFill>
                <a:latin typeface="Times New Roman" panose="02020603050405020304" pitchFamily="18" charset="0"/>
                <a:cs typeface="Times New Roman" panose="02020603050405020304" pitchFamily="18" charset="0"/>
              </a:rPr>
              <a:t>Eg: Adders, Subtractors, Decoders, Encoders, Multipliers</a:t>
            </a:r>
          </a:p>
        </p:txBody>
      </p:sp>
      <p:grpSp>
        <p:nvGrpSpPr>
          <p:cNvPr id="6" name="Group 5">
            <a:extLst>
              <a:ext uri="{FF2B5EF4-FFF2-40B4-BE49-F238E27FC236}">
                <a16:creationId xmlns:a16="http://schemas.microsoft.com/office/drawing/2014/main" id="{2CB9ED0E-B0D2-465D-A6B8-A510D865A613}"/>
              </a:ext>
            </a:extLst>
          </p:cNvPr>
          <p:cNvGrpSpPr/>
          <p:nvPr/>
        </p:nvGrpSpPr>
        <p:grpSpPr>
          <a:xfrm>
            <a:off x="2961393" y="4473862"/>
            <a:ext cx="6468697" cy="1228130"/>
            <a:chOff x="1605032" y="3727102"/>
            <a:chExt cx="6468697" cy="1228130"/>
          </a:xfrm>
        </p:grpSpPr>
        <p:sp>
          <p:nvSpPr>
            <p:cNvPr id="7" name="TextBox 6">
              <a:extLst>
                <a:ext uri="{FF2B5EF4-FFF2-40B4-BE49-F238E27FC236}">
                  <a16:creationId xmlns:a16="http://schemas.microsoft.com/office/drawing/2014/main" id="{FC5914FD-0D05-4BA3-A453-598B22E12E4C}"/>
                </a:ext>
              </a:extLst>
            </p:cNvPr>
            <p:cNvSpPr txBox="1"/>
            <p:nvPr/>
          </p:nvSpPr>
          <p:spPr>
            <a:xfrm>
              <a:off x="6830427" y="4437257"/>
              <a:ext cx="487634" cy="461665"/>
            </a:xfrm>
            <a:prstGeom prst="rect">
              <a:avLst/>
            </a:prstGeom>
            <a:noFill/>
          </p:spPr>
          <p:txBody>
            <a:bodyPr wrap="none" rtlCol="0">
              <a:spAutoFit/>
            </a:bodyPr>
            <a:lstStyle/>
            <a:p>
              <a:r>
                <a:rPr lang="en-US" sz="2400" dirty="0" err="1">
                  <a:solidFill>
                    <a:srgbClr val="002060"/>
                  </a:solidFill>
                </a:rPr>
                <a:t>y</a:t>
              </a:r>
              <a:r>
                <a:rPr lang="en-US" sz="2400" baseline="-25000" dirty="0" err="1">
                  <a:solidFill>
                    <a:srgbClr val="002060"/>
                  </a:solidFill>
                </a:rPr>
                <a:t>m</a:t>
              </a:r>
              <a:endParaRPr lang="en-IN" sz="2400" dirty="0">
                <a:solidFill>
                  <a:srgbClr val="002060"/>
                </a:solidFill>
              </a:endParaRPr>
            </a:p>
          </p:txBody>
        </p:sp>
        <p:grpSp>
          <p:nvGrpSpPr>
            <p:cNvPr id="8" name="Group 15">
              <a:extLst>
                <a:ext uri="{FF2B5EF4-FFF2-40B4-BE49-F238E27FC236}">
                  <a16:creationId xmlns:a16="http://schemas.microsoft.com/office/drawing/2014/main" id="{2EF9566F-47C4-4E84-A9B2-2F0F3AD10E58}"/>
                </a:ext>
              </a:extLst>
            </p:cNvPr>
            <p:cNvGrpSpPr/>
            <p:nvPr/>
          </p:nvGrpSpPr>
          <p:grpSpPr>
            <a:xfrm>
              <a:off x="1605032" y="3727102"/>
              <a:ext cx="6468697" cy="1228130"/>
              <a:chOff x="1605032" y="3727102"/>
              <a:chExt cx="6468697" cy="1228130"/>
            </a:xfrm>
          </p:grpSpPr>
          <p:grpSp>
            <p:nvGrpSpPr>
              <p:cNvPr id="9" name="Group 13">
                <a:extLst>
                  <a:ext uri="{FF2B5EF4-FFF2-40B4-BE49-F238E27FC236}">
                    <a16:creationId xmlns:a16="http://schemas.microsoft.com/office/drawing/2014/main" id="{F649FAC9-6C21-4D3A-B0AD-C68377211EA3}"/>
                  </a:ext>
                </a:extLst>
              </p:cNvPr>
              <p:cNvGrpSpPr/>
              <p:nvPr/>
            </p:nvGrpSpPr>
            <p:grpSpPr>
              <a:xfrm>
                <a:off x="1605032" y="3810000"/>
                <a:ext cx="5252968" cy="1145232"/>
                <a:chOff x="1605032" y="3810000"/>
                <a:chExt cx="5252968" cy="1145232"/>
              </a:xfrm>
            </p:grpSpPr>
            <p:grpSp>
              <p:nvGrpSpPr>
                <p:cNvPr id="12" name="Group 6">
                  <a:extLst>
                    <a:ext uri="{FF2B5EF4-FFF2-40B4-BE49-F238E27FC236}">
                      <a16:creationId xmlns:a16="http://schemas.microsoft.com/office/drawing/2014/main" id="{941ECE9E-674A-404F-A203-337F379FE095}"/>
                    </a:ext>
                  </a:extLst>
                </p:cNvPr>
                <p:cNvGrpSpPr/>
                <p:nvPr/>
              </p:nvGrpSpPr>
              <p:grpSpPr>
                <a:xfrm>
                  <a:off x="2057400" y="3810000"/>
                  <a:ext cx="4800600" cy="1143000"/>
                  <a:chOff x="2057400" y="3810000"/>
                  <a:chExt cx="4800600" cy="1143000"/>
                </a:xfrm>
              </p:grpSpPr>
              <p:sp>
                <p:nvSpPr>
                  <p:cNvPr id="14" name="Rectangle 13">
                    <a:extLst>
                      <a:ext uri="{FF2B5EF4-FFF2-40B4-BE49-F238E27FC236}">
                        <a16:creationId xmlns:a16="http://schemas.microsoft.com/office/drawing/2014/main" id="{4EE5E8D0-2D77-4E66-90D4-73A07F789479}"/>
                      </a:ext>
                    </a:extLst>
                  </p:cNvPr>
                  <p:cNvSpPr/>
                  <p:nvPr/>
                </p:nvSpPr>
                <p:spPr>
                  <a:xfrm>
                    <a:off x="3200400" y="3810000"/>
                    <a:ext cx="2514600" cy="11430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Combinational Logic Function</a:t>
                    </a:r>
                    <a:endParaRPr lang="en-IN" dirty="0"/>
                  </a:p>
                </p:txBody>
              </p:sp>
              <p:cxnSp>
                <p:nvCxnSpPr>
                  <p:cNvPr id="15" name="Straight Connector 7">
                    <a:extLst>
                      <a:ext uri="{FF2B5EF4-FFF2-40B4-BE49-F238E27FC236}">
                        <a16:creationId xmlns:a16="http://schemas.microsoft.com/office/drawing/2014/main" id="{A823C3A9-0A2E-4C54-AA91-E9219765AD9B}"/>
                      </a:ext>
                    </a:extLst>
                  </p:cNvPr>
                  <p:cNvCxnSpPr/>
                  <p:nvPr/>
                </p:nvCxnSpPr>
                <p:spPr>
                  <a:xfrm>
                    <a:off x="2057400" y="4038600"/>
                    <a:ext cx="114300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256E9CDF-B713-4E52-9FDE-B49307F942A5}"/>
                      </a:ext>
                    </a:extLst>
                  </p:cNvPr>
                  <p:cNvCxnSpPr/>
                  <p:nvPr/>
                </p:nvCxnSpPr>
                <p:spPr>
                  <a:xfrm>
                    <a:off x="2057400" y="4800600"/>
                    <a:ext cx="114300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8005234-C61F-46A0-BAAF-69DA9543BE36}"/>
                      </a:ext>
                    </a:extLst>
                  </p:cNvPr>
                  <p:cNvCxnSpPr/>
                  <p:nvPr/>
                </p:nvCxnSpPr>
                <p:spPr>
                  <a:xfrm>
                    <a:off x="5715000" y="4724400"/>
                    <a:ext cx="114300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A75FAB5-9833-45E6-BA47-CC762701D056}"/>
                      </a:ext>
                    </a:extLst>
                  </p:cNvPr>
                  <p:cNvCxnSpPr/>
                  <p:nvPr/>
                </p:nvCxnSpPr>
                <p:spPr>
                  <a:xfrm>
                    <a:off x="5715000" y="4038600"/>
                    <a:ext cx="1143000" cy="0"/>
                  </a:xfrm>
                  <a:prstGeom prst="line">
                    <a:avLst/>
                  </a:prstGeom>
                  <a:ln w="38100"/>
                </p:spPr>
                <p:style>
                  <a:lnRef idx="1">
                    <a:schemeClr val="accent1"/>
                  </a:lnRef>
                  <a:fillRef idx="0">
                    <a:schemeClr val="accent1"/>
                  </a:fillRef>
                  <a:effectRef idx="0">
                    <a:schemeClr val="accent1"/>
                  </a:effectRef>
                  <a:fontRef idx="minor">
                    <a:schemeClr val="tx1"/>
                  </a:fontRef>
                </p:style>
              </p:cxnSp>
            </p:grpSp>
            <p:sp>
              <p:nvSpPr>
                <p:cNvPr id="13" name="TextBox 12">
                  <a:extLst>
                    <a:ext uri="{FF2B5EF4-FFF2-40B4-BE49-F238E27FC236}">
                      <a16:creationId xmlns:a16="http://schemas.microsoft.com/office/drawing/2014/main" id="{03A36B1A-6EFA-46C4-A63D-BBA1B0BB2C0D}"/>
                    </a:ext>
                  </a:extLst>
                </p:cNvPr>
                <p:cNvSpPr txBox="1"/>
                <p:nvPr/>
              </p:nvSpPr>
              <p:spPr>
                <a:xfrm>
                  <a:off x="1605032" y="4493567"/>
                  <a:ext cx="428322" cy="461665"/>
                </a:xfrm>
                <a:prstGeom prst="rect">
                  <a:avLst/>
                </a:prstGeom>
                <a:noFill/>
              </p:spPr>
              <p:txBody>
                <a:bodyPr wrap="none" rtlCol="0">
                  <a:spAutoFit/>
                </a:bodyPr>
                <a:lstStyle/>
                <a:p>
                  <a:r>
                    <a:rPr lang="en-US" sz="2400" dirty="0" err="1">
                      <a:solidFill>
                        <a:srgbClr val="002060"/>
                      </a:solidFill>
                    </a:rPr>
                    <a:t>x</a:t>
                  </a:r>
                  <a:r>
                    <a:rPr lang="en-US" sz="2400" baseline="-25000" dirty="0" err="1">
                      <a:solidFill>
                        <a:srgbClr val="002060"/>
                      </a:solidFill>
                    </a:rPr>
                    <a:t>n</a:t>
                  </a:r>
                  <a:endParaRPr lang="en-IN" sz="2400" dirty="0">
                    <a:solidFill>
                      <a:srgbClr val="002060"/>
                    </a:solidFill>
                  </a:endParaRPr>
                </a:p>
              </p:txBody>
            </p:sp>
          </p:grpSp>
          <p:sp>
            <p:nvSpPr>
              <p:cNvPr id="10" name="TextBox 9">
                <a:extLst>
                  <a:ext uri="{FF2B5EF4-FFF2-40B4-BE49-F238E27FC236}">
                    <a16:creationId xmlns:a16="http://schemas.microsoft.com/office/drawing/2014/main" id="{42E1D7A4-DCCD-4298-98B9-FE1DE7EE3415}"/>
                  </a:ext>
                </a:extLst>
              </p:cNvPr>
              <p:cNvSpPr txBox="1"/>
              <p:nvPr/>
            </p:nvSpPr>
            <p:spPr>
              <a:xfrm>
                <a:off x="6882046" y="3727102"/>
                <a:ext cx="428322" cy="461665"/>
              </a:xfrm>
              <a:prstGeom prst="rect">
                <a:avLst/>
              </a:prstGeom>
              <a:noFill/>
            </p:spPr>
            <p:txBody>
              <a:bodyPr wrap="none" rtlCol="0">
                <a:spAutoFit/>
              </a:bodyPr>
              <a:lstStyle/>
              <a:p>
                <a:r>
                  <a:rPr lang="en-US" sz="2400" dirty="0">
                    <a:solidFill>
                      <a:srgbClr val="002060"/>
                    </a:solidFill>
                  </a:rPr>
                  <a:t>y</a:t>
                </a:r>
                <a:r>
                  <a:rPr lang="en-US" sz="2400" baseline="-25000" dirty="0">
                    <a:solidFill>
                      <a:srgbClr val="002060"/>
                    </a:solidFill>
                  </a:rPr>
                  <a:t>0</a:t>
                </a:r>
                <a:endParaRPr lang="en-IN" sz="2400" dirty="0">
                  <a:solidFill>
                    <a:srgbClr val="002060"/>
                  </a:solidFill>
                </a:endParaRPr>
              </a:p>
            </p:txBody>
          </p:sp>
          <p:sp>
            <p:nvSpPr>
              <p:cNvPr id="11" name="TextBox 10">
                <a:extLst>
                  <a:ext uri="{FF2B5EF4-FFF2-40B4-BE49-F238E27FC236}">
                    <a16:creationId xmlns:a16="http://schemas.microsoft.com/office/drawing/2014/main" id="{322AA9F4-E6CB-45F9-A6AA-7B091475F5C6}"/>
                  </a:ext>
                </a:extLst>
              </p:cNvPr>
              <p:cNvSpPr txBox="1"/>
              <p:nvPr/>
            </p:nvSpPr>
            <p:spPr>
              <a:xfrm>
                <a:off x="7158094" y="4128346"/>
                <a:ext cx="915635"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Outputs</a:t>
                </a:r>
                <a:endParaRPr lang="en-IN" dirty="0">
                  <a:latin typeface="Times New Roman" panose="02020603050405020304" pitchFamily="18" charset="0"/>
                  <a:cs typeface="Times New Roman" panose="02020603050405020304" pitchFamily="18" charset="0"/>
                </a:endParaRPr>
              </a:p>
            </p:txBody>
          </p:sp>
        </p:grpSp>
      </p:grpSp>
      <p:sp>
        <p:nvSpPr>
          <p:cNvPr id="19" name="TextBox 18">
            <a:extLst>
              <a:ext uri="{FF2B5EF4-FFF2-40B4-BE49-F238E27FC236}">
                <a16:creationId xmlns:a16="http://schemas.microsoft.com/office/drawing/2014/main" id="{9AB3EE33-0064-4E89-BFCF-8142AD6B0472}"/>
              </a:ext>
            </a:extLst>
          </p:cNvPr>
          <p:cNvSpPr txBox="1"/>
          <p:nvPr/>
        </p:nvSpPr>
        <p:spPr>
          <a:xfrm>
            <a:off x="2976633" y="4626264"/>
            <a:ext cx="421910" cy="461665"/>
          </a:xfrm>
          <a:prstGeom prst="rect">
            <a:avLst/>
          </a:prstGeom>
          <a:noFill/>
        </p:spPr>
        <p:txBody>
          <a:bodyPr wrap="none" rtlCol="0">
            <a:spAutoFit/>
          </a:bodyPr>
          <a:lstStyle/>
          <a:p>
            <a:r>
              <a:rPr lang="en-US" sz="2400" dirty="0">
                <a:solidFill>
                  <a:srgbClr val="002060"/>
                </a:solidFill>
              </a:rPr>
              <a:t>x</a:t>
            </a:r>
            <a:r>
              <a:rPr lang="en-US" sz="2400" baseline="-25000" dirty="0">
                <a:solidFill>
                  <a:srgbClr val="002060"/>
                </a:solidFill>
              </a:rPr>
              <a:t>0</a:t>
            </a:r>
            <a:endParaRPr lang="en-IN" sz="2400" dirty="0">
              <a:solidFill>
                <a:srgbClr val="002060"/>
              </a:solidFill>
            </a:endParaRPr>
          </a:p>
        </p:txBody>
      </p:sp>
      <p:sp>
        <p:nvSpPr>
          <p:cNvPr id="20" name="TextBox 19">
            <a:extLst>
              <a:ext uri="{FF2B5EF4-FFF2-40B4-BE49-F238E27FC236}">
                <a16:creationId xmlns:a16="http://schemas.microsoft.com/office/drawing/2014/main" id="{917AC1EF-8AAB-43CB-8444-4DA9C92E2D88}"/>
              </a:ext>
            </a:extLst>
          </p:cNvPr>
          <p:cNvSpPr txBox="1"/>
          <p:nvPr/>
        </p:nvSpPr>
        <p:spPr>
          <a:xfrm>
            <a:off x="2078924" y="5014891"/>
            <a:ext cx="761747"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Inputs</a:t>
            </a:r>
            <a:endParaRPr lang="en-IN" dirty="0">
              <a:latin typeface="Times New Roman" panose="02020603050405020304" pitchFamily="18" charset="0"/>
              <a:cs typeface="Times New Roman" panose="02020603050405020304" pitchFamily="18" charset="0"/>
            </a:endParaRPr>
          </a:p>
        </p:txBody>
      </p:sp>
      <p:sp>
        <p:nvSpPr>
          <p:cNvPr id="21" name="Rectangle 20"/>
          <p:cNvSpPr/>
          <p:nvPr/>
        </p:nvSpPr>
        <p:spPr>
          <a:xfrm>
            <a:off x="1018872" y="4006334"/>
            <a:ext cx="3082895" cy="369332"/>
          </a:xfrm>
          <a:prstGeom prst="rect">
            <a:avLst/>
          </a:prstGeom>
        </p:spPr>
        <p:txBody>
          <a:bodyPr wrap="none">
            <a:spAutoFit/>
          </a:bodyPr>
          <a:lstStyle/>
          <a:p>
            <a:pPr algn="just"/>
            <a:r>
              <a:rPr lang="en-US" dirty="0">
                <a:solidFill>
                  <a:srgbClr val="C00000"/>
                </a:solidFill>
                <a:latin typeface="Times New Roman" panose="02020603050405020304" pitchFamily="18" charset="0"/>
                <a:cs typeface="Times New Roman" panose="02020603050405020304" pitchFamily="18" charset="0"/>
              </a:rPr>
              <a:t>Combinational Logic Diagram</a:t>
            </a:r>
            <a:r>
              <a:rPr lang="en-US" dirty="0">
                <a:solidFill>
                  <a:srgbClr val="002060"/>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780164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774C1-66EA-4EDB-8347-913B734E4514}"/>
              </a:ext>
            </a:extLst>
          </p:cNvPr>
          <p:cNvSpPr>
            <a:spLocks noGrp="1"/>
          </p:cNvSpPr>
          <p:nvPr>
            <p:ph type="title"/>
          </p:nvPr>
        </p:nvSpPr>
        <p:spPr/>
        <p:txBody>
          <a:bodyPr>
            <a:normAutofit/>
          </a:bodyPr>
          <a:lstStyle/>
          <a:p>
            <a:pPr algn="ctr"/>
            <a:r>
              <a:rPr lang="en-US" sz="3600" dirty="0"/>
              <a:t>Sequential  Networks</a:t>
            </a:r>
          </a:p>
        </p:txBody>
      </p:sp>
      <p:sp>
        <p:nvSpPr>
          <p:cNvPr id="3" name="Footer Placeholder 2">
            <a:extLst>
              <a:ext uri="{FF2B5EF4-FFF2-40B4-BE49-F238E27FC236}">
                <a16:creationId xmlns:a16="http://schemas.microsoft.com/office/drawing/2014/main" id="{9758C78C-D9FD-41A2-8F11-D09A57054AC3}"/>
              </a:ext>
            </a:extLst>
          </p:cNvPr>
          <p:cNvSpPr>
            <a:spLocks noGrp="1"/>
          </p:cNvSpPr>
          <p:nvPr>
            <p:ph type="ftr" sz="quarter" idx="11"/>
          </p:nvPr>
        </p:nvSpPr>
        <p:spPr/>
        <p:txBody>
          <a:bodyPr/>
          <a:lstStyle/>
          <a:p>
            <a:r>
              <a:rPr lang="en-US" dirty="0"/>
              <a:t>Mrs. </a:t>
            </a:r>
            <a:r>
              <a:rPr lang="en-US" dirty="0" err="1"/>
              <a:t>Swathi</a:t>
            </a:r>
            <a:r>
              <a:rPr lang="en-US" dirty="0"/>
              <a:t> C A, Department of EEE, ATMECE</a:t>
            </a:r>
          </a:p>
        </p:txBody>
      </p:sp>
      <p:sp>
        <p:nvSpPr>
          <p:cNvPr id="4" name="Slide Number Placeholder 3">
            <a:extLst>
              <a:ext uri="{FF2B5EF4-FFF2-40B4-BE49-F238E27FC236}">
                <a16:creationId xmlns:a16="http://schemas.microsoft.com/office/drawing/2014/main" id="{B9C21923-C50A-44A8-AAF3-D3F399132712}"/>
              </a:ext>
            </a:extLst>
          </p:cNvPr>
          <p:cNvSpPr>
            <a:spLocks noGrp="1"/>
          </p:cNvSpPr>
          <p:nvPr>
            <p:ph type="sldNum" sz="quarter" idx="12"/>
          </p:nvPr>
        </p:nvSpPr>
        <p:spPr/>
        <p:txBody>
          <a:bodyPr>
            <a:normAutofit/>
          </a:bodyPr>
          <a:lstStyle/>
          <a:p>
            <a:fld id="{B6F15528-21DE-4FAA-801E-634DDDAF4B2B}" type="slidenum">
              <a:rPr lang="en-US" smtClean="0"/>
              <a:pPr/>
              <a:t>24</a:t>
            </a:fld>
            <a:endParaRPr lang="en-US" dirty="0"/>
          </a:p>
        </p:txBody>
      </p:sp>
      <p:sp>
        <p:nvSpPr>
          <p:cNvPr id="5" name="Content Placeholder 4">
            <a:extLst>
              <a:ext uri="{FF2B5EF4-FFF2-40B4-BE49-F238E27FC236}">
                <a16:creationId xmlns:a16="http://schemas.microsoft.com/office/drawing/2014/main" id="{FAC5CD51-BAEA-45E4-BD28-20BEACF152CA}"/>
              </a:ext>
            </a:extLst>
          </p:cNvPr>
          <p:cNvSpPr>
            <a:spLocks noGrp="1"/>
          </p:cNvSpPr>
          <p:nvPr>
            <p:ph sz="quarter" idx="1"/>
          </p:nvPr>
        </p:nvSpPr>
        <p:spPr/>
        <p:txBody>
          <a:bodyPr>
            <a:normAutofit/>
          </a:bodyPr>
          <a:lstStyle/>
          <a:p>
            <a:pPr algn="just">
              <a:buFont typeface="Wingdings" panose="05000000000000000000" pitchFamily="2" charset="2"/>
              <a:buChar char="§"/>
            </a:pPr>
            <a:r>
              <a:rPr lang="en-US" sz="2400" dirty="0">
                <a:solidFill>
                  <a:srgbClr val="002060"/>
                </a:solidFill>
                <a:latin typeface="Times New Roman" panose="02020603050405020304" pitchFamily="18" charset="0"/>
                <a:cs typeface="Times New Roman" panose="02020603050405020304" pitchFamily="18" charset="0"/>
              </a:rPr>
              <a:t>These networks exhibit a “Memory”</a:t>
            </a:r>
          </a:p>
          <a:p>
            <a:pPr algn="just">
              <a:buFont typeface="Wingdings" panose="05000000000000000000" pitchFamily="2" charset="2"/>
              <a:buChar char="§"/>
            </a:pPr>
            <a:r>
              <a:rPr lang="en-US" sz="2400" dirty="0">
                <a:solidFill>
                  <a:srgbClr val="002060"/>
                </a:solidFill>
                <a:latin typeface="Times New Roman" panose="02020603050405020304" pitchFamily="18" charset="0"/>
                <a:cs typeface="Times New Roman" panose="02020603050405020304" pitchFamily="18" charset="0"/>
              </a:rPr>
              <a:t>i.e. The Output is characterized by the combination of present input and also depends upon on the past history of the input</a:t>
            </a:r>
          </a:p>
          <a:p>
            <a:pPr marL="0" indent="0" algn="just">
              <a:buNone/>
            </a:pPr>
            <a:r>
              <a:rPr lang="en-US" sz="2400" dirty="0">
                <a:solidFill>
                  <a:srgbClr val="002060"/>
                </a:solidFill>
                <a:latin typeface="Times New Roman" panose="02020603050405020304" pitchFamily="18" charset="0"/>
                <a:cs typeface="Times New Roman" panose="02020603050405020304" pitchFamily="18" charset="0"/>
              </a:rPr>
              <a:t>Eg: Flip flops</a:t>
            </a:r>
          </a:p>
          <a:p>
            <a:pPr marL="0" indent="0" algn="just">
              <a:buNone/>
            </a:pPr>
            <a:r>
              <a:rPr lang="en-US" sz="2400" dirty="0">
                <a:solidFill>
                  <a:srgbClr val="C00000"/>
                </a:solidFill>
                <a:latin typeface="Times New Roman" panose="02020603050405020304" pitchFamily="18" charset="0"/>
                <a:cs typeface="Times New Roman" panose="02020603050405020304" pitchFamily="18" charset="0"/>
              </a:rPr>
              <a:t>Sequential Logic Diagram</a:t>
            </a:r>
            <a:r>
              <a:rPr lang="en-US" sz="2400" dirty="0">
                <a:solidFill>
                  <a:srgbClr val="002060"/>
                </a:solidFill>
                <a:latin typeface="Times New Roman" panose="02020603050405020304" pitchFamily="18" charset="0"/>
                <a:cs typeface="Times New Roman" panose="02020603050405020304" pitchFamily="18" charset="0"/>
              </a:rPr>
              <a:t>:</a:t>
            </a:r>
          </a:p>
        </p:txBody>
      </p:sp>
      <p:pic>
        <p:nvPicPr>
          <p:cNvPr id="23" name="Picture 22" descr="1111-1.png"/>
          <p:cNvPicPr>
            <a:picLocks noChangeAspect="1"/>
          </p:cNvPicPr>
          <p:nvPr/>
        </p:nvPicPr>
        <p:blipFill>
          <a:blip r:embed="rId2"/>
          <a:stretch>
            <a:fillRect/>
          </a:stretch>
        </p:blipFill>
        <p:spPr>
          <a:xfrm>
            <a:off x="5238750" y="3271837"/>
            <a:ext cx="5033010" cy="3126174"/>
          </a:xfrm>
          <a:prstGeom prst="rect">
            <a:avLst/>
          </a:prstGeom>
        </p:spPr>
      </p:pic>
    </p:spTree>
    <p:extLst>
      <p:ext uri="{BB962C8B-B14F-4D97-AF65-F5344CB8AC3E}">
        <p14:creationId xmlns:p14="http://schemas.microsoft.com/office/powerpoint/2010/main" val="480143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774C1-66EA-4EDB-8347-913B734E4514}"/>
              </a:ext>
            </a:extLst>
          </p:cNvPr>
          <p:cNvSpPr>
            <a:spLocks noGrp="1"/>
          </p:cNvSpPr>
          <p:nvPr>
            <p:ph type="title"/>
          </p:nvPr>
        </p:nvSpPr>
        <p:spPr/>
        <p:txBody>
          <a:bodyPr>
            <a:normAutofit/>
          </a:bodyPr>
          <a:lstStyle/>
          <a:p>
            <a:pPr algn="ctr"/>
            <a:r>
              <a:rPr lang="en-US" sz="3600" dirty="0"/>
              <a:t>Important Terminologies </a:t>
            </a:r>
          </a:p>
        </p:txBody>
      </p:sp>
      <p:sp>
        <p:nvSpPr>
          <p:cNvPr id="3" name="Footer Placeholder 2">
            <a:extLst>
              <a:ext uri="{FF2B5EF4-FFF2-40B4-BE49-F238E27FC236}">
                <a16:creationId xmlns:a16="http://schemas.microsoft.com/office/drawing/2014/main" id="{9758C78C-D9FD-41A2-8F11-D09A57054AC3}"/>
              </a:ext>
            </a:extLst>
          </p:cNvPr>
          <p:cNvSpPr>
            <a:spLocks noGrp="1"/>
          </p:cNvSpPr>
          <p:nvPr>
            <p:ph type="ftr" sz="quarter" idx="11"/>
          </p:nvPr>
        </p:nvSpPr>
        <p:spPr/>
        <p:txBody>
          <a:bodyPr/>
          <a:lstStyle/>
          <a:p>
            <a:r>
              <a:rPr lang="en-US" dirty="0"/>
              <a:t>Mrs. </a:t>
            </a:r>
            <a:r>
              <a:rPr lang="en-US" dirty="0" err="1"/>
              <a:t>Swathi</a:t>
            </a:r>
            <a:r>
              <a:rPr lang="en-US" dirty="0"/>
              <a:t> C A, Department of EEE, ATMECE</a:t>
            </a:r>
          </a:p>
        </p:txBody>
      </p:sp>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FAC5CD51-BAEA-45E4-BD28-20BEACF152CA}"/>
                  </a:ext>
                </a:extLst>
              </p:cNvPr>
              <p:cNvSpPr>
                <a:spLocks noGrp="1"/>
              </p:cNvSpPr>
              <p:nvPr>
                <p:ph sz="quarter" idx="1"/>
              </p:nvPr>
            </p:nvSpPr>
            <p:spPr/>
            <p:txBody>
              <a:bodyPr>
                <a:normAutofit/>
              </a:bodyPr>
              <a:lstStyle/>
              <a:p>
                <a:pPr marL="457200" indent="-457200" algn="just">
                  <a:buAutoNum type="arabicPeriod"/>
                </a:pPr>
                <a:r>
                  <a:rPr lang="en-US" sz="2400" dirty="0">
                    <a:solidFill>
                      <a:srgbClr val="C00000"/>
                    </a:solidFill>
                    <a:latin typeface="Times New Roman" panose="02020603050405020304" pitchFamily="18" charset="0"/>
                    <a:cs typeface="Times New Roman" panose="02020603050405020304" pitchFamily="18" charset="0"/>
                  </a:rPr>
                  <a:t>Literal</a:t>
                </a:r>
                <a:r>
                  <a:rPr lang="en-US" sz="2400" dirty="0">
                    <a:solidFill>
                      <a:srgbClr val="002060"/>
                    </a:solidFill>
                    <a:latin typeface="Times New Roman" panose="02020603050405020304" pitchFamily="18" charset="0"/>
                    <a:cs typeface="Times New Roman" panose="02020603050405020304" pitchFamily="18" charset="0"/>
                  </a:rPr>
                  <a:t>: A Boolean variable or its complement is known as Literal. Ex: A, </a:t>
                </a:r>
                <a14:m>
                  <m:oMath xmlns:m="http://schemas.openxmlformats.org/officeDocument/2006/math">
                    <m:acc>
                      <m:accPr>
                        <m:chr m:val="̅"/>
                        <m:ctrlPr>
                          <a:rPr lang="en-US" sz="2400" i="1">
                            <a:solidFill>
                              <a:srgbClr val="002060"/>
                            </a:solidFill>
                            <a:latin typeface="Cambria Math" panose="02040503050406030204" pitchFamily="18" charset="0"/>
                            <a:cs typeface="Times New Roman" panose="02020603050405020304" pitchFamily="18" charset="0"/>
                          </a:rPr>
                        </m:ctrlPr>
                      </m:accPr>
                      <m:e>
                        <m:r>
                          <a:rPr lang="en-US" sz="2400" i="1">
                            <a:solidFill>
                              <a:srgbClr val="002060"/>
                            </a:solidFill>
                            <a:latin typeface="Cambria Math" panose="02040503050406030204" pitchFamily="18" charset="0"/>
                            <a:cs typeface="Times New Roman" panose="02020603050405020304" pitchFamily="18" charset="0"/>
                          </a:rPr>
                          <m:t>𝐴</m:t>
                        </m:r>
                      </m:e>
                    </m:acc>
                  </m:oMath>
                </a14:m>
                <a:r>
                  <a:rPr lang="en-US" sz="2400" dirty="0">
                    <a:solidFill>
                      <a:srgbClr val="002060"/>
                    </a:solidFill>
                    <a:latin typeface="Times New Roman" panose="02020603050405020304" pitchFamily="18" charset="0"/>
                    <a:cs typeface="Times New Roman" panose="02020603050405020304" pitchFamily="18" charset="0"/>
                  </a:rPr>
                  <a:t> , X, </a:t>
                </a:r>
                <a14:m>
                  <m:oMath xmlns:m="http://schemas.openxmlformats.org/officeDocument/2006/math">
                    <m:acc>
                      <m:accPr>
                        <m:chr m:val="̅"/>
                        <m:ctrlPr>
                          <a:rPr lang="en-US" sz="2400" i="1">
                            <a:solidFill>
                              <a:srgbClr val="002060"/>
                            </a:solidFill>
                            <a:latin typeface="Cambria Math" panose="02040503050406030204" pitchFamily="18" charset="0"/>
                            <a:cs typeface="Times New Roman" panose="02020603050405020304" pitchFamily="18" charset="0"/>
                          </a:rPr>
                        </m:ctrlPr>
                      </m:accPr>
                      <m:e>
                        <m:r>
                          <a:rPr lang="en-US" sz="2400" i="1">
                            <a:solidFill>
                              <a:srgbClr val="002060"/>
                            </a:solidFill>
                            <a:latin typeface="Cambria Math" panose="02040503050406030204" pitchFamily="18" charset="0"/>
                            <a:cs typeface="Times New Roman" panose="02020603050405020304" pitchFamily="18" charset="0"/>
                          </a:rPr>
                          <m:t>𝐵</m:t>
                        </m:r>
                      </m:e>
                    </m:acc>
                  </m:oMath>
                </a14:m>
                <a:r>
                  <a:rPr lang="en-US" sz="2400" dirty="0">
                    <a:solidFill>
                      <a:srgbClr val="002060"/>
                    </a:solidFill>
                    <a:latin typeface="Times New Roman" panose="02020603050405020304" pitchFamily="18" charset="0"/>
                    <a:cs typeface="Times New Roman" panose="02020603050405020304" pitchFamily="18" charset="0"/>
                  </a:rPr>
                  <a:t> etc</a:t>
                </a:r>
              </a:p>
              <a:p>
                <a:pPr marL="457200" indent="-457200" algn="just">
                  <a:buAutoNum type="arabicPeriod"/>
                </a:pPr>
                <a:r>
                  <a:rPr lang="en-US" sz="2400" dirty="0">
                    <a:solidFill>
                      <a:srgbClr val="C00000"/>
                    </a:solidFill>
                    <a:latin typeface="Times New Roman" panose="02020603050405020304" pitchFamily="18" charset="0"/>
                    <a:cs typeface="Times New Roman" panose="02020603050405020304" pitchFamily="18" charset="0"/>
                  </a:rPr>
                  <a:t>Product Term</a:t>
                </a:r>
                <a:r>
                  <a:rPr lang="en-US" sz="2400" dirty="0">
                    <a:solidFill>
                      <a:srgbClr val="002060"/>
                    </a:solidFill>
                    <a:latin typeface="Times New Roman" panose="02020603050405020304" pitchFamily="18" charset="0"/>
                    <a:cs typeface="Times New Roman" panose="02020603050405020304" pitchFamily="18" charset="0"/>
                  </a:rPr>
                  <a:t>: Logical AND (product) of multiple literals</a:t>
                </a:r>
              </a:p>
              <a:p>
                <a:pPr marL="0" indent="0" algn="just">
                  <a:buNone/>
                </a:pPr>
                <a:r>
                  <a:rPr lang="en-US" sz="2400" dirty="0">
                    <a:solidFill>
                      <a:srgbClr val="002060"/>
                    </a:solidFill>
                    <a:latin typeface="Times New Roman" panose="02020603050405020304" pitchFamily="18" charset="0"/>
                    <a:cs typeface="Times New Roman" panose="02020603050405020304" pitchFamily="18" charset="0"/>
                  </a:rPr>
                  <a:t>Ex: AB, A</a:t>
                </a:r>
                <a14:m>
                  <m:oMath xmlns:m="http://schemas.openxmlformats.org/officeDocument/2006/math">
                    <m:acc>
                      <m:accPr>
                        <m:chr m:val="̅"/>
                        <m:ctrlPr>
                          <a:rPr lang="en-US" sz="2400" i="1">
                            <a:solidFill>
                              <a:srgbClr val="002060"/>
                            </a:solidFill>
                            <a:latin typeface="Cambria Math" panose="02040503050406030204" pitchFamily="18" charset="0"/>
                            <a:cs typeface="Times New Roman" panose="02020603050405020304" pitchFamily="18" charset="0"/>
                          </a:rPr>
                        </m:ctrlPr>
                      </m:accPr>
                      <m:e>
                        <m:r>
                          <a:rPr lang="en-US" sz="2400" i="1">
                            <a:solidFill>
                              <a:srgbClr val="002060"/>
                            </a:solidFill>
                            <a:latin typeface="Cambria Math" panose="02040503050406030204" pitchFamily="18" charset="0"/>
                            <a:cs typeface="Times New Roman" panose="02020603050405020304" pitchFamily="18" charset="0"/>
                          </a:rPr>
                          <m:t>𝐵</m:t>
                        </m:r>
                      </m:e>
                    </m:acc>
                  </m:oMath>
                </a14:m>
                <a:r>
                  <a:rPr lang="en-US" sz="2400" dirty="0">
                    <a:solidFill>
                      <a:srgbClr val="002060"/>
                    </a:solidFill>
                    <a:latin typeface="Times New Roman" panose="02020603050405020304" pitchFamily="18" charset="0"/>
                    <a:cs typeface="Times New Roman" panose="02020603050405020304" pitchFamily="18" charset="0"/>
                  </a:rPr>
                  <a:t> , XY</a:t>
                </a:r>
                <a14:m>
                  <m:oMath xmlns:m="http://schemas.openxmlformats.org/officeDocument/2006/math">
                    <m:acc>
                      <m:accPr>
                        <m:chr m:val="̅"/>
                        <m:ctrlPr>
                          <a:rPr lang="en-US" sz="2400" i="1">
                            <a:solidFill>
                              <a:srgbClr val="002060"/>
                            </a:solidFill>
                            <a:latin typeface="Cambria Math" panose="02040503050406030204" pitchFamily="18" charset="0"/>
                            <a:cs typeface="Times New Roman" panose="02020603050405020304" pitchFamily="18" charset="0"/>
                          </a:rPr>
                        </m:ctrlPr>
                      </m:accPr>
                      <m:e>
                        <m:r>
                          <a:rPr lang="en-US" sz="2400" i="1">
                            <a:solidFill>
                              <a:srgbClr val="002060"/>
                            </a:solidFill>
                            <a:latin typeface="Cambria Math" panose="02040503050406030204" pitchFamily="18" charset="0"/>
                            <a:cs typeface="Times New Roman" panose="02020603050405020304" pitchFamily="18" charset="0"/>
                          </a:rPr>
                          <m:t>𝑌</m:t>
                        </m:r>
                      </m:e>
                    </m:acc>
                  </m:oMath>
                </a14:m>
                <a:r>
                  <a:rPr lang="en-US" sz="2400" dirty="0">
                    <a:solidFill>
                      <a:srgbClr val="002060"/>
                    </a:solidFill>
                    <a:latin typeface="Times New Roman" panose="02020603050405020304" pitchFamily="18" charset="0"/>
                    <a:cs typeface="Times New Roman" panose="02020603050405020304" pitchFamily="18" charset="0"/>
                  </a:rPr>
                  <a:t> etc</a:t>
                </a:r>
              </a:p>
              <a:p>
                <a:pPr marL="0" indent="0" algn="just">
                  <a:buNone/>
                </a:pPr>
                <a:r>
                  <a:rPr lang="en-US" sz="2400" dirty="0">
                    <a:solidFill>
                      <a:srgbClr val="002060"/>
                    </a:solidFill>
                    <a:latin typeface="Times New Roman" panose="02020603050405020304" pitchFamily="18" charset="0"/>
                    <a:cs typeface="Times New Roman" panose="02020603050405020304" pitchFamily="18" charset="0"/>
                  </a:rPr>
                  <a:t>3. </a:t>
                </a:r>
                <a:r>
                  <a:rPr lang="en-US" sz="2400" dirty="0">
                    <a:solidFill>
                      <a:srgbClr val="C00000"/>
                    </a:solidFill>
                    <a:latin typeface="Times New Roman" panose="02020603050405020304" pitchFamily="18" charset="0"/>
                    <a:cs typeface="Times New Roman" panose="02020603050405020304" pitchFamily="18" charset="0"/>
                  </a:rPr>
                  <a:t>Sum Term</a:t>
                </a:r>
                <a:r>
                  <a:rPr lang="en-US" sz="2400" dirty="0">
                    <a:solidFill>
                      <a:srgbClr val="002060"/>
                    </a:solidFill>
                    <a:latin typeface="Times New Roman" panose="02020603050405020304" pitchFamily="18" charset="0"/>
                    <a:cs typeface="Times New Roman" panose="02020603050405020304" pitchFamily="18" charset="0"/>
                  </a:rPr>
                  <a:t>: Logical OR (Sum) of multiple literals</a:t>
                </a:r>
              </a:p>
              <a:p>
                <a:pPr marL="0" indent="0" algn="just">
                  <a:buNone/>
                </a:pPr>
                <a:r>
                  <a:rPr lang="en-US" sz="2400" dirty="0">
                    <a:solidFill>
                      <a:srgbClr val="002060"/>
                    </a:solidFill>
                    <a:latin typeface="Times New Roman" panose="02020603050405020304" pitchFamily="18" charset="0"/>
                    <a:cs typeface="Times New Roman" panose="02020603050405020304" pitchFamily="18" charset="0"/>
                  </a:rPr>
                  <a:t>Ex: A+B, A+</a:t>
                </a:r>
                <a14:m>
                  <m:oMath xmlns:m="http://schemas.openxmlformats.org/officeDocument/2006/math">
                    <m:acc>
                      <m:accPr>
                        <m:chr m:val="̅"/>
                        <m:ctrlPr>
                          <a:rPr lang="en-US" sz="2400" i="1">
                            <a:solidFill>
                              <a:srgbClr val="002060"/>
                            </a:solidFill>
                            <a:latin typeface="Cambria Math" panose="02040503050406030204" pitchFamily="18" charset="0"/>
                            <a:cs typeface="Times New Roman" panose="02020603050405020304" pitchFamily="18" charset="0"/>
                          </a:rPr>
                        </m:ctrlPr>
                      </m:accPr>
                      <m:e>
                        <m:r>
                          <a:rPr lang="en-US" sz="2400" i="1">
                            <a:solidFill>
                              <a:srgbClr val="002060"/>
                            </a:solidFill>
                            <a:latin typeface="Cambria Math" panose="02040503050406030204" pitchFamily="18" charset="0"/>
                            <a:cs typeface="Times New Roman" panose="02020603050405020304" pitchFamily="18" charset="0"/>
                          </a:rPr>
                          <m:t>𝐵</m:t>
                        </m:r>
                      </m:e>
                    </m:acc>
                  </m:oMath>
                </a14:m>
                <a:r>
                  <a:rPr lang="en-US" sz="2400" dirty="0">
                    <a:solidFill>
                      <a:srgbClr val="002060"/>
                    </a:solidFill>
                    <a:latin typeface="Times New Roman" panose="02020603050405020304" pitchFamily="18" charset="0"/>
                    <a:cs typeface="Times New Roman" panose="02020603050405020304" pitchFamily="18" charset="0"/>
                  </a:rPr>
                  <a:t> , X+Y+</a:t>
                </a:r>
                <a14:m>
                  <m:oMath xmlns:m="http://schemas.openxmlformats.org/officeDocument/2006/math">
                    <m:acc>
                      <m:accPr>
                        <m:chr m:val="̅"/>
                        <m:ctrlPr>
                          <a:rPr lang="en-US" sz="2400" i="1">
                            <a:solidFill>
                              <a:srgbClr val="002060"/>
                            </a:solidFill>
                            <a:latin typeface="Cambria Math" panose="02040503050406030204" pitchFamily="18" charset="0"/>
                            <a:cs typeface="Times New Roman" panose="02020603050405020304" pitchFamily="18" charset="0"/>
                          </a:rPr>
                        </m:ctrlPr>
                      </m:accPr>
                      <m:e>
                        <m:r>
                          <a:rPr lang="en-US" sz="2400" i="1">
                            <a:solidFill>
                              <a:srgbClr val="002060"/>
                            </a:solidFill>
                            <a:latin typeface="Cambria Math" panose="02040503050406030204" pitchFamily="18" charset="0"/>
                            <a:cs typeface="Times New Roman" panose="02020603050405020304" pitchFamily="18" charset="0"/>
                          </a:rPr>
                          <m:t>𝑌</m:t>
                        </m:r>
                      </m:e>
                    </m:acc>
                  </m:oMath>
                </a14:m>
                <a:r>
                  <a:rPr lang="en-US" sz="2400" dirty="0">
                    <a:solidFill>
                      <a:srgbClr val="002060"/>
                    </a:solidFill>
                    <a:latin typeface="Times New Roman" panose="02020603050405020304" pitchFamily="18" charset="0"/>
                    <a:cs typeface="Times New Roman" panose="02020603050405020304" pitchFamily="18" charset="0"/>
                  </a:rPr>
                  <a:t> etc</a:t>
                </a:r>
              </a:p>
              <a:p>
                <a:pPr marL="0" indent="0" algn="just">
                  <a:buNone/>
                </a:pPr>
                <a:r>
                  <a:rPr lang="en-US" sz="2400" dirty="0">
                    <a:solidFill>
                      <a:srgbClr val="002060"/>
                    </a:solidFill>
                    <a:latin typeface="Times New Roman" panose="02020603050405020304" pitchFamily="18" charset="0"/>
                    <a:cs typeface="Times New Roman" panose="02020603050405020304" pitchFamily="18" charset="0"/>
                  </a:rPr>
                  <a:t>4. </a:t>
                </a:r>
                <a:r>
                  <a:rPr lang="en-US" sz="2400" dirty="0">
                    <a:solidFill>
                      <a:srgbClr val="C00000"/>
                    </a:solidFill>
                    <a:latin typeface="Times New Roman" panose="02020603050405020304" pitchFamily="18" charset="0"/>
                    <a:cs typeface="Times New Roman" panose="02020603050405020304" pitchFamily="18" charset="0"/>
                  </a:rPr>
                  <a:t>Sum of Product (SOP)</a:t>
                </a:r>
                <a:r>
                  <a:rPr lang="en-US" sz="2400" dirty="0">
                    <a:solidFill>
                      <a:srgbClr val="002060"/>
                    </a:solidFill>
                    <a:latin typeface="Times New Roman" panose="02020603050405020304" pitchFamily="18" charset="0"/>
                    <a:cs typeface="Times New Roman" panose="02020603050405020304" pitchFamily="18" charset="0"/>
                  </a:rPr>
                  <a:t>:  </a:t>
                </a:r>
              </a:p>
              <a:p>
                <a:pPr marL="0" indent="0" algn="just">
                  <a:buNone/>
                </a:pPr>
                <a:r>
                  <a:rPr lang="en-US" sz="2400" dirty="0">
                    <a:solidFill>
                      <a:srgbClr val="002060"/>
                    </a:solidFill>
                    <a:latin typeface="Times New Roman" panose="02020603050405020304" pitchFamily="18" charset="0"/>
                    <a:cs typeface="Times New Roman" panose="02020603050405020304" pitchFamily="18" charset="0"/>
                  </a:rPr>
                  <a:t>When two or more product terms are summed by Boolean addition, the resulting expression is a sum-of-products (SOP). Ex: AB + ABC  ,  ABC + CDE + BCD  ,  AB + BCD + AC</a:t>
                </a:r>
              </a:p>
            </p:txBody>
          </p:sp>
        </mc:Choice>
        <mc:Fallback xmlns="">
          <p:sp>
            <p:nvSpPr>
              <p:cNvPr id="5" name="Content Placeholder 4">
                <a:extLst>
                  <a:ext uri="{FF2B5EF4-FFF2-40B4-BE49-F238E27FC236}">
                    <a16:creationId xmlns:a16="http://schemas.microsoft.com/office/drawing/2014/main" xmlns="" xmlns:a14="http://schemas.microsoft.com/office/drawing/2010/main" id="{FAC5CD51-BAEA-45E4-BD28-20BEACF152CA}"/>
                  </a:ext>
                </a:extLst>
              </p:cNvPr>
              <p:cNvSpPr>
                <a:spLocks noGrp="1" noRot="1" noChangeAspect="1" noMove="1" noResize="1" noEditPoints="1" noAdjustHandles="1" noChangeArrowheads="1" noChangeShapeType="1" noTextEdit="1"/>
              </p:cNvSpPr>
              <p:nvPr>
                <p:ph sz="quarter" idx="1"/>
              </p:nvPr>
            </p:nvSpPr>
            <p:spPr>
              <a:blipFill>
                <a:blip r:embed="rId2"/>
                <a:stretch>
                  <a:fillRect l="-928" t="-1821" r="-870"/>
                </a:stretch>
              </a:blipFill>
            </p:spPr>
            <p:txBody>
              <a:bodyPr/>
              <a:lstStyle/>
              <a:p>
                <a:r>
                  <a:rPr lang="en-IN">
                    <a:noFill/>
                  </a:rPr>
                  <a:t> </a:t>
                </a:r>
              </a:p>
            </p:txBody>
          </p:sp>
        </mc:Fallback>
      </mc:AlternateContent>
      <p:sp>
        <p:nvSpPr>
          <p:cNvPr id="6" name="Slide Number Placeholder 3">
            <a:extLst>
              <a:ext uri="{FF2B5EF4-FFF2-40B4-BE49-F238E27FC236}">
                <a16:creationId xmlns:a16="http://schemas.microsoft.com/office/drawing/2014/main" id="{B9C21923-C50A-44A8-AAF3-D3F399132712}"/>
              </a:ext>
            </a:extLst>
          </p:cNvPr>
          <p:cNvSpPr>
            <a:spLocks noGrp="1"/>
          </p:cNvSpPr>
          <p:nvPr>
            <p:ph type="sldNum" sz="quarter" idx="12"/>
          </p:nvPr>
        </p:nvSpPr>
        <p:spPr>
          <a:xfrm>
            <a:off x="8610601" y="6356351"/>
            <a:ext cx="2743200" cy="365125"/>
          </a:xfrm>
        </p:spPr>
        <p:txBody>
          <a:bodyPr>
            <a:normAutofit/>
          </a:bodyPr>
          <a:lstStyle/>
          <a:p>
            <a:fld id="{B6F15528-21DE-4FAA-801E-634DDDAF4B2B}" type="slidenum">
              <a:rPr lang="en-US" smtClean="0"/>
              <a:pPr/>
              <a:t>25</a:t>
            </a:fld>
            <a:endParaRPr lang="en-US" dirty="0"/>
          </a:p>
        </p:txBody>
      </p:sp>
    </p:spTree>
    <p:extLst>
      <p:ext uri="{BB962C8B-B14F-4D97-AF65-F5344CB8AC3E}">
        <p14:creationId xmlns:p14="http://schemas.microsoft.com/office/powerpoint/2010/main" val="3561488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fade">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fade">
                                      <p:cBhvr>
                                        <p:cTn id="37"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774C1-66EA-4EDB-8347-913B734E4514}"/>
              </a:ext>
            </a:extLst>
          </p:cNvPr>
          <p:cNvSpPr>
            <a:spLocks noGrp="1"/>
          </p:cNvSpPr>
          <p:nvPr>
            <p:ph type="title"/>
          </p:nvPr>
        </p:nvSpPr>
        <p:spPr>
          <a:xfrm>
            <a:off x="838200" y="681037"/>
            <a:ext cx="10515600" cy="1325563"/>
          </a:xfrm>
        </p:spPr>
        <p:txBody>
          <a:bodyPr>
            <a:normAutofit/>
          </a:bodyPr>
          <a:lstStyle/>
          <a:p>
            <a:pPr algn="ctr"/>
            <a:r>
              <a:rPr lang="en-US" sz="3600" dirty="0"/>
              <a:t>Important Terminologies (Contd..) </a:t>
            </a:r>
          </a:p>
        </p:txBody>
      </p:sp>
      <p:sp>
        <p:nvSpPr>
          <p:cNvPr id="3" name="Footer Placeholder 2">
            <a:extLst>
              <a:ext uri="{FF2B5EF4-FFF2-40B4-BE49-F238E27FC236}">
                <a16:creationId xmlns:a16="http://schemas.microsoft.com/office/drawing/2014/main" id="{9758C78C-D9FD-41A2-8F11-D09A57054AC3}"/>
              </a:ext>
            </a:extLst>
          </p:cNvPr>
          <p:cNvSpPr>
            <a:spLocks noGrp="1"/>
          </p:cNvSpPr>
          <p:nvPr>
            <p:ph type="ftr" sz="quarter" idx="11"/>
          </p:nvPr>
        </p:nvSpPr>
        <p:spPr/>
        <p:txBody>
          <a:bodyPr/>
          <a:lstStyle/>
          <a:p>
            <a:r>
              <a:rPr lang="en-US" dirty="0"/>
              <a:t>Mrs. </a:t>
            </a:r>
            <a:r>
              <a:rPr lang="en-US" dirty="0" err="1"/>
              <a:t>Swathi</a:t>
            </a:r>
            <a:r>
              <a:rPr lang="en-US" dirty="0"/>
              <a:t> C A, Department of EEE, ATMECE</a:t>
            </a:r>
          </a:p>
        </p:txBody>
      </p:sp>
      <p:sp>
        <p:nvSpPr>
          <p:cNvPr id="5" name="Content Placeholder 4">
            <a:extLst>
              <a:ext uri="{FF2B5EF4-FFF2-40B4-BE49-F238E27FC236}">
                <a16:creationId xmlns:a16="http://schemas.microsoft.com/office/drawing/2014/main" id="{FAC5CD51-BAEA-45E4-BD28-20BEACF152CA}"/>
              </a:ext>
            </a:extLst>
          </p:cNvPr>
          <p:cNvSpPr>
            <a:spLocks noGrp="1"/>
          </p:cNvSpPr>
          <p:nvPr>
            <p:ph sz="quarter" idx="1"/>
          </p:nvPr>
        </p:nvSpPr>
        <p:spPr/>
        <p:txBody>
          <a:bodyPr>
            <a:normAutofit/>
          </a:bodyPr>
          <a:lstStyle/>
          <a:p>
            <a:pPr marL="0" indent="0" algn="just">
              <a:buNone/>
            </a:pPr>
            <a:r>
              <a:rPr lang="en-US" sz="2400" dirty="0">
                <a:solidFill>
                  <a:srgbClr val="002060"/>
                </a:solidFill>
                <a:latin typeface="Times New Roman" panose="02020603050405020304" pitchFamily="18" charset="0"/>
                <a:cs typeface="Times New Roman" panose="02020603050405020304" pitchFamily="18" charset="0"/>
              </a:rPr>
              <a:t>5. </a:t>
            </a:r>
            <a:r>
              <a:rPr lang="en-US" sz="2400" dirty="0">
                <a:solidFill>
                  <a:srgbClr val="C00000"/>
                </a:solidFill>
                <a:latin typeface="Times New Roman" panose="02020603050405020304" pitchFamily="18" charset="0"/>
                <a:cs typeface="Times New Roman" panose="02020603050405020304" pitchFamily="18" charset="0"/>
              </a:rPr>
              <a:t>Product-of-sums (POS) </a:t>
            </a:r>
            <a:r>
              <a:rPr lang="en-US" sz="2400" dirty="0">
                <a:solidFill>
                  <a:srgbClr val="002060"/>
                </a:solidFill>
                <a:latin typeface="Times New Roman" panose="02020603050405020304" pitchFamily="18" charset="0"/>
                <a:cs typeface="Times New Roman" panose="02020603050405020304" pitchFamily="18" charset="0"/>
              </a:rPr>
              <a:t>When two or more sum terms are multiplied, the resulting expression is a product-of-sums </a:t>
            </a:r>
          </a:p>
          <a:p>
            <a:pPr marL="0" indent="0" algn="just">
              <a:buNone/>
            </a:pPr>
            <a:r>
              <a:rPr lang="en-US" sz="2400" dirty="0">
                <a:solidFill>
                  <a:srgbClr val="002060"/>
                </a:solidFill>
                <a:latin typeface="Times New Roman" panose="02020603050405020304" pitchFamily="18" charset="0"/>
                <a:cs typeface="Times New Roman" panose="02020603050405020304" pitchFamily="18" charset="0"/>
              </a:rPr>
              <a:t>Ex:</a:t>
            </a:r>
          </a:p>
          <a:p>
            <a:pPr marL="0" indent="0" algn="just">
              <a:buNone/>
            </a:pPr>
            <a:endParaRPr lang="en-US" sz="2400" dirty="0">
              <a:solidFill>
                <a:srgbClr val="002060"/>
              </a:solidFill>
              <a:latin typeface="Times New Roman" panose="02020603050405020304" pitchFamily="18" charset="0"/>
              <a:cs typeface="Times New Roman" panose="02020603050405020304" pitchFamily="18" charset="0"/>
            </a:endParaRPr>
          </a:p>
          <a:p>
            <a:pPr marL="0" indent="0" algn="just">
              <a:buNone/>
            </a:pPr>
            <a:r>
              <a:rPr lang="en-US" sz="2400" dirty="0">
                <a:solidFill>
                  <a:srgbClr val="002060"/>
                </a:solidFill>
                <a:latin typeface="Times New Roman" panose="02020603050405020304" pitchFamily="18" charset="0"/>
                <a:cs typeface="Times New Roman" panose="02020603050405020304" pitchFamily="18" charset="0"/>
              </a:rPr>
              <a:t>6. </a:t>
            </a:r>
            <a:r>
              <a:rPr lang="en-US" sz="2400" dirty="0">
                <a:solidFill>
                  <a:srgbClr val="C00000"/>
                </a:solidFill>
                <a:latin typeface="Times New Roman" panose="02020603050405020304" pitchFamily="18" charset="0"/>
                <a:cs typeface="Times New Roman" panose="02020603050405020304" pitchFamily="18" charset="0"/>
              </a:rPr>
              <a:t>Minterms</a:t>
            </a:r>
            <a:r>
              <a:rPr lang="en-US" sz="2400" dirty="0">
                <a:solidFill>
                  <a:srgbClr val="002060"/>
                </a:solidFill>
                <a:latin typeface="Times New Roman" panose="02020603050405020304" pitchFamily="18" charset="0"/>
                <a:cs typeface="Times New Roman" panose="02020603050405020304" pitchFamily="18" charset="0"/>
              </a:rPr>
              <a:t>: It is a </a:t>
            </a:r>
            <a:r>
              <a:rPr lang="en-US" sz="2400" u="sng" dirty="0">
                <a:solidFill>
                  <a:srgbClr val="002060"/>
                </a:solidFill>
                <a:latin typeface="Times New Roman" panose="02020603050405020304" pitchFamily="18" charset="0"/>
                <a:cs typeface="Times New Roman" panose="02020603050405020304" pitchFamily="18" charset="0"/>
              </a:rPr>
              <a:t>product</a:t>
            </a:r>
            <a:r>
              <a:rPr lang="en-US" sz="2400" dirty="0">
                <a:solidFill>
                  <a:srgbClr val="002060"/>
                </a:solidFill>
                <a:latin typeface="Times New Roman" panose="02020603050405020304" pitchFamily="18" charset="0"/>
                <a:cs typeface="Times New Roman" panose="02020603050405020304" pitchFamily="18" charset="0"/>
              </a:rPr>
              <a:t> of ‘n’ variables in which each appears exactly once in true or complemented form.</a:t>
            </a:r>
          </a:p>
          <a:p>
            <a:pPr marL="0" indent="0" algn="just">
              <a:buNone/>
            </a:pPr>
            <a:r>
              <a:rPr lang="en-US" sz="2400" dirty="0">
                <a:solidFill>
                  <a:srgbClr val="002060"/>
                </a:solidFill>
                <a:latin typeface="Times New Roman" panose="02020603050405020304" pitchFamily="18" charset="0"/>
                <a:cs typeface="Times New Roman" panose="02020603050405020304" pitchFamily="18" charset="0"/>
              </a:rPr>
              <a:t> 7. </a:t>
            </a:r>
            <a:r>
              <a:rPr lang="en-US" sz="2400" dirty="0">
                <a:solidFill>
                  <a:srgbClr val="C00000"/>
                </a:solidFill>
                <a:latin typeface="Times New Roman" panose="02020603050405020304" pitchFamily="18" charset="0"/>
                <a:cs typeface="Times New Roman" panose="02020603050405020304" pitchFamily="18" charset="0"/>
              </a:rPr>
              <a:t>Maxterms</a:t>
            </a:r>
            <a:r>
              <a:rPr lang="en-US" sz="2400" dirty="0">
                <a:solidFill>
                  <a:srgbClr val="002060"/>
                </a:solidFill>
                <a:latin typeface="Times New Roman" panose="02020603050405020304" pitchFamily="18" charset="0"/>
                <a:cs typeface="Times New Roman" panose="02020603050405020304" pitchFamily="18" charset="0"/>
              </a:rPr>
              <a:t>:  It is a </a:t>
            </a:r>
            <a:r>
              <a:rPr lang="en-US" sz="2400" u="sng" dirty="0">
                <a:solidFill>
                  <a:srgbClr val="002060"/>
                </a:solidFill>
                <a:latin typeface="Times New Roman" panose="02020603050405020304" pitchFamily="18" charset="0"/>
                <a:cs typeface="Times New Roman" panose="02020603050405020304" pitchFamily="18" charset="0"/>
              </a:rPr>
              <a:t>sum</a:t>
            </a:r>
            <a:r>
              <a:rPr lang="en-US" sz="2400" dirty="0">
                <a:solidFill>
                  <a:srgbClr val="002060"/>
                </a:solidFill>
                <a:latin typeface="Times New Roman" panose="02020603050405020304" pitchFamily="18" charset="0"/>
                <a:cs typeface="Times New Roman" panose="02020603050405020304" pitchFamily="18" charset="0"/>
              </a:rPr>
              <a:t> of the ‘n’ variables in which each appears exactly once in true or complemented form.</a:t>
            </a:r>
          </a:p>
          <a:p>
            <a:pPr marL="0" indent="0" algn="just">
              <a:buNone/>
            </a:pPr>
            <a:endParaRPr lang="en-US" sz="2400" dirty="0">
              <a:solidFill>
                <a:srgbClr val="002060"/>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226CA590-164E-4D41-B1DB-2A8F70B91684}"/>
              </a:ext>
            </a:extLst>
          </p:cNvPr>
          <p:cNvPicPr>
            <a:picLocks noChangeAspect="1"/>
          </p:cNvPicPr>
          <p:nvPr/>
        </p:nvPicPr>
        <p:blipFill>
          <a:blip r:embed="rId2"/>
          <a:stretch>
            <a:fillRect/>
          </a:stretch>
        </p:blipFill>
        <p:spPr>
          <a:xfrm>
            <a:off x="2743200" y="2503743"/>
            <a:ext cx="1905000" cy="339397"/>
          </a:xfrm>
          <a:prstGeom prst="rect">
            <a:avLst/>
          </a:prstGeom>
        </p:spPr>
      </p:pic>
      <p:pic>
        <p:nvPicPr>
          <p:cNvPr id="6" name="Picture 5">
            <a:extLst>
              <a:ext uri="{FF2B5EF4-FFF2-40B4-BE49-F238E27FC236}">
                <a16:creationId xmlns:a16="http://schemas.microsoft.com/office/drawing/2014/main" id="{5EA81BB6-FF66-45B9-8270-CA111AB2C6BB}"/>
              </a:ext>
            </a:extLst>
          </p:cNvPr>
          <p:cNvPicPr>
            <a:picLocks noChangeAspect="1"/>
          </p:cNvPicPr>
          <p:nvPr/>
        </p:nvPicPr>
        <p:blipFill>
          <a:blip r:embed="rId3"/>
          <a:stretch>
            <a:fillRect/>
          </a:stretch>
        </p:blipFill>
        <p:spPr>
          <a:xfrm>
            <a:off x="2917724" y="2885881"/>
            <a:ext cx="3178277" cy="356859"/>
          </a:xfrm>
          <a:prstGeom prst="rect">
            <a:avLst/>
          </a:prstGeom>
        </p:spPr>
      </p:pic>
      <p:sp>
        <p:nvSpPr>
          <p:cNvPr id="7" name="Slide Number Placeholder 3">
            <a:extLst>
              <a:ext uri="{FF2B5EF4-FFF2-40B4-BE49-F238E27FC236}">
                <a16:creationId xmlns:a16="http://schemas.microsoft.com/office/drawing/2014/main" id="{B9C21923-C50A-44A8-AAF3-D3F399132712}"/>
              </a:ext>
            </a:extLst>
          </p:cNvPr>
          <p:cNvSpPr>
            <a:spLocks noGrp="1"/>
          </p:cNvSpPr>
          <p:nvPr>
            <p:ph type="sldNum" sz="quarter" idx="12"/>
          </p:nvPr>
        </p:nvSpPr>
        <p:spPr>
          <a:xfrm>
            <a:off x="8610601" y="6356351"/>
            <a:ext cx="2743200" cy="365125"/>
          </a:xfrm>
        </p:spPr>
        <p:txBody>
          <a:bodyPr>
            <a:normAutofit/>
          </a:bodyPr>
          <a:lstStyle/>
          <a:p>
            <a:fld id="{B6F15528-21DE-4FAA-801E-634DDDAF4B2B}" type="slidenum">
              <a:rPr lang="en-US" smtClean="0"/>
              <a:pPr/>
              <a:t>26</a:t>
            </a:fld>
            <a:endParaRPr lang="en-US" dirty="0"/>
          </a:p>
        </p:txBody>
      </p:sp>
    </p:spTree>
    <p:extLst>
      <p:ext uri="{BB962C8B-B14F-4D97-AF65-F5344CB8AC3E}">
        <p14:creationId xmlns:p14="http://schemas.microsoft.com/office/powerpoint/2010/main" val="3122926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10" presetClass="entr" presetSubtype="0"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Effect transition="in" filter="fade">
                                      <p:cBhvr>
                                        <p:cTn id="25" dur="500"/>
                                        <p:tgtEl>
                                          <p:spTgt spid="5">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5">
                                            <p:txEl>
                                              <p:pRg st="4" end="4"/>
                                            </p:txEl>
                                          </p:spTgt>
                                        </p:tgtEl>
                                        <p:attrNameLst>
                                          <p:attrName>style.visibility</p:attrName>
                                        </p:attrNameLst>
                                      </p:cBhvr>
                                      <p:to>
                                        <p:strVal val="visible"/>
                                      </p:to>
                                    </p:set>
                                    <p:animEffect transition="in" filter="fade">
                                      <p:cBhvr>
                                        <p:cTn id="30"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774C1-66EA-4EDB-8347-913B734E4514}"/>
              </a:ext>
            </a:extLst>
          </p:cNvPr>
          <p:cNvSpPr>
            <a:spLocks noGrp="1"/>
          </p:cNvSpPr>
          <p:nvPr>
            <p:ph type="title"/>
          </p:nvPr>
        </p:nvSpPr>
        <p:spPr>
          <a:xfrm>
            <a:off x="838200" y="844810"/>
            <a:ext cx="10515600" cy="1325563"/>
          </a:xfrm>
        </p:spPr>
        <p:txBody>
          <a:bodyPr>
            <a:normAutofit/>
          </a:bodyPr>
          <a:lstStyle/>
          <a:p>
            <a:pPr algn="ctr"/>
            <a:r>
              <a:rPr lang="en-US" sz="3600" dirty="0"/>
              <a:t>Important Terminologies (Contd..) </a:t>
            </a:r>
          </a:p>
        </p:txBody>
      </p:sp>
      <p:sp>
        <p:nvSpPr>
          <p:cNvPr id="3" name="Footer Placeholder 2">
            <a:extLst>
              <a:ext uri="{FF2B5EF4-FFF2-40B4-BE49-F238E27FC236}">
                <a16:creationId xmlns:a16="http://schemas.microsoft.com/office/drawing/2014/main" id="{9758C78C-D9FD-41A2-8F11-D09A57054AC3}"/>
              </a:ext>
            </a:extLst>
          </p:cNvPr>
          <p:cNvSpPr>
            <a:spLocks noGrp="1"/>
          </p:cNvSpPr>
          <p:nvPr>
            <p:ph type="ftr" sz="quarter" idx="11"/>
          </p:nvPr>
        </p:nvSpPr>
        <p:spPr/>
        <p:txBody>
          <a:bodyPr/>
          <a:lstStyle/>
          <a:p>
            <a:r>
              <a:rPr lang="en-US" dirty="0"/>
              <a:t>Mrs. </a:t>
            </a:r>
            <a:r>
              <a:rPr lang="en-US" dirty="0" err="1"/>
              <a:t>Swathi</a:t>
            </a:r>
            <a:r>
              <a:rPr lang="en-US" dirty="0"/>
              <a:t> C A, Department of EEE, ATMECE</a:t>
            </a:r>
          </a:p>
        </p:txBody>
      </p:sp>
      <p:graphicFrame>
        <p:nvGraphicFramePr>
          <p:cNvPr id="7" name="Table 7">
            <a:extLst>
              <a:ext uri="{FF2B5EF4-FFF2-40B4-BE49-F238E27FC236}">
                <a16:creationId xmlns:a16="http://schemas.microsoft.com/office/drawing/2014/main" id="{4D8AC2AE-B3CF-41AE-A2D0-9A11DEAE6533}"/>
              </a:ext>
            </a:extLst>
          </p:cNvPr>
          <p:cNvGraphicFramePr>
            <a:graphicFrameLocks noGrp="1"/>
          </p:cNvGraphicFramePr>
          <p:nvPr>
            <p:ph sz="quarter" idx="1"/>
            <p:extLst>
              <p:ext uri="{D42A27DB-BD31-4B8C-83A1-F6EECF244321}">
                <p14:modId xmlns:p14="http://schemas.microsoft.com/office/powerpoint/2010/main" val="2864763582"/>
              </p:ext>
            </p:extLst>
          </p:nvPr>
        </p:nvGraphicFramePr>
        <p:xfrm>
          <a:off x="2181746" y="1960511"/>
          <a:ext cx="8153398" cy="2026920"/>
        </p:xfrm>
        <a:graphic>
          <a:graphicData uri="http://schemas.openxmlformats.org/drawingml/2006/table">
            <a:tbl>
              <a:tblPr firstRow="1" bandRow="1">
                <a:tableStyleId>{5C22544A-7EE6-4342-B048-85BDC9FD1C3A}</a:tableStyleId>
              </a:tblPr>
              <a:tblGrid>
                <a:gridCol w="4076699">
                  <a:extLst>
                    <a:ext uri="{9D8B030D-6E8A-4147-A177-3AD203B41FA5}">
                      <a16:colId xmlns:a16="http://schemas.microsoft.com/office/drawing/2014/main" val="2307275605"/>
                    </a:ext>
                  </a:extLst>
                </a:gridCol>
                <a:gridCol w="4076699">
                  <a:extLst>
                    <a:ext uri="{9D8B030D-6E8A-4147-A177-3AD203B41FA5}">
                      <a16:colId xmlns:a16="http://schemas.microsoft.com/office/drawing/2014/main" val="1808830327"/>
                    </a:ext>
                  </a:extLst>
                </a:gridCol>
              </a:tblGrid>
              <a:tr h="370840">
                <a:tc>
                  <a:txBody>
                    <a:bodyPr/>
                    <a:lstStyle/>
                    <a:p>
                      <a:r>
                        <a:rPr lang="en-US" dirty="0">
                          <a:latin typeface="Times New Roman" panose="02020603050405020304" pitchFamily="18" charset="0"/>
                          <a:cs typeface="Times New Roman" panose="02020603050405020304" pitchFamily="18" charset="0"/>
                        </a:rPr>
                        <a:t>Minterms</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Maxterms</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831869521"/>
                  </a:ext>
                </a:extLst>
              </a:tr>
              <a:tr h="370840">
                <a:tc>
                  <a:txBody>
                    <a:bodyPr/>
                    <a:lstStyle/>
                    <a:p>
                      <a:r>
                        <a:rPr lang="en-US" dirty="0">
                          <a:latin typeface="Times New Roman" panose="02020603050405020304" pitchFamily="18" charset="0"/>
                          <a:cs typeface="Times New Roman" panose="02020603050405020304" pitchFamily="18" charset="0"/>
                        </a:rPr>
                        <a:t>Input variable is complemented when it has a value “0” in the Truth Table</a:t>
                      </a:r>
                      <a:endParaRPr lang="en-IN" dirty="0">
                        <a:latin typeface="Times New Roman" panose="02020603050405020304" pitchFamily="18" charset="0"/>
                        <a:cs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Input variable is complemented when it has a value “1” in the Truth Table</a:t>
                      </a:r>
                      <a:endParaRPr lang="en-IN"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386383702"/>
                  </a:ext>
                </a:extLst>
              </a:tr>
              <a:tr h="370840">
                <a:tc>
                  <a:txBody>
                    <a:bodyPr/>
                    <a:lstStyle/>
                    <a:p>
                      <a:r>
                        <a:rPr lang="en-US" dirty="0">
                          <a:latin typeface="Times New Roman" panose="02020603050405020304" pitchFamily="18" charset="0"/>
                          <a:cs typeface="Times New Roman" panose="02020603050405020304" pitchFamily="18" charset="0"/>
                        </a:rPr>
                        <a:t>Denoted by ‘m’</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Denoted by ‘M’</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930556857"/>
                  </a:ext>
                </a:extLst>
              </a:tr>
              <a:tr h="370840">
                <a:tc>
                  <a:txBody>
                    <a:bodyPr/>
                    <a:lstStyle/>
                    <a:p>
                      <a:r>
                        <a:rPr lang="en-US" dirty="0" err="1">
                          <a:latin typeface="Times New Roman" panose="02020603050405020304" pitchFamily="18" charset="0"/>
                          <a:cs typeface="Times New Roman" panose="02020603050405020304" pitchFamily="18" charset="0"/>
                        </a:rPr>
                        <a:t>Reprsented</a:t>
                      </a:r>
                      <a:r>
                        <a:rPr lang="en-US" dirty="0">
                          <a:latin typeface="Times New Roman" panose="02020603050405020304" pitchFamily="18" charset="0"/>
                          <a:cs typeface="Times New Roman" panose="02020603050405020304" pitchFamily="18" charset="0"/>
                        </a:rPr>
                        <a:t> as SOP form</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Represented as POS form</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803116031"/>
                  </a:ext>
                </a:extLst>
              </a:tr>
            </a:tbl>
          </a:graphicData>
        </a:graphic>
      </p:graphicFrame>
      <p:sp>
        <p:nvSpPr>
          <p:cNvPr id="5" name="Slide Number Placeholder 3">
            <a:extLst>
              <a:ext uri="{FF2B5EF4-FFF2-40B4-BE49-F238E27FC236}">
                <a16:creationId xmlns:a16="http://schemas.microsoft.com/office/drawing/2014/main" id="{B9C21923-C50A-44A8-AAF3-D3F399132712}"/>
              </a:ext>
            </a:extLst>
          </p:cNvPr>
          <p:cNvSpPr>
            <a:spLocks noGrp="1"/>
          </p:cNvSpPr>
          <p:nvPr>
            <p:ph type="sldNum" sz="quarter" idx="12"/>
          </p:nvPr>
        </p:nvSpPr>
        <p:spPr>
          <a:xfrm>
            <a:off x="8610601" y="6356351"/>
            <a:ext cx="2743200" cy="365125"/>
          </a:xfrm>
        </p:spPr>
        <p:txBody>
          <a:bodyPr>
            <a:normAutofit/>
          </a:bodyPr>
          <a:lstStyle/>
          <a:p>
            <a:fld id="{B6F15528-21DE-4FAA-801E-634DDDAF4B2B}" type="slidenum">
              <a:rPr lang="en-US" smtClean="0"/>
              <a:pPr/>
              <a:t>27</a:t>
            </a:fld>
            <a:endParaRPr lang="en-US" dirty="0"/>
          </a:p>
        </p:txBody>
      </p:sp>
    </p:spTree>
    <p:extLst>
      <p:ext uri="{BB962C8B-B14F-4D97-AF65-F5344CB8AC3E}">
        <p14:creationId xmlns:p14="http://schemas.microsoft.com/office/powerpoint/2010/main" val="3991022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774C1-66EA-4EDB-8347-913B734E4514}"/>
              </a:ext>
            </a:extLst>
          </p:cNvPr>
          <p:cNvSpPr>
            <a:spLocks noGrp="1"/>
          </p:cNvSpPr>
          <p:nvPr>
            <p:ph type="title"/>
          </p:nvPr>
        </p:nvSpPr>
        <p:spPr/>
        <p:txBody>
          <a:bodyPr>
            <a:normAutofit/>
          </a:bodyPr>
          <a:lstStyle/>
          <a:p>
            <a:pPr algn="ctr"/>
            <a:r>
              <a:rPr lang="en-US" sz="3600" dirty="0"/>
              <a:t>Canonical Form</a:t>
            </a:r>
          </a:p>
        </p:txBody>
      </p:sp>
      <p:sp>
        <p:nvSpPr>
          <p:cNvPr id="3" name="Footer Placeholder 2">
            <a:extLst>
              <a:ext uri="{FF2B5EF4-FFF2-40B4-BE49-F238E27FC236}">
                <a16:creationId xmlns:a16="http://schemas.microsoft.com/office/drawing/2014/main" id="{9758C78C-D9FD-41A2-8F11-D09A57054AC3}"/>
              </a:ext>
            </a:extLst>
          </p:cNvPr>
          <p:cNvSpPr>
            <a:spLocks noGrp="1"/>
          </p:cNvSpPr>
          <p:nvPr>
            <p:ph type="ftr" sz="quarter" idx="11"/>
          </p:nvPr>
        </p:nvSpPr>
        <p:spPr/>
        <p:txBody>
          <a:bodyPr/>
          <a:lstStyle/>
          <a:p>
            <a:r>
              <a:rPr lang="en-US" dirty="0"/>
              <a:t>Mrs. </a:t>
            </a:r>
            <a:r>
              <a:rPr lang="en-US" dirty="0" err="1"/>
              <a:t>Swathi</a:t>
            </a:r>
            <a:r>
              <a:rPr lang="en-US" dirty="0"/>
              <a:t> C A, Department of EEE, ATMECE</a:t>
            </a:r>
          </a:p>
        </p:txBody>
      </p:sp>
      <p:sp>
        <p:nvSpPr>
          <p:cNvPr id="5" name="Content Placeholder 4">
            <a:extLst>
              <a:ext uri="{FF2B5EF4-FFF2-40B4-BE49-F238E27FC236}">
                <a16:creationId xmlns:a16="http://schemas.microsoft.com/office/drawing/2014/main" id="{FAC5CD51-BAEA-45E4-BD28-20BEACF152CA}"/>
              </a:ext>
            </a:extLst>
          </p:cNvPr>
          <p:cNvSpPr>
            <a:spLocks noGrp="1"/>
          </p:cNvSpPr>
          <p:nvPr>
            <p:ph sz="quarter" idx="1"/>
          </p:nvPr>
        </p:nvSpPr>
        <p:spPr>
          <a:xfrm>
            <a:off x="2136648" y="1510384"/>
            <a:ext cx="8153400" cy="4495800"/>
          </a:xfrm>
        </p:spPr>
        <p:txBody>
          <a:bodyPr>
            <a:normAutofit/>
          </a:bodyPr>
          <a:lstStyle/>
          <a:p>
            <a:pPr algn="just">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Canonical expressions are not simplified form</a:t>
            </a:r>
          </a:p>
          <a:p>
            <a:pPr algn="just">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These contain redundancies</a:t>
            </a:r>
          </a:p>
          <a:p>
            <a:pPr marL="0" indent="0" algn="just">
              <a:buNone/>
            </a:pPr>
            <a:r>
              <a:rPr lang="en-US" sz="2400" dirty="0">
                <a:latin typeface="Times New Roman" panose="02020603050405020304" pitchFamily="18" charset="0"/>
                <a:cs typeface="Times New Roman" panose="02020603050405020304" pitchFamily="18" charset="0"/>
              </a:rPr>
              <a:t>Canonical sum of Products: It is a complete set of Minterms that define when an output variable is logical 1.</a:t>
            </a:r>
            <a:endParaRPr lang="en-US" sz="2400" dirty="0">
              <a:solidFill>
                <a:srgbClr val="002060"/>
              </a:solidFill>
              <a:latin typeface="Times New Roman" panose="02020603050405020304" pitchFamily="18" charset="0"/>
              <a:cs typeface="Times New Roman" panose="02020603050405020304" pitchFamily="18" charset="0"/>
            </a:endParaRPr>
          </a:p>
          <a:p>
            <a:pPr marL="0" indent="0" algn="just">
              <a:buNone/>
            </a:pPr>
            <a:r>
              <a:rPr lang="en-US" sz="2400" dirty="0">
                <a:solidFill>
                  <a:srgbClr val="002060"/>
                </a:solidFill>
                <a:latin typeface="Times New Roman" panose="02020603050405020304" pitchFamily="18" charset="0"/>
                <a:cs typeface="Times New Roman" panose="02020603050405020304" pitchFamily="18" charset="0"/>
              </a:rPr>
              <a:t>Ex: </a:t>
            </a:r>
            <a:r>
              <a:rPr lang="en-US" sz="2400" dirty="0" err="1">
                <a:solidFill>
                  <a:srgbClr val="002060"/>
                </a:solidFill>
                <a:latin typeface="Times New Roman" panose="02020603050405020304" pitchFamily="18" charset="0"/>
                <a:cs typeface="Times New Roman" panose="02020603050405020304" pitchFamily="18" charset="0"/>
              </a:rPr>
              <a:t>a’bc+ab’c+abc</a:t>
            </a:r>
            <a:r>
              <a:rPr lang="en-US" sz="2400" dirty="0">
                <a:solidFill>
                  <a:srgbClr val="002060"/>
                </a:solidFill>
                <a:latin typeface="Times New Roman" panose="02020603050405020304" pitchFamily="18" charset="0"/>
                <a:cs typeface="Times New Roman" panose="02020603050405020304" pitchFamily="18" charset="0"/>
              </a:rPr>
              <a:t>’</a:t>
            </a:r>
          </a:p>
          <a:p>
            <a:pPr marL="0" indent="0" algn="just">
              <a:buNone/>
            </a:pPr>
            <a:r>
              <a:rPr lang="en-US" sz="2400" dirty="0">
                <a:latin typeface="Times New Roman" panose="02020603050405020304" pitchFamily="18" charset="0"/>
                <a:cs typeface="Times New Roman" panose="02020603050405020304" pitchFamily="18" charset="0"/>
              </a:rPr>
              <a:t>Canonical </a:t>
            </a:r>
            <a:r>
              <a:rPr lang="en-US" sz="2400" dirty="0">
                <a:solidFill>
                  <a:srgbClr val="002060"/>
                </a:solidFill>
                <a:latin typeface="Times New Roman" panose="02020603050405020304" pitchFamily="18" charset="0"/>
                <a:cs typeface="Times New Roman" panose="02020603050405020304" pitchFamily="18" charset="0"/>
              </a:rPr>
              <a:t>Product-of-sums: </a:t>
            </a:r>
            <a:r>
              <a:rPr lang="en-US" sz="2400" dirty="0">
                <a:latin typeface="Times New Roman" panose="02020603050405020304" pitchFamily="18" charset="0"/>
                <a:cs typeface="Times New Roman" panose="02020603050405020304" pitchFamily="18" charset="0"/>
              </a:rPr>
              <a:t>: It is a complete set of Maxterms that define when an output variable is logical 0.</a:t>
            </a:r>
          </a:p>
          <a:p>
            <a:pPr marL="0" indent="0" algn="just">
              <a:buNone/>
            </a:pPr>
            <a:r>
              <a:rPr lang="en-US" sz="2400" dirty="0">
                <a:solidFill>
                  <a:srgbClr val="002060"/>
                </a:solidFill>
                <a:latin typeface="Times New Roman" panose="02020603050405020304" pitchFamily="18" charset="0"/>
                <a:cs typeface="Times New Roman" panose="02020603050405020304" pitchFamily="18" charset="0"/>
              </a:rPr>
              <a:t>Ex: (</a:t>
            </a:r>
            <a:r>
              <a:rPr lang="en-US" sz="2400" dirty="0" err="1">
                <a:solidFill>
                  <a:srgbClr val="002060"/>
                </a:solidFill>
                <a:latin typeface="Times New Roman" panose="02020603050405020304" pitchFamily="18" charset="0"/>
                <a:cs typeface="Times New Roman" panose="02020603050405020304" pitchFamily="18" charset="0"/>
              </a:rPr>
              <a:t>a+b+c</a:t>
            </a:r>
            <a:r>
              <a:rPr lang="en-US" sz="2400" dirty="0">
                <a:solidFill>
                  <a:srgbClr val="002060"/>
                </a:solidFill>
                <a:latin typeface="Times New Roman" panose="02020603050405020304" pitchFamily="18" charset="0"/>
                <a:cs typeface="Times New Roman" panose="02020603050405020304" pitchFamily="18" charset="0"/>
              </a:rPr>
              <a:t>) (a’+</a:t>
            </a:r>
            <a:r>
              <a:rPr lang="en-US" sz="2400" dirty="0" err="1">
                <a:solidFill>
                  <a:srgbClr val="002060"/>
                </a:solidFill>
                <a:latin typeface="Times New Roman" panose="02020603050405020304" pitchFamily="18" charset="0"/>
                <a:cs typeface="Times New Roman" panose="02020603050405020304" pitchFamily="18" charset="0"/>
              </a:rPr>
              <a:t>b+c</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a+b</a:t>
            </a:r>
            <a:r>
              <a:rPr lang="en-US" sz="2400" dirty="0">
                <a:solidFill>
                  <a:srgbClr val="002060"/>
                </a:solidFill>
                <a:latin typeface="Times New Roman" panose="02020603050405020304" pitchFamily="18" charset="0"/>
                <a:cs typeface="Times New Roman" panose="02020603050405020304" pitchFamily="18" charset="0"/>
              </a:rPr>
              <a:t>’+c)</a:t>
            </a:r>
          </a:p>
          <a:p>
            <a:pPr marL="0" indent="0" algn="just">
              <a:buNone/>
            </a:pPr>
            <a:endParaRPr lang="en-US" sz="24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6" name="Slide Number Placeholder 3">
            <a:extLst>
              <a:ext uri="{FF2B5EF4-FFF2-40B4-BE49-F238E27FC236}">
                <a16:creationId xmlns:a16="http://schemas.microsoft.com/office/drawing/2014/main" id="{B9C21923-C50A-44A8-AAF3-D3F399132712}"/>
              </a:ext>
            </a:extLst>
          </p:cNvPr>
          <p:cNvSpPr>
            <a:spLocks noGrp="1"/>
          </p:cNvSpPr>
          <p:nvPr>
            <p:ph type="sldNum" sz="quarter" idx="12"/>
          </p:nvPr>
        </p:nvSpPr>
        <p:spPr>
          <a:xfrm>
            <a:off x="8625841" y="6356351"/>
            <a:ext cx="2743200" cy="365125"/>
          </a:xfrm>
        </p:spPr>
        <p:txBody>
          <a:bodyPr>
            <a:normAutofit/>
          </a:bodyPr>
          <a:lstStyle/>
          <a:p>
            <a:fld id="{B6F15528-21DE-4FAA-801E-634DDDAF4B2B}" type="slidenum">
              <a:rPr lang="en-US" smtClean="0"/>
              <a:pPr/>
              <a:t>28</a:t>
            </a:fld>
            <a:endParaRPr lang="en-US" dirty="0"/>
          </a:p>
        </p:txBody>
      </p:sp>
    </p:spTree>
    <p:extLst>
      <p:ext uri="{BB962C8B-B14F-4D97-AF65-F5344CB8AC3E}">
        <p14:creationId xmlns:p14="http://schemas.microsoft.com/office/powerpoint/2010/main" val="588364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fade">
                                      <p:cBhvr>
                                        <p:cTn id="32"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774C1-66EA-4EDB-8347-913B734E4514}"/>
              </a:ext>
            </a:extLst>
          </p:cNvPr>
          <p:cNvSpPr>
            <a:spLocks noGrp="1"/>
          </p:cNvSpPr>
          <p:nvPr>
            <p:ph type="title"/>
          </p:nvPr>
        </p:nvSpPr>
        <p:spPr/>
        <p:txBody>
          <a:bodyPr>
            <a:normAutofit/>
          </a:bodyPr>
          <a:lstStyle/>
          <a:p>
            <a:pPr algn="ctr"/>
            <a:r>
              <a:rPr lang="en-US" sz="3600" dirty="0"/>
              <a:t>Canonical Form</a:t>
            </a:r>
          </a:p>
        </p:txBody>
      </p:sp>
      <p:sp>
        <p:nvSpPr>
          <p:cNvPr id="3" name="Footer Placeholder 2">
            <a:extLst>
              <a:ext uri="{FF2B5EF4-FFF2-40B4-BE49-F238E27FC236}">
                <a16:creationId xmlns:a16="http://schemas.microsoft.com/office/drawing/2014/main" id="{9758C78C-D9FD-41A2-8F11-D09A57054AC3}"/>
              </a:ext>
            </a:extLst>
          </p:cNvPr>
          <p:cNvSpPr>
            <a:spLocks noGrp="1"/>
          </p:cNvSpPr>
          <p:nvPr>
            <p:ph type="ftr" sz="quarter" idx="11"/>
          </p:nvPr>
        </p:nvSpPr>
        <p:spPr/>
        <p:txBody>
          <a:bodyPr/>
          <a:lstStyle/>
          <a:p>
            <a:r>
              <a:rPr lang="en-US" dirty="0"/>
              <a:t>Mrs. </a:t>
            </a:r>
            <a:r>
              <a:rPr lang="en-US" dirty="0" err="1"/>
              <a:t>Swathi</a:t>
            </a:r>
            <a:r>
              <a:rPr lang="en-US" dirty="0"/>
              <a:t> C A, Department of EEE, ATMECE</a:t>
            </a:r>
          </a:p>
        </p:txBody>
      </p:sp>
      <p:sp>
        <p:nvSpPr>
          <p:cNvPr id="5" name="Content Placeholder 4">
            <a:extLst>
              <a:ext uri="{FF2B5EF4-FFF2-40B4-BE49-F238E27FC236}">
                <a16:creationId xmlns:a16="http://schemas.microsoft.com/office/drawing/2014/main" id="{FAC5CD51-BAEA-45E4-BD28-20BEACF152CA}"/>
              </a:ext>
            </a:extLst>
          </p:cNvPr>
          <p:cNvSpPr>
            <a:spLocks noGrp="1"/>
          </p:cNvSpPr>
          <p:nvPr>
            <p:ph sz="quarter" idx="1"/>
          </p:nvPr>
        </p:nvSpPr>
        <p:spPr>
          <a:xfrm>
            <a:off x="2133600" y="1600200"/>
            <a:ext cx="8153400" cy="4495800"/>
          </a:xfrm>
        </p:spPr>
        <p:txBody>
          <a:bodyPr>
            <a:normAutofit/>
          </a:bodyPr>
          <a:lstStyle/>
          <a:p>
            <a:pPr marL="0" indent="0" algn="just">
              <a:buNone/>
            </a:pPr>
            <a:endParaRPr lang="en-US" sz="24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en-US" sz="2400" dirty="0">
              <a:latin typeface="Times New Roman" panose="02020603050405020304" pitchFamily="18" charset="0"/>
              <a:cs typeface="Times New Roman" panose="02020603050405020304" pitchFamily="18" charset="0"/>
            </a:endParaRPr>
          </a:p>
        </p:txBody>
      </p:sp>
      <p:graphicFrame>
        <p:nvGraphicFramePr>
          <p:cNvPr id="4" name="Table 7">
            <a:extLst>
              <a:ext uri="{FF2B5EF4-FFF2-40B4-BE49-F238E27FC236}">
                <a16:creationId xmlns:a16="http://schemas.microsoft.com/office/drawing/2014/main" id="{C19E2CE0-5B3A-460E-8820-3E1F21CF962B}"/>
              </a:ext>
            </a:extLst>
          </p:cNvPr>
          <p:cNvGraphicFramePr>
            <a:graphicFrameLocks noGrp="1"/>
          </p:cNvGraphicFramePr>
          <p:nvPr>
            <p:extLst>
              <p:ext uri="{D42A27DB-BD31-4B8C-83A1-F6EECF244321}">
                <p14:modId xmlns:p14="http://schemas.microsoft.com/office/powerpoint/2010/main" val="810203231"/>
              </p:ext>
            </p:extLst>
          </p:nvPr>
        </p:nvGraphicFramePr>
        <p:xfrm>
          <a:off x="1887794" y="1600200"/>
          <a:ext cx="8323006" cy="4267200"/>
        </p:xfrm>
        <a:graphic>
          <a:graphicData uri="http://schemas.openxmlformats.org/drawingml/2006/table">
            <a:tbl>
              <a:tblPr firstRow="1" bandRow="1">
                <a:tableStyleId>{5C22544A-7EE6-4342-B048-85BDC9FD1C3A}</a:tableStyleId>
              </a:tblPr>
              <a:tblGrid>
                <a:gridCol w="1107885">
                  <a:extLst>
                    <a:ext uri="{9D8B030D-6E8A-4147-A177-3AD203B41FA5}">
                      <a16:colId xmlns:a16="http://schemas.microsoft.com/office/drawing/2014/main" val="476082659"/>
                    </a:ext>
                  </a:extLst>
                </a:gridCol>
                <a:gridCol w="1107885">
                  <a:extLst>
                    <a:ext uri="{9D8B030D-6E8A-4147-A177-3AD203B41FA5}">
                      <a16:colId xmlns:a16="http://schemas.microsoft.com/office/drawing/2014/main" val="370071761"/>
                    </a:ext>
                  </a:extLst>
                </a:gridCol>
                <a:gridCol w="1107885">
                  <a:extLst>
                    <a:ext uri="{9D8B030D-6E8A-4147-A177-3AD203B41FA5}">
                      <a16:colId xmlns:a16="http://schemas.microsoft.com/office/drawing/2014/main" val="2798490630"/>
                    </a:ext>
                  </a:extLst>
                </a:gridCol>
                <a:gridCol w="1107885">
                  <a:extLst>
                    <a:ext uri="{9D8B030D-6E8A-4147-A177-3AD203B41FA5}">
                      <a16:colId xmlns:a16="http://schemas.microsoft.com/office/drawing/2014/main" val="2695844564"/>
                    </a:ext>
                  </a:extLst>
                </a:gridCol>
                <a:gridCol w="1376866">
                  <a:extLst>
                    <a:ext uri="{9D8B030D-6E8A-4147-A177-3AD203B41FA5}">
                      <a16:colId xmlns:a16="http://schemas.microsoft.com/office/drawing/2014/main" val="1978050134"/>
                    </a:ext>
                  </a:extLst>
                </a:gridCol>
                <a:gridCol w="1143000">
                  <a:extLst>
                    <a:ext uri="{9D8B030D-6E8A-4147-A177-3AD203B41FA5}">
                      <a16:colId xmlns:a16="http://schemas.microsoft.com/office/drawing/2014/main" val="2200869615"/>
                    </a:ext>
                  </a:extLst>
                </a:gridCol>
                <a:gridCol w="1371600">
                  <a:extLst>
                    <a:ext uri="{9D8B030D-6E8A-4147-A177-3AD203B41FA5}">
                      <a16:colId xmlns:a16="http://schemas.microsoft.com/office/drawing/2014/main" val="3819803009"/>
                    </a:ext>
                  </a:extLst>
                </a:gridCol>
              </a:tblGrid>
              <a:tr h="370840">
                <a:tc gridSpan="3">
                  <a:txBody>
                    <a:bodyPr/>
                    <a:lstStyle/>
                    <a:p>
                      <a:pPr algn="ctr"/>
                      <a:r>
                        <a:rPr lang="en-US" sz="2000" dirty="0">
                          <a:latin typeface="Times New Roman" panose="02020603050405020304" pitchFamily="18" charset="0"/>
                          <a:cs typeface="Times New Roman" panose="02020603050405020304" pitchFamily="18" charset="0"/>
                        </a:rPr>
                        <a:t>Input Variable</a:t>
                      </a:r>
                      <a:endParaRPr lang="en-IN" sz="2000" dirty="0">
                        <a:latin typeface="Times New Roman" panose="02020603050405020304" pitchFamily="18" charset="0"/>
                        <a:cs typeface="Times New Roman" panose="02020603050405020304" pitchFamily="18" charset="0"/>
                      </a:endParaRPr>
                    </a:p>
                  </a:txBody>
                  <a:tcPr/>
                </a:tc>
                <a:tc hMerge="1">
                  <a:txBody>
                    <a:bodyPr/>
                    <a:lstStyle/>
                    <a:p>
                      <a:endParaRPr lang="en-IN" dirty="0"/>
                    </a:p>
                  </a:txBody>
                  <a:tcPr/>
                </a:tc>
                <a:tc hMerge="1">
                  <a:txBody>
                    <a:bodyPr/>
                    <a:lstStyle/>
                    <a:p>
                      <a:endParaRPr lang="en-IN" dirty="0"/>
                    </a:p>
                  </a:txBody>
                  <a:tcPr/>
                </a:tc>
                <a:tc gridSpan="2">
                  <a:txBody>
                    <a:bodyPr/>
                    <a:lstStyle/>
                    <a:p>
                      <a:pPr algn="ctr"/>
                      <a:r>
                        <a:rPr lang="en-US" sz="2000" dirty="0" err="1">
                          <a:latin typeface="Times New Roman" panose="02020603050405020304" pitchFamily="18" charset="0"/>
                          <a:cs typeface="Times New Roman" panose="02020603050405020304" pitchFamily="18" charset="0"/>
                        </a:rPr>
                        <a:t>Minterm</a:t>
                      </a:r>
                      <a:endParaRPr lang="en-IN" sz="2000" dirty="0">
                        <a:latin typeface="Times New Roman" panose="02020603050405020304" pitchFamily="18" charset="0"/>
                        <a:cs typeface="Times New Roman" panose="02020603050405020304" pitchFamily="18" charset="0"/>
                      </a:endParaRPr>
                    </a:p>
                  </a:txBody>
                  <a:tcPr/>
                </a:tc>
                <a:tc hMerge="1">
                  <a:txBody>
                    <a:bodyPr/>
                    <a:lstStyle/>
                    <a:p>
                      <a:endParaRPr lang="en-IN" dirty="0"/>
                    </a:p>
                  </a:txBody>
                  <a:tcPr/>
                </a:tc>
                <a:tc gridSpan="2">
                  <a:txBody>
                    <a:bodyPr/>
                    <a:lstStyle/>
                    <a:p>
                      <a:pPr algn="ctr"/>
                      <a:r>
                        <a:rPr lang="en-US" sz="2000" dirty="0">
                          <a:latin typeface="Times New Roman" panose="02020603050405020304" pitchFamily="18" charset="0"/>
                          <a:cs typeface="Times New Roman" panose="02020603050405020304" pitchFamily="18" charset="0"/>
                        </a:rPr>
                        <a:t>Maxterm</a:t>
                      </a:r>
                      <a:endParaRPr lang="en-IN" sz="2000" dirty="0">
                        <a:latin typeface="Times New Roman" panose="02020603050405020304" pitchFamily="18" charset="0"/>
                        <a:cs typeface="Times New Roman" panose="02020603050405020304" pitchFamily="18" charset="0"/>
                      </a:endParaRPr>
                    </a:p>
                  </a:txBody>
                  <a:tcPr/>
                </a:tc>
                <a:tc hMerge="1">
                  <a:txBody>
                    <a:bodyPr/>
                    <a:lstStyle/>
                    <a:p>
                      <a:endParaRPr lang="en-IN" dirty="0"/>
                    </a:p>
                  </a:txBody>
                  <a:tcPr/>
                </a:tc>
                <a:extLst>
                  <a:ext uri="{0D108BD9-81ED-4DB2-BD59-A6C34878D82A}">
                    <a16:rowId xmlns:a16="http://schemas.microsoft.com/office/drawing/2014/main" val="4241130000"/>
                  </a:ext>
                </a:extLst>
              </a:tr>
              <a:tr h="370840">
                <a:tc>
                  <a:txBody>
                    <a:bodyPr/>
                    <a:lstStyle/>
                    <a:p>
                      <a:pPr algn="ctr"/>
                      <a:r>
                        <a:rPr lang="en-US" sz="2000" dirty="0">
                          <a:latin typeface="Times New Roman" panose="02020603050405020304" pitchFamily="18" charset="0"/>
                          <a:cs typeface="Times New Roman" panose="02020603050405020304" pitchFamily="18" charset="0"/>
                        </a:rPr>
                        <a:t>a</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b</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c</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Term</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Designation</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Term</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Designation</a:t>
                      </a:r>
                      <a:endParaRPr lang="en-IN"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735250871"/>
                  </a:ext>
                </a:extLst>
              </a:tr>
              <a:tr h="0">
                <a:tc>
                  <a:txBody>
                    <a:bodyPr/>
                    <a:lstStyle/>
                    <a:p>
                      <a:pPr algn="ctr"/>
                      <a:r>
                        <a:rPr lang="en-US" sz="2000" dirty="0">
                          <a:latin typeface="Times New Roman" panose="02020603050405020304" pitchFamily="18" charset="0"/>
                          <a:cs typeface="Times New Roman" panose="02020603050405020304" pitchFamily="18" charset="0"/>
                        </a:rPr>
                        <a:t>0</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0</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0</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err="1">
                          <a:latin typeface="Times New Roman" panose="02020603050405020304" pitchFamily="18" charset="0"/>
                          <a:cs typeface="Times New Roman" panose="02020603050405020304" pitchFamily="18" charset="0"/>
                        </a:rPr>
                        <a:t>a’b’c</a:t>
                      </a:r>
                      <a:r>
                        <a:rPr lang="en-US" sz="2000" dirty="0">
                          <a:latin typeface="Times New Roman" panose="02020603050405020304" pitchFamily="18" charset="0"/>
                          <a:cs typeface="Times New Roman" panose="02020603050405020304" pitchFamily="18" charset="0"/>
                        </a:rPr>
                        <a:t>’</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m</a:t>
                      </a:r>
                      <a:r>
                        <a:rPr lang="en-US" sz="2000" baseline="-25000" dirty="0">
                          <a:latin typeface="Times New Roman" panose="02020603050405020304" pitchFamily="18" charset="0"/>
                          <a:cs typeface="Times New Roman" panose="02020603050405020304" pitchFamily="18" charset="0"/>
                        </a:rPr>
                        <a:t>0</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err="1">
                          <a:latin typeface="Times New Roman" panose="02020603050405020304" pitchFamily="18" charset="0"/>
                          <a:cs typeface="Times New Roman" panose="02020603050405020304" pitchFamily="18" charset="0"/>
                        </a:rPr>
                        <a:t>a+b+c</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M</a:t>
                      </a:r>
                      <a:r>
                        <a:rPr lang="en-US" sz="2000" baseline="-25000" dirty="0">
                          <a:latin typeface="Times New Roman" panose="02020603050405020304" pitchFamily="18" charset="0"/>
                          <a:cs typeface="Times New Roman" panose="02020603050405020304" pitchFamily="18" charset="0"/>
                        </a:rPr>
                        <a:t>0</a:t>
                      </a:r>
                      <a:endParaRPr lang="en-IN"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886352815"/>
                  </a:ext>
                </a:extLst>
              </a:tr>
              <a:tr h="370840">
                <a:tc>
                  <a:txBody>
                    <a:bodyPr/>
                    <a:lstStyle/>
                    <a:p>
                      <a:pPr algn="ctr"/>
                      <a:r>
                        <a:rPr lang="en-US" sz="2000" dirty="0">
                          <a:latin typeface="Times New Roman" panose="02020603050405020304" pitchFamily="18" charset="0"/>
                          <a:cs typeface="Times New Roman" panose="02020603050405020304" pitchFamily="18" charset="0"/>
                        </a:rPr>
                        <a:t>0</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0</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1</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err="1">
                          <a:latin typeface="Times New Roman" panose="02020603050405020304" pitchFamily="18" charset="0"/>
                          <a:cs typeface="Times New Roman" panose="02020603050405020304" pitchFamily="18" charset="0"/>
                        </a:rPr>
                        <a:t>a’b’c</a:t>
                      </a:r>
                      <a:endParaRPr lang="en-IN" sz="2000" dirty="0">
                        <a:latin typeface="Times New Roman" panose="02020603050405020304" pitchFamily="18" charset="0"/>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a:t>
                      </a:r>
                      <a:r>
                        <a:rPr kumimoji="0" lang="en-US" sz="2000" b="0" i="0" u="none" strike="noStrike" kern="1200" cap="none" spc="0" normalizeH="0" baseline="-25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1</a:t>
                      </a:r>
                      <a:endParaRPr kumimoji="0" lang="en-IN"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txBody>
                  <a:tcPr/>
                </a:tc>
                <a:tc>
                  <a:txBody>
                    <a:bodyPr/>
                    <a:lstStyle/>
                    <a:p>
                      <a:pPr algn="ctr"/>
                      <a:r>
                        <a:rPr lang="en-US" sz="2000" dirty="0" err="1">
                          <a:latin typeface="Times New Roman" panose="02020603050405020304" pitchFamily="18" charset="0"/>
                          <a:cs typeface="Times New Roman" panose="02020603050405020304" pitchFamily="18" charset="0"/>
                        </a:rPr>
                        <a:t>a+b+c</a:t>
                      </a:r>
                      <a:r>
                        <a:rPr lang="en-US" sz="2000" dirty="0">
                          <a:latin typeface="Times New Roman" panose="02020603050405020304" pitchFamily="18" charset="0"/>
                          <a:cs typeface="Times New Roman" panose="02020603050405020304" pitchFamily="18" charset="0"/>
                        </a:rPr>
                        <a:t>’</a:t>
                      </a:r>
                      <a:endParaRPr lang="en-IN" sz="2000" dirty="0">
                        <a:latin typeface="Times New Roman" panose="02020603050405020304" pitchFamily="18" charset="0"/>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a:t>
                      </a:r>
                      <a:r>
                        <a:rPr kumimoji="0" lang="en-US" sz="2000" b="0" i="0" u="none" strike="noStrike" kern="1200" cap="none" spc="0" normalizeH="0" baseline="-25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1</a:t>
                      </a:r>
                      <a:endParaRPr kumimoji="0" lang="en-IN"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txBody>
                  <a:tcPr/>
                </a:tc>
                <a:extLst>
                  <a:ext uri="{0D108BD9-81ED-4DB2-BD59-A6C34878D82A}">
                    <a16:rowId xmlns:a16="http://schemas.microsoft.com/office/drawing/2014/main" val="1341393544"/>
                  </a:ext>
                </a:extLst>
              </a:tr>
              <a:tr h="370840">
                <a:tc>
                  <a:txBody>
                    <a:bodyPr/>
                    <a:lstStyle/>
                    <a:p>
                      <a:pPr algn="ctr"/>
                      <a:r>
                        <a:rPr lang="en-US" sz="2000" dirty="0">
                          <a:latin typeface="Times New Roman" panose="02020603050405020304" pitchFamily="18" charset="0"/>
                          <a:cs typeface="Times New Roman" panose="02020603050405020304" pitchFamily="18" charset="0"/>
                        </a:rPr>
                        <a:t>0</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1</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0</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err="1">
                          <a:latin typeface="Times New Roman" panose="02020603050405020304" pitchFamily="18" charset="0"/>
                          <a:cs typeface="Times New Roman" panose="02020603050405020304" pitchFamily="18" charset="0"/>
                        </a:rPr>
                        <a:t>a’bc</a:t>
                      </a:r>
                      <a:r>
                        <a:rPr lang="en-US" sz="2000" dirty="0">
                          <a:latin typeface="Times New Roman" panose="02020603050405020304" pitchFamily="18" charset="0"/>
                          <a:cs typeface="Times New Roman" panose="02020603050405020304" pitchFamily="18" charset="0"/>
                        </a:rPr>
                        <a:t>’</a:t>
                      </a:r>
                      <a:endParaRPr lang="en-IN" sz="2000" dirty="0">
                        <a:latin typeface="Times New Roman" panose="02020603050405020304" pitchFamily="18" charset="0"/>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a:t>
                      </a:r>
                      <a:r>
                        <a:rPr kumimoji="0" lang="en-US" sz="2000" b="0" i="0" u="none" strike="noStrike" kern="1200" cap="none" spc="0" normalizeH="0" baseline="-25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2</a:t>
                      </a:r>
                      <a:endParaRPr kumimoji="0" lang="en-IN"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txBody>
                  <a:tcPr/>
                </a:tc>
                <a:tc>
                  <a:txBody>
                    <a:bodyPr/>
                    <a:lstStyle/>
                    <a:p>
                      <a:pPr algn="ctr"/>
                      <a:r>
                        <a:rPr lang="en-US" sz="2000" dirty="0" err="1">
                          <a:latin typeface="Times New Roman" panose="02020603050405020304" pitchFamily="18" charset="0"/>
                          <a:cs typeface="Times New Roman" panose="02020603050405020304" pitchFamily="18" charset="0"/>
                        </a:rPr>
                        <a:t>a+b</a:t>
                      </a:r>
                      <a:r>
                        <a:rPr lang="en-US" sz="2000" dirty="0">
                          <a:latin typeface="Times New Roman" panose="02020603050405020304" pitchFamily="18" charset="0"/>
                          <a:cs typeface="Times New Roman" panose="02020603050405020304" pitchFamily="18" charset="0"/>
                        </a:rPr>
                        <a:t>’+c</a:t>
                      </a:r>
                      <a:endParaRPr lang="en-IN" sz="2000" dirty="0">
                        <a:latin typeface="Times New Roman" panose="02020603050405020304" pitchFamily="18" charset="0"/>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a:t>
                      </a:r>
                      <a:r>
                        <a:rPr kumimoji="0" lang="en-US" sz="2000" b="0" i="0" u="none" strike="noStrike" kern="1200" cap="none" spc="0" normalizeH="0" baseline="-25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2</a:t>
                      </a:r>
                      <a:endParaRPr kumimoji="0" lang="en-IN"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txBody>
                  <a:tcPr/>
                </a:tc>
                <a:extLst>
                  <a:ext uri="{0D108BD9-81ED-4DB2-BD59-A6C34878D82A}">
                    <a16:rowId xmlns:a16="http://schemas.microsoft.com/office/drawing/2014/main" val="3189415463"/>
                  </a:ext>
                </a:extLst>
              </a:tr>
              <a:tr h="370840">
                <a:tc>
                  <a:txBody>
                    <a:bodyPr/>
                    <a:lstStyle/>
                    <a:p>
                      <a:pPr algn="ctr"/>
                      <a:r>
                        <a:rPr lang="en-US" sz="2000" dirty="0">
                          <a:latin typeface="Times New Roman" panose="02020603050405020304" pitchFamily="18" charset="0"/>
                          <a:cs typeface="Times New Roman" panose="02020603050405020304" pitchFamily="18" charset="0"/>
                        </a:rPr>
                        <a:t>0</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1</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1</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err="1">
                          <a:latin typeface="Times New Roman" panose="02020603050405020304" pitchFamily="18" charset="0"/>
                          <a:cs typeface="Times New Roman" panose="02020603050405020304" pitchFamily="18" charset="0"/>
                        </a:rPr>
                        <a:t>ab’c</a:t>
                      </a:r>
                      <a:r>
                        <a:rPr lang="en-US" sz="2000" dirty="0">
                          <a:latin typeface="Times New Roman" panose="02020603050405020304" pitchFamily="18" charset="0"/>
                          <a:cs typeface="Times New Roman" panose="02020603050405020304" pitchFamily="18" charset="0"/>
                        </a:rPr>
                        <a:t>’</a:t>
                      </a:r>
                      <a:endParaRPr lang="en-IN" sz="2000" dirty="0">
                        <a:latin typeface="Times New Roman" panose="02020603050405020304" pitchFamily="18" charset="0"/>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a:t>
                      </a:r>
                      <a:r>
                        <a:rPr kumimoji="0" lang="en-US" sz="2000" b="0" i="0" u="none" strike="noStrike" kern="1200" cap="none" spc="0" normalizeH="0" baseline="-25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3</a:t>
                      </a:r>
                      <a:endParaRPr kumimoji="0" lang="en-IN"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a’+</a:t>
                      </a:r>
                      <a:r>
                        <a:rPr lang="en-US" sz="2000" dirty="0" err="1">
                          <a:latin typeface="Times New Roman" panose="02020603050405020304" pitchFamily="18" charset="0"/>
                          <a:cs typeface="Times New Roman" panose="02020603050405020304" pitchFamily="18" charset="0"/>
                        </a:rPr>
                        <a:t>b+c</a:t>
                      </a:r>
                      <a:endParaRPr lang="en-IN" sz="2000" dirty="0">
                        <a:latin typeface="Times New Roman" panose="02020603050405020304" pitchFamily="18" charset="0"/>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a:t>
                      </a:r>
                      <a:r>
                        <a:rPr kumimoji="0" lang="en-US" sz="2000" b="0" i="0" u="none" strike="noStrike" kern="1200" cap="none" spc="0" normalizeH="0" baseline="-25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3</a:t>
                      </a:r>
                      <a:endParaRPr kumimoji="0" lang="en-IN"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txBody>
                  <a:tcPr/>
                </a:tc>
                <a:extLst>
                  <a:ext uri="{0D108BD9-81ED-4DB2-BD59-A6C34878D82A}">
                    <a16:rowId xmlns:a16="http://schemas.microsoft.com/office/drawing/2014/main" val="3989210169"/>
                  </a:ext>
                </a:extLst>
              </a:tr>
              <a:tr h="370840">
                <a:tc>
                  <a:txBody>
                    <a:bodyPr/>
                    <a:lstStyle/>
                    <a:p>
                      <a:pPr algn="ctr"/>
                      <a:r>
                        <a:rPr lang="en-US" sz="2000" dirty="0">
                          <a:latin typeface="Times New Roman" panose="02020603050405020304" pitchFamily="18" charset="0"/>
                          <a:cs typeface="Times New Roman" panose="02020603050405020304" pitchFamily="18" charset="0"/>
                        </a:rPr>
                        <a:t>1</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0</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0</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err="1">
                          <a:latin typeface="Times New Roman" panose="02020603050405020304" pitchFamily="18" charset="0"/>
                          <a:cs typeface="Times New Roman" panose="02020603050405020304" pitchFamily="18" charset="0"/>
                        </a:rPr>
                        <a:t>a’bc</a:t>
                      </a:r>
                      <a:endParaRPr lang="en-IN" sz="2000" dirty="0">
                        <a:latin typeface="Times New Roman" panose="02020603050405020304" pitchFamily="18" charset="0"/>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a:t>
                      </a:r>
                      <a:r>
                        <a:rPr kumimoji="0" lang="en-US" sz="2000" b="0" i="0" u="none" strike="noStrike" kern="1200" cap="none" spc="0" normalizeH="0" baseline="-25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4</a:t>
                      </a:r>
                      <a:endParaRPr kumimoji="0" lang="en-IN"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txBody>
                  <a:tcPr/>
                </a:tc>
                <a:tc>
                  <a:txBody>
                    <a:bodyPr/>
                    <a:lstStyle/>
                    <a:p>
                      <a:pPr algn="ctr"/>
                      <a:r>
                        <a:rPr lang="en-US" sz="2000" dirty="0" err="1">
                          <a:latin typeface="Times New Roman" panose="02020603050405020304" pitchFamily="18" charset="0"/>
                          <a:cs typeface="Times New Roman" panose="02020603050405020304" pitchFamily="18" charset="0"/>
                        </a:rPr>
                        <a:t>a+b</a:t>
                      </a:r>
                      <a:r>
                        <a:rPr lang="en-US" sz="2000" dirty="0">
                          <a:latin typeface="Times New Roman" panose="02020603050405020304" pitchFamily="18" charset="0"/>
                          <a:cs typeface="Times New Roman" panose="02020603050405020304" pitchFamily="18" charset="0"/>
                        </a:rPr>
                        <a:t>’+c’</a:t>
                      </a:r>
                      <a:endParaRPr lang="en-IN" sz="2000" dirty="0">
                        <a:latin typeface="Times New Roman" panose="02020603050405020304" pitchFamily="18" charset="0"/>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a:t>
                      </a:r>
                      <a:r>
                        <a:rPr kumimoji="0" lang="en-US" sz="2000" b="0" i="0" u="none" strike="noStrike" kern="1200" cap="none" spc="0" normalizeH="0" baseline="-25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4</a:t>
                      </a:r>
                      <a:endParaRPr kumimoji="0" lang="en-IN"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txBody>
                  <a:tcPr/>
                </a:tc>
                <a:extLst>
                  <a:ext uri="{0D108BD9-81ED-4DB2-BD59-A6C34878D82A}">
                    <a16:rowId xmlns:a16="http://schemas.microsoft.com/office/drawing/2014/main" val="1391807380"/>
                  </a:ext>
                </a:extLst>
              </a:tr>
              <a:tr h="370840">
                <a:tc>
                  <a:txBody>
                    <a:bodyPr/>
                    <a:lstStyle/>
                    <a:p>
                      <a:pPr algn="ctr"/>
                      <a:r>
                        <a:rPr lang="en-US" sz="2000" dirty="0">
                          <a:latin typeface="Times New Roman" panose="02020603050405020304" pitchFamily="18" charset="0"/>
                          <a:cs typeface="Times New Roman" panose="02020603050405020304" pitchFamily="18" charset="0"/>
                        </a:rPr>
                        <a:t>1</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0</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1</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err="1">
                          <a:latin typeface="Times New Roman" panose="02020603050405020304" pitchFamily="18" charset="0"/>
                          <a:cs typeface="Times New Roman" panose="02020603050405020304" pitchFamily="18" charset="0"/>
                        </a:rPr>
                        <a:t>ab’c</a:t>
                      </a:r>
                      <a:endParaRPr lang="en-IN" sz="2000" dirty="0">
                        <a:latin typeface="Times New Roman" panose="02020603050405020304" pitchFamily="18" charset="0"/>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a:t>
                      </a:r>
                      <a:r>
                        <a:rPr kumimoji="0" lang="en-US" sz="2000" b="0" i="0" u="none" strike="noStrike" kern="1200" cap="none" spc="0" normalizeH="0" baseline="-25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5</a:t>
                      </a:r>
                      <a:endParaRPr kumimoji="0" lang="en-IN"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a’+</a:t>
                      </a:r>
                      <a:r>
                        <a:rPr lang="en-US" sz="2000" dirty="0" err="1">
                          <a:latin typeface="Times New Roman" panose="02020603050405020304" pitchFamily="18" charset="0"/>
                          <a:cs typeface="Times New Roman" panose="02020603050405020304" pitchFamily="18" charset="0"/>
                        </a:rPr>
                        <a:t>b+c</a:t>
                      </a:r>
                      <a:r>
                        <a:rPr lang="en-US" sz="2000" dirty="0">
                          <a:latin typeface="Times New Roman" panose="02020603050405020304" pitchFamily="18" charset="0"/>
                          <a:cs typeface="Times New Roman" panose="02020603050405020304" pitchFamily="18" charset="0"/>
                        </a:rPr>
                        <a:t>’</a:t>
                      </a:r>
                      <a:endParaRPr lang="en-IN" sz="2000" dirty="0">
                        <a:latin typeface="Times New Roman" panose="02020603050405020304" pitchFamily="18" charset="0"/>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a:t>
                      </a:r>
                      <a:r>
                        <a:rPr kumimoji="0" lang="en-US" sz="2000" b="0" i="0" u="none" strike="noStrike" kern="1200" cap="none" spc="0" normalizeH="0" baseline="-25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5</a:t>
                      </a:r>
                      <a:endParaRPr kumimoji="0" lang="en-IN"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txBody>
                  <a:tcPr/>
                </a:tc>
                <a:extLst>
                  <a:ext uri="{0D108BD9-81ED-4DB2-BD59-A6C34878D82A}">
                    <a16:rowId xmlns:a16="http://schemas.microsoft.com/office/drawing/2014/main" val="526281868"/>
                  </a:ext>
                </a:extLst>
              </a:tr>
              <a:tr h="370840">
                <a:tc>
                  <a:txBody>
                    <a:bodyPr/>
                    <a:lstStyle/>
                    <a:p>
                      <a:pPr algn="ctr"/>
                      <a:r>
                        <a:rPr lang="en-US" sz="2000" dirty="0">
                          <a:latin typeface="Times New Roman" panose="02020603050405020304" pitchFamily="18" charset="0"/>
                          <a:cs typeface="Times New Roman" panose="02020603050405020304" pitchFamily="18" charset="0"/>
                        </a:rPr>
                        <a:t>1</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1</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0</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err="1">
                          <a:latin typeface="Times New Roman" panose="02020603050405020304" pitchFamily="18" charset="0"/>
                          <a:cs typeface="Times New Roman" panose="02020603050405020304" pitchFamily="18" charset="0"/>
                        </a:rPr>
                        <a:t>abc</a:t>
                      </a:r>
                      <a:r>
                        <a:rPr lang="en-US" sz="2000" dirty="0">
                          <a:latin typeface="Times New Roman" panose="02020603050405020304" pitchFamily="18" charset="0"/>
                          <a:cs typeface="Times New Roman" panose="02020603050405020304" pitchFamily="18" charset="0"/>
                        </a:rPr>
                        <a:t>’</a:t>
                      </a:r>
                      <a:endParaRPr lang="en-IN" sz="2000" dirty="0">
                        <a:latin typeface="Times New Roman" panose="02020603050405020304" pitchFamily="18" charset="0"/>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a:t>
                      </a:r>
                      <a:r>
                        <a:rPr kumimoji="0" lang="en-US" sz="2000" b="0" i="0" u="none" strike="noStrike" kern="1200" cap="none" spc="0" normalizeH="0" baseline="-25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6</a:t>
                      </a:r>
                      <a:endParaRPr kumimoji="0" lang="en-IN"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txBody>
                  <a:tcPr/>
                </a:tc>
                <a:tc>
                  <a:txBody>
                    <a:bodyPr/>
                    <a:lstStyle/>
                    <a:p>
                      <a:pPr algn="ctr"/>
                      <a:r>
                        <a:rPr lang="en-US" sz="2000" dirty="0" err="1">
                          <a:latin typeface="Times New Roman" panose="02020603050405020304" pitchFamily="18" charset="0"/>
                          <a:cs typeface="Times New Roman" panose="02020603050405020304" pitchFamily="18" charset="0"/>
                        </a:rPr>
                        <a:t>a’+b’+c</a:t>
                      </a:r>
                      <a:endParaRPr lang="en-IN" sz="2000" dirty="0">
                        <a:latin typeface="Times New Roman" panose="02020603050405020304" pitchFamily="18" charset="0"/>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a:t>
                      </a:r>
                      <a:r>
                        <a:rPr kumimoji="0" lang="en-US" sz="2000" b="0" i="0" u="none" strike="noStrike" kern="1200" cap="none" spc="0" normalizeH="0" baseline="-25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6</a:t>
                      </a:r>
                      <a:endParaRPr kumimoji="0" lang="en-IN"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txBody>
                  <a:tcPr/>
                </a:tc>
                <a:extLst>
                  <a:ext uri="{0D108BD9-81ED-4DB2-BD59-A6C34878D82A}">
                    <a16:rowId xmlns:a16="http://schemas.microsoft.com/office/drawing/2014/main" val="3913670432"/>
                  </a:ext>
                </a:extLst>
              </a:tr>
              <a:tr h="370840">
                <a:tc>
                  <a:txBody>
                    <a:bodyPr/>
                    <a:lstStyle/>
                    <a:p>
                      <a:pPr algn="ctr"/>
                      <a:r>
                        <a:rPr lang="en-US" sz="2000" dirty="0">
                          <a:latin typeface="Times New Roman" panose="02020603050405020304" pitchFamily="18" charset="0"/>
                          <a:cs typeface="Times New Roman" panose="02020603050405020304" pitchFamily="18" charset="0"/>
                        </a:rPr>
                        <a:t>1</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1</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1</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err="1">
                          <a:latin typeface="Times New Roman" panose="02020603050405020304" pitchFamily="18" charset="0"/>
                          <a:cs typeface="Times New Roman" panose="02020603050405020304" pitchFamily="18" charset="0"/>
                        </a:rPr>
                        <a:t>abc</a:t>
                      </a:r>
                      <a:r>
                        <a:rPr lang="en-US" sz="2000" dirty="0">
                          <a:latin typeface="Times New Roman" panose="02020603050405020304" pitchFamily="18" charset="0"/>
                          <a:cs typeface="Times New Roman" panose="02020603050405020304" pitchFamily="18" charset="0"/>
                        </a:rPr>
                        <a:t> </a:t>
                      </a:r>
                      <a:endParaRPr lang="en-IN" sz="2000" dirty="0">
                        <a:latin typeface="Times New Roman" panose="02020603050405020304" pitchFamily="18" charset="0"/>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a:t>
                      </a:r>
                      <a:r>
                        <a:rPr kumimoji="0" lang="en-US" sz="2000" b="0" i="0" u="none" strike="noStrike" kern="1200" cap="none" spc="0" normalizeH="0" baseline="-25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7</a:t>
                      </a:r>
                      <a:endParaRPr kumimoji="0" lang="en-IN"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txBody>
                  <a:tcPr/>
                </a:tc>
                <a:tc>
                  <a:txBody>
                    <a:bodyPr/>
                    <a:lstStyle/>
                    <a:p>
                      <a:pPr algn="ctr"/>
                      <a:r>
                        <a:rPr lang="en-US" sz="2000" dirty="0" err="1">
                          <a:latin typeface="Times New Roman" panose="02020603050405020304" pitchFamily="18" charset="0"/>
                          <a:cs typeface="Times New Roman" panose="02020603050405020304" pitchFamily="18" charset="0"/>
                        </a:rPr>
                        <a:t>a’+b’+c</a:t>
                      </a:r>
                      <a:r>
                        <a:rPr lang="en-US" sz="2000" dirty="0">
                          <a:latin typeface="Times New Roman" panose="02020603050405020304" pitchFamily="18" charset="0"/>
                          <a:cs typeface="Times New Roman" panose="02020603050405020304" pitchFamily="18" charset="0"/>
                        </a:rPr>
                        <a:t>’</a:t>
                      </a:r>
                      <a:endParaRPr lang="en-IN" sz="2000" dirty="0">
                        <a:latin typeface="Times New Roman" panose="02020603050405020304" pitchFamily="18" charset="0"/>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a:t>
                      </a:r>
                      <a:r>
                        <a:rPr kumimoji="0" lang="en-US" sz="2000" b="0" i="0" u="none" strike="noStrike" kern="1200" cap="none" spc="0" normalizeH="0" baseline="-25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7</a:t>
                      </a:r>
                      <a:endParaRPr kumimoji="0" lang="en-IN"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txBody>
                  <a:tcPr/>
                </a:tc>
                <a:extLst>
                  <a:ext uri="{0D108BD9-81ED-4DB2-BD59-A6C34878D82A}">
                    <a16:rowId xmlns:a16="http://schemas.microsoft.com/office/drawing/2014/main" val="2843074279"/>
                  </a:ext>
                </a:extLst>
              </a:tr>
            </a:tbl>
          </a:graphicData>
        </a:graphic>
      </p:graphicFrame>
      <p:sp>
        <p:nvSpPr>
          <p:cNvPr id="6" name="Slide Number Placeholder 3">
            <a:extLst>
              <a:ext uri="{FF2B5EF4-FFF2-40B4-BE49-F238E27FC236}">
                <a16:creationId xmlns:a16="http://schemas.microsoft.com/office/drawing/2014/main" id="{B9C21923-C50A-44A8-AAF3-D3F399132712}"/>
              </a:ext>
            </a:extLst>
          </p:cNvPr>
          <p:cNvSpPr>
            <a:spLocks noGrp="1"/>
          </p:cNvSpPr>
          <p:nvPr>
            <p:ph type="sldNum" sz="quarter" idx="12"/>
          </p:nvPr>
        </p:nvSpPr>
        <p:spPr>
          <a:xfrm>
            <a:off x="8610601" y="6356351"/>
            <a:ext cx="2743200" cy="365125"/>
          </a:xfrm>
        </p:spPr>
        <p:txBody>
          <a:bodyPr>
            <a:normAutofit/>
          </a:bodyPr>
          <a:lstStyle/>
          <a:p>
            <a:fld id="{B6F15528-21DE-4FAA-801E-634DDDAF4B2B}" type="slidenum">
              <a:rPr lang="en-US" smtClean="0"/>
              <a:pPr/>
              <a:t>29</a:t>
            </a:fld>
            <a:endParaRPr lang="en-US" dirty="0"/>
          </a:p>
        </p:txBody>
      </p:sp>
    </p:spTree>
    <p:extLst>
      <p:ext uri="{BB962C8B-B14F-4D97-AF65-F5344CB8AC3E}">
        <p14:creationId xmlns:p14="http://schemas.microsoft.com/office/powerpoint/2010/main" val="5798322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774C1-66EA-4EDB-8347-913B734E4514}"/>
              </a:ext>
            </a:extLst>
          </p:cNvPr>
          <p:cNvSpPr>
            <a:spLocks noGrp="1"/>
          </p:cNvSpPr>
          <p:nvPr>
            <p:ph type="title"/>
          </p:nvPr>
        </p:nvSpPr>
        <p:spPr>
          <a:xfrm>
            <a:off x="403488" y="672519"/>
            <a:ext cx="10515600" cy="1325563"/>
          </a:xfrm>
        </p:spPr>
        <p:txBody>
          <a:bodyPr>
            <a:noAutofit/>
          </a:bodyPr>
          <a:lstStyle/>
          <a:p>
            <a:pPr algn="ctr"/>
            <a:r>
              <a:rPr lang="en-US" sz="3600" dirty="0"/>
              <a:t>Steps to convert SOP to Canonical Form</a:t>
            </a:r>
          </a:p>
        </p:txBody>
      </p:sp>
      <p:sp>
        <p:nvSpPr>
          <p:cNvPr id="3" name="Footer Placeholder 2">
            <a:extLst>
              <a:ext uri="{FF2B5EF4-FFF2-40B4-BE49-F238E27FC236}">
                <a16:creationId xmlns:a16="http://schemas.microsoft.com/office/drawing/2014/main" id="{9758C78C-D9FD-41A2-8F11-D09A57054AC3}"/>
              </a:ext>
            </a:extLst>
          </p:cNvPr>
          <p:cNvSpPr>
            <a:spLocks noGrp="1"/>
          </p:cNvSpPr>
          <p:nvPr>
            <p:ph type="ftr" sz="quarter" idx="11"/>
          </p:nvPr>
        </p:nvSpPr>
        <p:spPr/>
        <p:txBody>
          <a:bodyPr/>
          <a:lstStyle/>
          <a:p>
            <a:r>
              <a:rPr lang="en-US" dirty="0"/>
              <a:t>Mrs. </a:t>
            </a:r>
            <a:r>
              <a:rPr lang="en-US" dirty="0" err="1"/>
              <a:t>Swathi</a:t>
            </a:r>
            <a:r>
              <a:rPr lang="en-US" dirty="0"/>
              <a:t> C A, Department of EEE, ATMECE</a:t>
            </a:r>
          </a:p>
        </p:txBody>
      </p:sp>
      <p:sp>
        <p:nvSpPr>
          <p:cNvPr id="5" name="Content Placeholder 4">
            <a:extLst>
              <a:ext uri="{FF2B5EF4-FFF2-40B4-BE49-F238E27FC236}">
                <a16:creationId xmlns:a16="http://schemas.microsoft.com/office/drawing/2014/main" id="{FAC5CD51-BAEA-45E4-BD28-20BEACF152CA}"/>
              </a:ext>
            </a:extLst>
          </p:cNvPr>
          <p:cNvSpPr>
            <a:spLocks noGrp="1"/>
          </p:cNvSpPr>
          <p:nvPr>
            <p:ph sz="quarter" idx="1"/>
          </p:nvPr>
        </p:nvSpPr>
        <p:spPr>
          <a:xfrm>
            <a:off x="1213953" y="1552521"/>
            <a:ext cx="10343213" cy="4495800"/>
          </a:xfrm>
        </p:spPr>
        <p:txBody>
          <a:bodyPr>
            <a:normAutofit lnSpcReduction="10000"/>
          </a:bodyPr>
          <a:lstStyle/>
          <a:p>
            <a:pPr marL="457200" indent="-457200" algn="just">
              <a:buFont typeface="+mj-lt"/>
              <a:buAutoNum type="arabicPeriod"/>
            </a:pPr>
            <a:r>
              <a:rPr lang="en-US" sz="2400" dirty="0">
                <a:solidFill>
                  <a:srgbClr val="002060"/>
                </a:solidFill>
                <a:latin typeface="Times New Roman" panose="02020603050405020304" pitchFamily="18" charset="0"/>
                <a:cs typeface="Times New Roman" panose="02020603050405020304" pitchFamily="18" charset="0"/>
              </a:rPr>
              <a:t>Identifying the missing variable(s) in each AND term</a:t>
            </a:r>
          </a:p>
          <a:p>
            <a:pPr marL="457200" indent="-457200" algn="just">
              <a:buFont typeface="+mj-lt"/>
              <a:buAutoNum type="arabicPeriod"/>
            </a:pPr>
            <a:r>
              <a:rPr lang="en-US" sz="2400" dirty="0">
                <a:solidFill>
                  <a:srgbClr val="002060"/>
                </a:solidFill>
                <a:latin typeface="Times New Roman" panose="02020603050405020304" pitchFamily="18" charset="0"/>
                <a:cs typeface="Times New Roman" panose="02020603050405020304" pitchFamily="18" charset="0"/>
              </a:rPr>
              <a:t>AND the missing term and its complement with the original AND term, </a:t>
            </a:r>
            <a:r>
              <a:rPr lang="en-US" sz="2400" dirty="0" err="1">
                <a:solidFill>
                  <a:srgbClr val="C00000"/>
                </a:solidFill>
                <a:latin typeface="Times New Roman" panose="02020603050405020304" pitchFamily="18" charset="0"/>
                <a:cs typeface="Times New Roman" panose="02020603050405020304" pitchFamily="18" charset="0"/>
              </a:rPr>
              <a:t>xy</a:t>
            </a:r>
            <a:r>
              <a:rPr lang="en-US" sz="2400" dirty="0">
                <a:solidFill>
                  <a:srgbClr val="C00000"/>
                </a:solidFill>
                <a:latin typeface="Times New Roman" panose="02020603050405020304" pitchFamily="18" charset="0"/>
                <a:cs typeface="Times New Roman" panose="02020603050405020304" pitchFamily="18" charset="0"/>
              </a:rPr>
              <a:t>(</a:t>
            </a:r>
            <a:r>
              <a:rPr lang="en-US" sz="2400" dirty="0" err="1">
                <a:solidFill>
                  <a:srgbClr val="C00000"/>
                </a:solidFill>
                <a:latin typeface="Times New Roman" panose="02020603050405020304" pitchFamily="18" charset="0"/>
                <a:cs typeface="Times New Roman" panose="02020603050405020304" pitchFamily="18" charset="0"/>
              </a:rPr>
              <a:t>z+z</a:t>
            </a:r>
            <a:r>
              <a:rPr lang="en-US" sz="2400" dirty="0">
                <a:solidFill>
                  <a:srgbClr val="C00000"/>
                </a:solidFill>
                <a:latin typeface="Times New Roman" panose="02020603050405020304" pitchFamily="18" charset="0"/>
                <a:cs typeface="Times New Roman" panose="02020603050405020304" pitchFamily="18" charset="0"/>
              </a:rPr>
              <a:t>’) since (</a:t>
            </a:r>
            <a:r>
              <a:rPr lang="en-US" sz="2400" dirty="0" err="1">
                <a:solidFill>
                  <a:srgbClr val="C00000"/>
                </a:solidFill>
                <a:latin typeface="Times New Roman" panose="02020603050405020304" pitchFamily="18" charset="0"/>
                <a:cs typeface="Times New Roman" panose="02020603050405020304" pitchFamily="18" charset="0"/>
              </a:rPr>
              <a:t>z+z</a:t>
            </a:r>
            <a:r>
              <a:rPr lang="en-US" sz="2400" dirty="0">
                <a:solidFill>
                  <a:srgbClr val="C00000"/>
                </a:solidFill>
                <a:latin typeface="Times New Roman" panose="02020603050405020304" pitchFamily="18" charset="0"/>
                <a:cs typeface="Times New Roman" panose="02020603050405020304" pitchFamily="18" charset="0"/>
              </a:rPr>
              <a:t>’ ) = 1</a:t>
            </a:r>
          </a:p>
          <a:p>
            <a:pPr marL="457200" indent="-457200" algn="just">
              <a:buFont typeface="+mj-lt"/>
              <a:buAutoNum type="arabicPeriod"/>
            </a:pPr>
            <a:r>
              <a:rPr lang="en-US" sz="2400" dirty="0">
                <a:solidFill>
                  <a:srgbClr val="002060"/>
                </a:solidFill>
                <a:latin typeface="Times New Roman" panose="02020603050405020304" pitchFamily="18" charset="0"/>
                <a:cs typeface="Times New Roman" panose="02020603050405020304" pitchFamily="18" charset="0"/>
              </a:rPr>
              <a:t>Apply the </a:t>
            </a:r>
            <a:r>
              <a:rPr lang="en-US" sz="2400" dirty="0">
                <a:latin typeface="+mj-lt"/>
                <a:ea typeface="+mj-ea"/>
                <a:cs typeface="+mj-cs"/>
              </a:rPr>
              <a:t>distribution</a:t>
            </a:r>
            <a:r>
              <a:rPr lang="en-US" sz="2400" dirty="0">
                <a:solidFill>
                  <a:srgbClr val="002060"/>
                </a:solidFill>
                <a:latin typeface="Times New Roman" panose="02020603050405020304" pitchFamily="18" charset="0"/>
                <a:cs typeface="Times New Roman" panose="02020603050405020304" pitchFamily="18" charset="0"/>
              </a:rPr>
              <a:t> property and expand the term</a:t>
            </a:r>
          </a:p>
          <a:p>
            <a:pPr marL="0" indent="0" algn="just">
              <a:buNone/>
            </a:pPr>
            <a:r>
              <a:rPr lang="en-US" sz="2400" dirty="0">
                <a:solidFill>
                  <a:srgbClr val="002060"/>
                </a:solidFill>
                <a:latin typeface="Times New Roman" panose="02020603050405020304" pitchFamily="18" charset="0"/>
                <a:cs typeface="Times New Roman" panose="02020603050405020304" pitchFamily="18" charset="0"/>
              </a:rPr>
              <a:t> 	i.e. </a:t>
            </a:r>
            <a:r>
              <a:rPr lang="en-US" sz="2400" dirty="0" err="1">
                <a:solidFill>
                  <a:srgbClr val="C00000"/>
                </a:solidFill>
                <a:latin typeface="Times New Roman" panose="02020603050405020304" pitchFamily="18" charset="0"/>
                <a:cs typeface="Times New Roman" panose="02020603050405020304" pitchFamily="18" charset="0"/>
              </a:rPr>
              <a:t>xyz</a:t>
            </a:r>
            <a:r>
              <a:rPr lang="en-US" sz="2400" dirty="0">
                <a:solidFill>
                  <a:srgbClr val="C00000"/>
                </a:solidFill>
                <a:latin typeface="Times New Roman" panose="02020603050405020304" pitchFamily="18" charset="0"/>
                <a:cs typeface="Times New Roman" panose="02020603050405020304" pitchFamily="18" charset="0"/>
              </a:rPr>
              <a:t> + </a:t>
            </a:r>
            <a:r>
              <a:rPr lang="en-US" sz="2400" dirty="0" err="1">
                <a:solidFill>
                  <a:srgbClr val="C00000"/>
                </a:solidFill>
                <a:latin typeface="Times New Roman" panose="02020603050405020304" pitchFamily="18" charset="0"/>
                <a:cs typeface="Times New Roman" panose="02020603050405020304" pitchFamily="18" charset="0"/>
              </a:rPr>
              <a:t>xyz</a:t>
            </a:r>
            <a:r>
              <a:rPr lang="en-US" sz="2400" dirty="0">
                <a:solidFill>
                  <a:srgbClr val="C00000"/>
                </a:solidFill>
                <a:latin typeface="Times New Roman" panose="02020603050405020304" pitchFamily="18" charset="0"/>
                <a:cs typeface="Times New Roman" panose="02020603050405020304" pitchFamily="18" charset="0"/>
              </a:rPr>
              <a:t>’</a:t>
            </a:r>
          </a:p>
          <a:p>
            <a:pPr marL="0" indent="0" algn="ctr">
              <a:buNone/>
            </a:pPr>
            <a:r>
              <a:rPr lang="en-US" sz="2400" b="1" u="sng" dirty="0">
                <a:solidFill>
                  <a:srgbClr val="002060"/>
                </a:solidFill>
                <a:latin typeface="Times New Roman" panose="02020603050405020304" pitchFamily="18" charset="0"/>
                <a:cs typeface="Times New Roman" panose="02020603050405020304" pitchFamily="18" charset="0"/>
              </a:rPr>
              <a:t>Steps to convert POS to Canonical Form</a:t>
            </a:r>
          </a:p>
          <a:p>
            <a:pPr marL="457200" indent="-457200" algn="just">
              <a:buFont typeface="+mj-lt"/>
              <a:buAutoNum type="arabicPeriod"/>
            </a:pPr>
            <a:r>
              <a:rPr lang="en-US" sz="2400" dirty="0">
                <a:solidFill>
                  <a:srgbClr val="002060"/>
                </a:solidFill>
                <a:latin typeface="Times New Roman" panose="02020603050405020304" pitchFamily="18" charset="0"/>
                <a:cs typeface="Times New Roman" panose="02020603050405020304" pitchFamily="18" charset="0"/>
              </a:rPr>
              <a:t>Identifying the missing variable(s) in each OR term</a:t>
            </a:r>
          </a:p>
          <a:p>
            <a:pPr marL="457200" indent="-457200" algn="just">
              <a:buFont typeface="+mj-lt"/>
              <a:buAutoNum type="arabicPeriod"/>
            </a:pPr>
            <a:r>
              <a:rPr lang="en-US" sz="2400" dirty="0">
                <a:solidFill>
                  <a:srgbClr val="002060"/>
                </a:solidFill>
                <a:latin typeface="Times New Roman" panose="02020603050405020304" pitchFamily="18" charset="0"/>
                <a:cs typeface="Times New Roman" panose="02020603050405020304" pitchFamily="18" charset="0"/>
              </a:rPr>
              <a:t>OR the missing term and its complement with the original OR term, </a:t>
            </a:r>
            <a:r>
              <a:rPr lang="en-US" sz="2400" dirty="0" err="1">
                <a:solidFill>
                  <a:srgbClr val="C00000"/>
                </a:solidFill>
                <a:latin typeface="Times New Roman" panose="02020603050405020304" pitchFamily="18" charset="0"/>
                <a:cs typeface="Times New Roman" panose="02020603050405020304" pitchFamily="18" charset="0"/>
              </a:rPr>
              <a:t>x+y</a:t>
            </a:r>
            <a:r>
              <a:rPr lang="en-US" sz="2400" dirty="0">
                <a:solidFill>
                  <a:srgbClr val="C00000"/>
                </a:solidFill>
                <a:latin typeface="Times New Roman" panose="02020603050405020304" pitchFamily="18" charset="0"/>
                <a:cs typeface="Times New Roman" panose="02020603050405020304" pitchFamily="18" charset="0"/>
              </a:rPr>
              <a:t>’+</a:t>
            </a:r>
            <a:r>
              <a:rPr lang="en-US" sz="2400" dirty="0" err="1">
                <a:solidFill>
                  <a:srgbClr val="C00000"/>
                </a:solidFill>
                <a:latin typeface="Times New Roman" panose="02020603050405020304" pitchFamily="18" charset="0"/>
                <a:cs typeface="Times New Roman" panose="02020603050405020304" pitchFamily="18" charset="0"/>
              </a:rPr>
              <a:t>zz</a:t>
            </a:r>
            <a:r>
              <a:rPr lang="en-US" sz="2400" dirty="0">
                <a:solidFill>
                  <a:srgbClr val="C00000"/>
                </a:solidFill>
                <a:latin typeface="Times New Roman" panose="02020603050405020304" pitchFamily="18" charset="0"/>
                <a:cs typeface="Times New Roman" panose="02020603050405020304" pitchFamily="18" charset="0"/>
              </a:rPr>
              <a:t>’ since (</a:t>
            </a:r>
            <a:r>
              <a:rPr lang="en-US" sz="2400" dirty="0" err="1">
                <a:solidFill>
                  <a:srgbClr val="C00000"/>
                </a:solidFill>
                <a:latin typeface="Times New Roman" panose="02020603050405020304" pitchFamily="18" charset="0"/>
                <a:cs typeface="Times New Roman" panose="02020603050405020304" pitchFamily="18" charset="0"/>
              </a:rPr>
              <a:t>zz</a:t>
            </a:r>
            <a:r>
              <a:rPr lang="en-US" sz="2400" dirty="0">
                <a:solidFill>
                  <a:srgbClr val="C00000"/>
                </a:solidFill>
                <a:latin typeface="Times New Roman" panose="02020603050405020304" pitchFamily="18" charset="0"/>
                <a:cs typeface="Times New Roman" panose="02020603050405020304" pitchFamily="18" charset="0"/>
              </a:rPr>
              <a:t>’  = 0)</a:t>
            </a:r>
          </a:p>
          <a:p>
            <a:pPr marL="457200" indent="-457200" algn="just">
              <a:buFont typeface="+mj-lt"/>
              <a:buAutoNum type="arabicPeriod"/>
            </a:pPr>
            <a:r>
              <a:rPr lang="en-US" sz="2400" dirty="0">
                <a:solidFill>
                  <a:srgbClr val="002060"/>
                </a:solidFill>
                <a:latin typeface="Times New Roman" panose="02020603050405020304" pitchFamily="18" charset="0"/>
                <a:cs typeface="Times New Roman" panose="02020603050405020304" pitchFamily="18" charset="0"/>
              </a:rPr>
              <a:t>Apply the distribution property and expand the term</a:t>
            </a:r>
          </a:p>
          <a:p>
            <a:pPr marL="0" indent="0" algn="just">
              <a:buNone/>
            </a:pPr>
            <a:r>
              <a:rPr lang="en-US" sz="2400" dirty="0">
                <a:solidFill>
                  <a:srgbClr val="002060"/>
                </a:solidFill>
                <a:latin typeface="Times New Roman" panose="02020603050405020304" pitchFamily="18" charset="0"/>
                <a:cs typeface="Times New Roman" panose="02020603050405020304" pitchFamily="18" charset="0"/>
              </a:rPr>
              <a:t> 	i.e. </a:t>
            </a:r>
            <a:r>
              <a:rPr lang="en-US" sz="2400" dirty="0">
                <a:solidFill>
                  <a:srgbClr val="C00000"/>
                </a:solidFill>
                <a:latin typeface="Times New Roman" panose="02020603050405020304" pitchFamily="18" charset="0"/>
                <a:cs typeface="Times New Roman" panose="02020603050405020304" pitchFamily="18" charset="0"/>
              </a:rPr>
              <a:t>(</a:t>
            </a:r>
            <a:r>
              <a:rPr lang="en-US" sz="2400" dirty="0" err="1">
                <a:solidFill>
                  <a:srgbClr val="C00000"/>
                </a:solidFill>
                <a:latin typeface="Times New Roman" panose="02020603050405020304" pitchFamily="18" charset="0"/>
                <a:cs typeface="Times New Roman" panose="02020603050405020304" pitchFamily="18" charset="0"/>
              </a:rPr>
              <a:t>x+y</a:t>
            </a:r>
            <a:r>
              <a:rPr lang="en-US" sz="2400" dirty="0">
                <a:solidFill>
                  <a:srgbClr val="C00000"/>
                </a:solidFill>
                <a:latin typeface="Times New Roman" panose="02020603050405020304" pitchFamily="18" charset="0"/>
                <a:cs typeface="Times New Roman" panose="02020603050405020304" pitchFamily="18" charset="0"/>
              </a:rPr>
              <a:t>’+z)  (</a:t>
            </a:r>
            <a:r>
              <a:rPr lang="en-US" sz="2400" dirty="0" err="1">
                <a:solidFill>
                  <a:srgbClr val="C00000"/>
                </a:solidFill>
                <a:latin typeface="Times New Roman" panose="02020603050405020304" pitchFamily="18" charset="0"/>
                <a:cs typeface="Times New Roman" panose="02020603050405020304" pitchFamily="18" charset="0"/>
              </a:rPr>
              <a:t>x+y</a:t>
            </a:r>
            <a:r>
              <a:rPr lang="en-US" sz="2400" dirty="0">
                <a:solidFill>
                  <a:srgbClr val="C00000"/>
                </a:solidFill>
                <a:latin typeface="Times New Roman" panose="02020603050405020304" pitchFamily="18" charset="0"/>
                <a:cs typeface="Times New Roman" panose="02020603050405020304" pitchFamily="18" charset="0"/>
              </a:rPr>
              <a:t>’+z’)</a:t>
            </a:r>
          </a:p>
          <a:p>
            <a:pPr marL="457200" indent="-457200" algn="just">
              <a:buNone/>
            </a:pPr>
            <a:endParaRPr lang="en-US" sz="24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6" name="Slide Number Placeholder 3">
            <a:extLst>
              <a:ext uri="{FF2B5EF4-FFF2-40B4-BE49-F238E27FC236}">
                <a16:creationId xmlns:a16="http://schemas.microsoft.com/office/drawing/2014/main" id="{B9C21923-C50A-44A8-AAF3-D3F399132712}"/>
              </a:ext>
            </a:extLst>
          </p:cNvPr>
          <p:cNvSpPr>
            <a:spLocks noGrp="1"/>
          </p:cNvSpPr>
          <p:nvPr>
            <p:ph type="sldNum" sz="quarter" idx="12"/>
          </p:nvPr>
        </p:nvSpPr>
        <p:spPr>
          <a:xfrm>
            <a:off x="8610601" y="6356351"/>
            <a:ext cx="2743200" cy="365125"/>
          </a:xfrm>
        </p:spPr>
        <p:txBody>
          <a:bodyPr>
            <a:normAutofit/>
          </a:bodyPr>
          <a:lstStyle/>
          <a:p>
            <a:fld id="{B6F15528-21DE-4FAA-801E-634DDDAF4B2B}" type="slidenum">
              <a:rPr lang="en-US" smtClean="0"/>
              <a:pPr/>
              <a:t>30</a:t>
            </a:fld>
            <a:endParaRPr lang="en-US" dirty="0"/>
          </a:p>
        </p:txBody>
      </p:sp>
    </p:spTree>
    <p:extLst>
      <p:ext uri="{BB962C8B-B14F-4D97-AF65-F5344CB8AC3E}">
        <p14:creationId xmlns:p14="http://schemas.microsoft.com/office/powerpoint/2010/main" val="1554387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fade">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fade">
                                      <p:cBhvr>
                                        <p:cTn id="37" dur="50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fade">
                                      <p:cBhvr>
                                        <p:cTn id="42" dur="500"/>
                                        <p:tgtEl>
                                          <p:spTgt spid="5">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5">
                                            <p:txEl>
                                              <p:pRg st="8" end="8"/>
                                            </p:txEl>
                                          </p:spTgt>
                                        </p:tgtEl>
                                        <p:attrNameLst>
                                          <p:attrName>style.visibility</p:attrName>
                                        </p:attrNameLst>
                                      </p:cBhvr>
                                      <p:to>
                                        <p:strVal val="visible"/>
                                      </p:to>
                                    </p:set>
                                    <p:animEffect transition="in" filter="fade">
                                      <p:cBhvr>
                                        <p:cTn id="47" dur="5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774C1-66EA-4EDB-8347-913B734E4514}"/>
              </a:ext>
            </a:extLst>
          </p:cNvPr>
          <p:cNvSpPr>
            <a:spLocks noGrp="1"/>
          </p:cNvSpPr>
          <p:nvPr>
            <p:ph type="title"/>
          </p:nvPr>
        </p:nvSpPr>
        <p:spPr/>
        <p:txBody>
          <a:bodyPr>
            <a:noAutofit/>
          </a:bodyPr>
          <a:lstStyle/>
          <a:p>
            <a:pPr algn="ctr"/>
            <a:r>
              <a:rPr lang="en-US" sz="2800" b="1" u="sng" dirty="0">
                <a:latin typeface="Times New Roman" panose="02020603050405020304" pitchFamily="18" charset="0"/>
                <a:cs typeface="Times New Roman" panose="02020603050405020304" pitchFamily="18" charset="0"/>
              </a:rPr>
              <a:t>Numerical on Canonical Form</a:t>
            </a:r>
          </a:p>
        </p:txBody>
      </p:sp>
      <p:sp>
        <p:nvSpPr>
          <p:cNvPr id="3" name="Footer Placeholder 2">
            <a:extLst>
              <a:ext uri="{FF2B5EF4-FFF2-40B4-BE49-F238E27FC236}">
                <a16:creationId xmlns:a16="http://schemas.microsoft.com/office/drawing/2014/main" id="{9758C78C-D9FD-41A2-8F11-D09A57054AC3}"/>
              </a:ext>
            </a:extLst>
          </p:cNvPr>
          <p:cNvSpPr>
            <a:spLocks noGrp="1"/>
          </p:cNvSpPr>
          <p:nvPr>
            <p:ph type="ftr" sz="quarter" idx="11"/>
          </p:nvPr>
        </p:nvSpPr>
        <p:spPr/>
        <p:txBody>
          <a:bodyPr/>
          <a:lstStyle/>
          <a:p>
            <a:r>
              <a:rPr lang="en-US" dirty="0"/>
              <a:t>Mrs. </a:t>
            </a:r>
            <a:r>
              <a:rPr lang="en-US" dirty="0" err="1"/>
              <a:t>Swathi</a:t>
            </a:r>
            <a:r>
              <a:rPr lang="en-US" dirty="0"/>
              <a:t> C A, Department of EEE, ATMECE</a:t>
            </a:r>
          </a:p>
        </p:txBody>
      </p:sp>
      <p:sp>
        <p:nvSpPr>
          <p:cNvPr id="5" name="Content Placeholder 4">
            <a:extLst>
              <a:ext uri="{FF2B5EF4-FFF2-40B4-BE49-F238E27FC236}">
                <a16:creationId xmlns:a16="http://schemas.microsoft.com/office/drawing/2014/main" id="{FAC5CD51-BAEA-45E4-BD28-20BEACF152CA}"/>
              </a:ext>
            </a:extLst>
          </p:cNvPr>
          <p:cNvSpPr>
            <a:spLocks noGrp="1"/>
          </p:cNvSpPr>
          <p:nvPr>
            <p:ph sz="quarter" idx="1"/>
          </p:nvPr>
        </p:nvSpPr>
        <p:spPr>
          <a:xfrm>
            <a:off x="2136648" y="1510384"/>
            <a:ext cx="8153400" cy="4495800"/>
          </a:xfrm>
        </p:spPr>
        <p:txBody>
          <a:bodyPr>
            <a:normAutofit/>
          </a:bodyPr>
          <a:lstStyle/>
          <a:p>
            <a:pPr marL="0" indent="0" algn="just">
              <a:buNone/>
            </a:pPr>
            <a:r>
              <a:rPr lang="en-US" sz="2400" dirty="0">
                <a:solidFill>
                  <a:srgbClr val="002060"/>
                </a:solidFill>
                <a:latin typeface="Times New Roman" panose="02020603050405020304" pitchFamily="18" charset="0"/>
                <a:cs typeface="Times New Roman" panose="02020603050405020304" pitchFamily="18" charset="0"/>
              </a:rPr>
              <a:t>Place the following equations into the proper canonical form</a:t>
            </a:r>
          </a:p>
          <a:p>
            <a:pPr marL="457200" indent="-457200" algn="just">
              <a:buFont typeface="+mj-lt"/>
              <a:buAutoNum type="arabicPeriod"/>
            </a:pPr>
            <a:r>
              <a:rPr lang="en-US" sz="2400" dirty="0">
                <a:latin typeface="Times New Roman" panose="02020603050405020304" pitchFamily="18" charset="0"/>
                <a:cs typeface="Times New Roman" panose="02020603050405020304" pitchFamily="18" charset="0"/>
              </a:rPr>
              <a:t>P = f(</a:t>
            </a:r>
            <a:r>
              <a:rPr lang="en-US" sz="2400" dirty="0" err="1">
                <a:latin typeface="Times New Roman" panose="02020603050405020304" pitchFamily="18" charset="0"/>
                <a:cs typeface="Times New Roman" panose="02020603050405020304" pitchFamily="18" charset="0"/>
              </a:rPr>
              <a:t>a,b,c</a:t>
            </a:r>
            <a:r>
              <a:rPr lang="en-US" sz="2400" dirty="0">
                <a:latin typeface="Times New Roman" panose="02020603050405020304" pitchFamily="18" charset="0"/>
                <a:cs typeface="Times New Roman" panose="02020603050405020304" pitchFamily="18" charset="0"/>
              </a:rPr>
              <a:t>) = ab’+ac’+</a:t>
            </a:r>
            <a:r>
              <a:rPr lang="en-US" sz="2400" dirty="0" err="1">
                <a:latin typeface="Times New Roman" panose="02020603050405020304" pitchFamily="18" charset="0"/>
                <a:cs typeface="Times New Roman" panose="02020603050405020304" pitchFamily="18" charset="0"/>
              </a:rPr>
              <a:t>bc</a:t>
            </a:r>
            <a:r>
              <a:rPr lang="en-US" sz="2400" dirty="0">
                <a:latin typeface="Times New Roman" panose="02020603050405020304" pitchFamily="18" charset="0"/>
                <a:cs typeface="Times New Roman" panose="02020603050405020304" pitchFamily="18" charset="0"/>
              </a:rPr>
              <a:t>  </a:t>
            </a:r>
          </a:p>
          <a:p>
            <a:pPr marL="0" indent="0" algn="just">
              <a:buNone/>
            </a:pPr>
            <a:r>
              <a:rPr lang="en-US" sz="2400" dirty="0" err="1">
                <a:latin typeface="Times New Roman" panose="02020603050405020304" pitchFamily="18" charset="0"/>
                <a:cs typeface="Times New Roman" panose="02020603050405020304" pitchFamily="18" charset="0"/>
              </a:rPr>
              <a:t>Soln</a:t>
            </a:r>
            <a:r>
              <a:rPr lang="en-US" sz="2400" dirty="0">
                <a:latin typeface="Times New Roman" panose="02020603050405020304" pitchFamily="18" charset="0"/>
                <a:cs typeface="Times New Roman" panose="02020603050405020304" pitchFamily="18" charset="0"/>
              </a:rPr>
              <a:t>: First term, AND (</a:t>
            </a:r>
            <a:r>
              <a:rPr lang="en-US" sz="2400" dirty="0" err="1">
                <a:latin typeface="Times New Roman" panose="02020603050405020304" pitchFamily="18" charset="0"/>
                <a:cs typeface="Times New Roman" panose="02020603050405020304" pitchFamily="18" charset="0"/>
              </a:rPr>
              <a:t>c+c</a:t>
            </a:r>
            <a:r>
              <a:rPr lang="en-US" sz="2400" dirty="0">
                <a:latin typeface="Times New Roman" panose="02020603050405020304" pitchFamily="18" charset="0"/>
                <a:cs typeface="Times New Roman" panose="02020603050405020304" pitchFamily="18" charset="0"/>
              </a:rPr>
              <a:t>’) with ab’: ab’(</a:t>
            </a:r>
            <a:r>
              <a:rPr lang="en-US" sz="2400" dirty="0" err="1">
                <a:latin typeface="Times New Roman" panose="02020603050405020304" pitchFamily="18" charset="0"/>
                <a:cs typeface="Times New Roman" panose="02020603050405020304" pitchFamily="18" charset="0"/>
              </a:rPr>
              <a:t>c+c</a:t>
            </a:r>
            <a:r>
              <a:rPr lang="en-US" sz="2400" dirty="0">
                <a:latin typeface="Times New Roman" panose="02020603050405020304" pitchFamily="18" charset="0"/>
                <a:cs typeface="Times New Roman" panose="02020603050405020304" pitchFamily="18" charset="0"/>
              </a:rPr>
              <a:t>’) = </a:t>
            </a:r>
            <a:r>
              <a:rPr lang="en-US" sz="2400" dirty="0" err="1">
                <a:latin typeface="Times New Roman" panose="02020603050405020304" pitchFamily="18" charset="0"/>
                <a:cs typeface="Times New Roman" panose="02020603050405020304" pitchFamily="18" charset="0"/>
              </a:rPr>
              <a:t>ab’c+ab’c</a:t>
            </a:r>
            <a:r>
              <a:rPr lang="en-US" sz="2400" dirty="0">
                <a:latin typeface="Times New Roman" panose="02020603050405020304" pitchFamily="18" charset="0"/>
                <a:cs typeface="Times New Roman" panose="02020603050405020304" pitchFamily="18" charset="0"/>
              </a:rPr>
              <a:t>’</a:t>
            </a:r>
          </a:p>
          <a:p>
            <a:pPr marL="0" indent="0" algn="just">
              <a:buNone/>
            </a:pPr>
            <a:r>
              <a:rPr lang="en-US" sz="2400" dirty="0">
                <a:latin typeface="Times New Roman" panose="02020603050405020304" pitchFamily="18" charset="0"/>
                <a:cs typeface="Times New Roman" panose="02020603050405020304" pitchFamily="18" charset="0"/>
              </a:rPr>
              <a:t>Second Term, AND (</a:t>
            </a:r>
            <a:r>
              <a:rPr lang="en-US" sz="2400" dirty="0" err="1">
                <a:latin typeface="Times New Roman" panose="02020603050405020304" pitchFamily="18" charset="0"/>
                <a:cs typeface="Times New Roman" panose="02020603050405020304" pitchFamily="18" charset="0"/>
              </a:rPr>
              <a:t>b+b</a:t>
            </a:r>
            <a:r>
              <a:rPr lang="en-US" sz="2400" dirty="0">
                <a:latin typeface="Times New Roman" panose="02020603050405020304" pitchFamily="18" charset="0"/>
                <a:cs typeface="Times New Roman" panose="02020603050405020304" pitchFamily="18" charset="0"/>
              </a:rPr>
              <a:t>’) with ac’ : ac’(</a:t>
            </a:r>
            <a:r>
              <a:rPr lang="en-US" sz="2400" dirty="0" err="1">
                <a:latin typeface="Times New Roman" panose="02020603050405020304" pitchFamily="18" charset="0"/>
                <a:cs typeface="Times New Roman" panose="02020603050405020304" pitchFamily="18" charset="0"/>
              </a:rPr>
              <a:t>b+b</a:t>
            </a:r>
            <a:r>
              <a:rPr lang="en-US" sz="2400" dirty="0">
                <a:latin typeface="Times New Roman" panose="02020603050405020304" pitchFamily="18" charset="0"/>
                <a:cs typeface="Times New Roman" panose="02020603050405020304" pitchFamily="18" charset="0"/>
              </a:rPr>
              <a:t>’) = </a:t>
            </a:r>
            <a:r>
              <a:rPr lang="en-US" sz="2400" dirty="0" err="1">
                <a:latin typeface="Times New Roman" panose="02020603050405020304" pitchFamily="18" charset="0"/>
                <a:cs typeface="Times New Roman" panose="02020603050405020304" pitchFamily="18" charset="0"/>
              </a:rPr>
              <a:t>abc</a:t>
            </a:r>
            <a:r>
              <a:rPr lang="en-US" sz="2400" dirty="0">
                <a:latin typeface="Times New Roman" panose="02020603050405020304" pitchFamily="18" charset="0"/>
                <a:cs typeface="Times New Roman" panose="02020603050405020304" pitchFamily="18" charset="0"/>
              </a:rPr>
              <a:t>’+</a:t>
            </a:r>
            <a:r>
              <a:rPr lang="en-US" sz="2400" dirty="0" err="1">
                <a:latin typeface="Times New Roman" panose="02020603050405020304" pitchFamily="18" charset="0"/>
                <a:cs typeface="Times New Roman" panose="02020603050405020304" pitchFamily="18" charset="0"/>
              </a:rPr>
              <a:t>ab’c</a:t>
            </a:r>
            <a:r>
              <a:rPr lang="en-US" sz="2400" dirty="0">
                <a:latin typeface="Times New Roman" panose="02020603050405020304" pitchFamily="18" charset="0"/>
                <a:cs typeface="Times New Roman" panose="02020603050405020304" pitchFamily="18" charset="0"/>
              </a:rPr>
              <a:t>’</a:t>
            </a:r>
          </a:p>
          <a:p>
            <a:pPr marL="0" indent="0" algn="just">
              <a:buNone/>
            </a:pPr>
            <a:r>
              <a:rPr lang="en-US" sz="2400" dirty="0">
                <a:latin typeface="Times New Roman" panose="02020603050405020304" pitchFamily="18" charset="0"/>
                <a:cs typeface="Times New Roman" panose="02020603050405020304" pitchFamily="18" charset="0"/>
              </a:rPr>
              <a:t>Third Term, AND (</a:t>
            </a:r>
            <a:r>
              <a:rPr lang="en-US" sz="2400" dirty="0" err="1">
                <a:latin typeface="Times New Roman" panose="02020603050405020304" pitchFamily="18" charset="0"/>
                <a:cs typeface="Times New Roman" panose="02020603050405020304" pitchFamily="18" charset="0"/>
              </a:rPr>
              <a:t>a+a</a:t>
            </a:r>
            <a:r>
              <a:rPr lang="en-US" sz="2400" dirty="0">
                <a:latin typeface="Times New Roman" panose="02020603050405020304" pitchFamily="18" charset="0"/>
                <a:cs typeface="Times New Roman" panose="02020603050405020304" pitchFamily="18" charset="0"/>
              </a:rPr>
              <a:t>’) with </a:t>
            </a:r>
            <a:r>
              <a:rPr lang="en-US" sz="2400" dirty="0" err="1">
                <a:latin typeface="Times New Roman" panose="02020603050405020304" pitchFamily="18" charset="0"/>
                <a:cs typeface="Times New Roman" panose="02020603050405020304" pitchFamily="18" charset="0"/>
              </a:rPr>
              <a:t>bc</a:t>
            </a:r>
            <a:r>
              <a:rPr lang="en-US" sz="2400" dirty="0">
                <a:latin typeface="Times New Roman" panose="02020603050405020304" pitchFamily="18" charset="0"/>
                <a:cs typeface="Times New Roman" panose="02020603050405020304" pitchFamily="18" charset="0"/>
              </a:rPr>
              <a:t> : </a:t>
            </a:r>
            <a:r>
              <a:rPr lang="en-US" sz="2400" dirty="0" err="1">
                <a:latin typeface="Times New Roman" panose="02020603050405020304" pitchFamily="18" charset="0"/>
                <a:cs typeface="Times New Roman" panose="02020603050405020304" pitchFamily="18" charset="0"/>
              </a:rPr>
              <a:t>abc</a:t>
            </a:r>
            <a:r>
              <a:rPr lang="en-US" sz="2400" dirty="0">
                <a:latin typeface="Times New Roman" panose="02020603050405020304" pitchFamily="18" charset="0"/>
                <a:cs typeface="Times New Roman" panose="02020603050405020304" pitchFamily="18" charset="0"/>
              </a:rPr>
              <a:t> + </a:t>
            </a:r>
            <a:r>
              <a:rPr lang="en-US" sz="2400" dirty="0" err="1">
                <a:latin typeface="Times New Roman" panose="02020603050405020304" pitchFamily="18" charset="0"/>
                <a:cs typeface="Times New Roman" panose="02020603050405020304" pitchFamily="18" charset="0"/>
              </a:rPr>
              <a:t>a’bc</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sym typeface="Wingdings" panose="05000000000000000000" pitchFamily="2" charset="2"/>
              </a:rPr>
              <a:t> P = </a:t>
            </a:r>
            <a:r>
              <a:rPr lang="en-US" sz="2400" dirty="0" err="1">
                <a:latin typeface="Times New Roman" panose="02020603050405020304" pitchFamily="18" charset="0"/>
                <a:cs typeface="Times New Roman" panose="02020603050405020304" pitchFamily="18" charset="0"/>
              </a:rPr>
              <a:t>ab’c+</a:t>
            </a:r>
            <a:r>
              <a:rPr lang="en-US" sz="2400" dirty="0" err="1">
                <a:solidFill>
                  <a:srgbClr val="C00000"/>
                </a:solidFill>
                <a:latin typeface="Times New Roman" panose="02020603050405020304" pitchFamily="18" charset="0"/>
                <a:cs typeface="Times New Roman" panose="02020603050405020304" pitchFamily="18" charset="0"/>
              </a:rPr>
              <a:t>ab’c</a:t>
            </a:r>
            <a:r>
              <a:rPr lang="en-US" sz="2400" dirty="0">
                <a:solidFill>
                  <a:srgbClr val="C00000"/>
                </a:solidFill>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abc</a:t>
            </a:r>
            <a:r>
              <a:rPr lang="en-US" sz="2400" dirty="0">
                <a:latin typeface="Times New Roman" panose="02020603050405020304" pitchFamily="18" charset="0"/>
                <a:cs typeface="Times New Roman" panose="02020603050405020304" pitchFamily="18" charset="0"/>
              </a:rPr>
              <a:t>’+</a:t>
            </a:r>
            <a:r>
              <a:rPr lang="en-US" sz="2400" dirty="0" err="1">
                <a:solidFill>
                  <a:srgbClr val="C00000"/>
                </a:solidFill>
                <a:latin typeface="Times New Roman" panose="02020603050405020304" pitchFamily="18" charset="0"/>
                <a:cs typeface="Times New Roman" panose="02020603050405020304" pitchFamily="18" charset="0"/>
              </a:rPr>
              <a:t>ab’c</a:t>
            </a:r>
            <a:r>
              <a:rPr lang="en-US" sz="2400" dirty="0">
                <a:solidFill>
                  <a:srgbClr val="C00000"/>
                </a:solidFill>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abc</a:t>
            </a:r>
            <a:r>
              <a:rPr lang="en-US" sz="2400" dirty="0">
                <a:latin typeface="Times New Roman" panose="02020603050405020304" pitchFamily="18" charset="0"/>
                <a:cs typeface="Times New Roman" panose="02020603050405020304" pitchFamily="18" charset="0"/>
              </a:rPr>
              <a:t> + </a:t>
            </a:r>
            <a:r>
              <a:rPr lang="en-US" sz="2400" dirty="0" err="1">
                <a:latin typeface="Times New Roman" panose="02020603050405020304" pitchFamily="18" charset="0"/>
                <a:cs typeface="Times New Roman" panose="02020603050405020304" pitchFamily="18" charset="0"/>
              </a:rPr>
              <a:t>a’bc</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P = </a:t>
            </a:r>
            <a:r>
              <a:rPr lang="en-US" sz="2400" dirty="0" err="1">
                <a:latin typeface="Times New Roman" panose="02020603050405020304" pitchFamily="18" charset="0"/>
                <a:cs typeface="Times New Roman" panose="02020603050405020304" pitchFamily="18" charset="0"/>
              </a:rPr>
              <a:t>ab’c</a:t>
            </a:r>
            <a:r>
              <a:rPr lang="en-US" sz="2400" dirty="0">
                <a:latin typeface="Times New Roman" panose="02020603050405020304" pitchFamily="18" charset="0"/>
                <a:cs typeface="Times New Roman" panose="02020603050405020304" pitchFamily="18" charset="0"/>
              </a:rPr>
              <a:t>+ </a:t>
            </a:r>
            <a:r>
              <a:rPr lang="en-US" sz="2400" dirty="0" err="1">
                <a:solidFill>
                  <a:srgbClr val="C00000"/>
                </a:solidFill>
                <a:latin typeface="Times New Roman" panose="02020603050405020304" pitchFamily="18" charset="0"/>
                <a:cs typeface="Times New Roman" panose="02020603050405020304" pitchFamily="18" charset="0"/>
              </a:rPr>
              <a:t>ab’c</a:t>
            </a:r>
            <a:r>
              <a:rPr lang="en-US" sz="2400" dirty="0">
                <a:solidFill>
                  <a:srgbClr val="C00000"/>
                </a:solidFill>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abc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abc</a:t>
            </a:r>
            <a:r>
              <a:rPr lang="en-US" sz="2400" dirty="0">
                <a:latin typeface="Times New Roman" panose="02020603050405020304" pitchFamily="18" charset="0"/>
                <a:cs typeface="Times New Roman" panose="02020603050405020304" pitchFamily="18" charset="0"/>
              </a:rPr>
              <a:t> + </a:t>
            </a:r>
            <a:r>
              <a:rPr lang="en-US" sz="2400" dirty="0" err="1">
                <a:latin typeface="Times New Roman" panose="02020603050405020304" pitchFamily="18" charset="0"/>
                <a:cs typeface="Times New Roman" panose="02020603050405020304" pitchFamily="18" charset="0"/>
              </a:rPr>
              <a:t>a’bc</a:t>
            </a:r>
            <a:endParaRPr lang="en-US" sz="2400" dirty="0">
              <a:latin typeface="Times New Roman" panose="02020603050405020304" pitchFamily="18" charset="0"/>
              <a:cs typeface="Times New Roman" panose="02020603050405020304" pitchFamily="18" charset="0"/>
            </a:endParaRP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2. G = f(</a:t>
            </a:r>
            <a:r>
              <a:rPr lang="en-US" sz="2400" dirty="0" err="1">
                <a:latin typeface="Times New Roman" panose="02020603050405020304" pitchFamily="18" charset="0"/>
                <a:cs typeface="Times New Roman" panose="02020603050405020304" pitchFamily="18" charset="0"/>
              </a:rPr>
              <a:t>w,x,y,z</a:t>
            </a:r>
            <a:r>
              <a:rPr lang="en-US" sz="2400" dirty="0">
                <a:latin typeface="Times New Roman" panose="02020603050405020304" pitchFamily="18" charset="0"/>
                <a:cs typeface="Times New Roman" panose="02020603050405020304" pitchFamily="18" charset="0"/>
              </a:rPr>
              <a:t>) = </a:t>
            </a:r>
            <a:r>
              <a:rPr lang="en-US" sz="2400" dirty="0" err="1">
                <a:latin typeface="Times New Roman" panose="02020603050405020304" pitchFamily="18" charset="0"/>
                <a:cs typeface="Times New Roman" panose="02020603050405020304" pitchFamily="18" charset="0"/>
              </a:rPr>
              <a:t>w’x+yz</a:t>
            </a:r>
            <a:r>
              <a:rPr lang="en-US" sz="2400" dirty="0">
                <a:latin typeface="Times New Roman" panose="02020603050405020304" pitchFamily="18" charset="0"/>
                <a:cs typeface="Times New Roman" panose="02020603050405020304" pitchFamily="18" charset="0"/>
              </a:rPr>
              <a:t>’  ----- </a:t>
            </a:r>
            <a:r>
              <a:rPr lang="en-US" sz="2400" dirty="0">
                <a:solidFill>
                  <a:srgbClr val="C00000"/>
                </a:solidFill>
                <a:latin typeface="Times New Roman" panose="02020603050405020304" pitchFamily="18" charset="0"/>
                <a:cs typeface="Times New Roman" panose="02020603050405020304" pitchFamily="18" charset="0"/>
              </a:rPr>
              <a:t>Try it </a:t>
            </a:r>
            <a:r>
              <a:rPr lang="en-US" sz="2400" dirty="0">
                <a:latin typeface="Times New Roman" panose="02020603050405020304" pitchFamily="18" charset="0"/>
                <a:cs typeface="Times New Roman" panose="02020603050405020304" pitchFamily="18" charset="0"/>
              </a:rPr>
              <a:t>!!</a:t>
            </a:r>
          </a:p>
          <a:p>
            <a:pPr marL="457200" indent="-457200" algn="just">
              <a:buFont typeface="+mj-lt"/>
              <a:buAutoNum type="arabicPeriod"/>
            </a:pPr>
            <a:endParaRPr lang="en-US" sz="24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6" name="Slide Number Placeholder 3">
            <a:extLst>
              <a:ext uri="{FF2B5EF4-FFF2-40B4-BE49-F238E27FC236}">
                <a16:creationId xmlns:a16="http://schemas.microsoft.com/office/drawing/2014/main" id="{B9C21923-C50A-44A8-AAF3-D3F399132712}"/>
              </a:ext>
            </a:extLst>
          </p:cNvPr>
          <p:cNvSpPr>
            <a:spLocks noGrp="1"/>
          </p:cNvSpPr>
          <p:nvPr>
            <p:ph type="sldNum" sz="quarter" idx="12"/>
          </p:nvPr>
        </p:nvSpPr>
        <p:spPr>
          <a:xfrm>
            <a:off x="8610601" y="6356351"/>
            <a:ext cx="2743200" cy="365125"/>
          </a:xfrm>
        </p:spPr>
        <p:txBody>
          <a:bodyPr>
            <a:normAutofit/>
          </a:bodyPr>
          <a:lstStyle/>
          <a:p>
            <a:fld id="{B6F15528-21DE-4FAA-801E-634DDDAF4B2B}" type="slidenum">
              <a:rPr lang="en-US" smtClean="0"/>
              <a:pPr/>
              <a:t>31</a:t>
            </a:fld>
            <a:endParaRPr lang="en-US" dirty="0"/>
          </a:p>
        </p:txBody>
      </p:sp>
    </p:spTree>
    <p:extLst>
      <p:ext uri="{BB962C8B-B14F-4D97-AF65-F5344CB8AC3E}">
        <p14:creationId xmlns:p14="http://schemas.microsoft.com/office/powerpoint/2010/main" val="3902045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fade">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fade">
                                      <p:cBhvr>
                                        <p:cTn id="37" dur="50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
                                            <p:txEl>
                                              <p:pRg st="8" end="8"/>
                                            </p:txEl>
                                          </p:spTgt>
                                        </p:tgtEl>
                                        <p:attrNameLst>
                                          <p:attrName>style.visibility</p:attrName>
                                        </p:attrNameLst>
                                      </p:cBhvr>
                                      <p:to>
                                        <p:strVal val="visible"/>
                                      </p:to>
                                    </p:set>
                                    <p:animEffect transition="in" filter="fade">
                                      <p:cBhvr>
                                        <p:cTn id="42" dur="5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774C1-66EA-4EDB-8347-913B734E4514}"/>
              </a:ext>
            </a:extLst>
          </p:cNvPr>
          <p:cNvSpPr>
            <a:spLocks noGrp="1"/>
          </p:cNvSpPr>
          <p:nvPr>
            <p:ph type="title"/>
          </p:nvPr>
        </p:nvSpPr>
        <p:spPr>
          <a:xfrm>
            <a:off x="418477" y="556427"/>
            <a:ext cx="10515600" cy="1325563"/>
          </a:xfrm>
        </p:spPr>
        <p:txBody>
          <a:bodyPr>
            <a:normAutofit/>
          </a:bodyPr>
          <a:lstStyle/>
          <a:p>
            <a:pPr algn="ctr"/>
            <a:r>
              <a:rPr lang="en-US" sz="3200" b="1" u="sng" dirty="0">
                <a:latin typeface="Times New Roman" panose="02020603050405020304" pitchFamily="18" charset="0"/>
                <a:cs typeface="Times New Roman" panose="02020603050405020304" pitchFamily="18" charset="0"/>
              </a:rPr>
              <a:t>Numerical on Canonical Form</a:t>
            </a:r>
            <a:endParaRPr lang="en-US" sz="3200" dirty="0">
              <a:latin typeface="Times New Roman" panose="02020603050405020304" pitchFamily="18" charset="0"/>
              <a:cs typeface="Times New Roman" panose="02020603050405020304" pitchFamily="18" charset="0"/>
            </a:endParaRPr>
          </a:p>
        </p:txBody>
      </p:sp>
      <p:sp>
        <p:nvSpPr>
          <p:cNvPr id="3" name="Footer Placeholder 2">
            <a:extLst>
              <a:ext uri="{FF2B5EF4-FFF2-40B4-BE49-F238E27FC236}">
                <a16:creationId xmlns:a16="http://schemas.microsoft.com/office/drawing/2014/main" id="{9758C78C-D9FD-41A2-8F11-D09A57054AC3}"/>
              </a:ext>
            </a:extLst>
          </p:cNvPr>
          <p:cNvSpPr>
            <a:spLocks noGrp="1"/>
          </p:cNvSpPr>
          <p:nvPr>
            <p:ph type="ftr" sz="quarter" idx="11"/>
          </p:nvPr>
        </p:nvSpPr>
        <p:spPr/>
        <p:txBody>
          <a:bodyPr/>
          <a:lstStyle/>
          <a:p>
            <a:r>
              <a:rPr lang="en-US" dirty="0"/>
              <a:t>Mrs. </a:t>
            </a:r>
            <a:r>
              <a:rPr lang="en-US" dirty="0" err="1"/>
              <a:t>Swathi</a:t>
            </a:r>
            <a:r>
              <a:rPr lang="en-US" dirty="0"/>
              <a:t> C A, Department of EEE, ATMECE</a:t>
            </a:r>
          </a:p>
        </p:txBody>
      </p:sp>
      <p:sp>
        <p:nvSpPr>
          <p:cNvPr id="5" name="Content Placeholder 4">
            <a:extLst>
              <a:ext uri="{FF2B5EF4-FFF2-40B4-BE49-F238E27FC236}">
                <a16:creationId xmlns:a16="http://schemas.microsoft.com/office/drawing/2014/main" id="{FAC5CD51-BAEA-45E4-BD28-20BEACF152CA}"/>
              </a:ext>
            </a:extLst>
          </p:cNvPr>
          <p:cNvSpPr>
            <a:spLocks noGrp="1"/>
          </p:cNvSpPr>
          <p:nvPr>
            <p:ph sz="quarter" idx="1"/>
          </p:nvPr>
        </p:nvSpPr>
        <p:spPr>
          <a:xfrm>
            <a:off x="2019300" y="1539880"/>
            <a:ext cx="8153400" cy="4495800"/>
          </a:xfrm>
        </p:spPr>
        <p:txBody>
          <a:bodyPr>
            <a:normAutofit/>
          </a:bodyPr>
          <a:lstStyle/>
          <a:p>
            <a:pPr marL="0" indent="0" algn="just">
              <a:buNone/>
            </a:pPr>
            <a:r>
              <a:rPr lang="en-US" sz="2400" dirty="0">
                <a:latin typeface="Times New Roman" panose="02020603050405020304" pitchFamily="18" charset="0"/>
                <a:cs typeface="Times New Roman" panose="02020603050405020304" pitchFamily="18" charset="0"/>
              </a:rPr>
              <a:t>3. T = f(</a:t>
            </a:r>
            <a:r>
              <a:rPr lang="en-US" sz="2400" dirty="0" err="1">
                <a:latin typeface="Times New Roman" panose="02020603050405020304" pitchFamily="18" charset="0"/>
                <a:cs typeface="Times New Roman" panose="02020603050405020304" pitchFamily="18" charset="0"/>
              </a:rPr>
              <a:t>a,b,c</a:t>
            </a:r>
            <a:r>
              <a:rPr lang="en-US" sz="2400" dirty="0">
                <a:latin typeface="Times New Roman" panose="02020603050405020304" pitchFamily="18" charset="0"/>
                <a:cs typeface="Times New Roman" panose="02020603050405020304" pitchFamily="18" charset="0"/>
              </a:rPr>
              <a:t>) = (</a:t>
            </a:r>
            <a:r>
              <a:rPr lang="en-US" sz="2400" dirty="0" err="1">
                <a:latin typeface="Times New Roman" panose="02020603050405020304" pitchFamily="18" charset="0"/>
                <a:cs typeface="Times New Roman" panose="02020603050405020304" pitchFamily="18" charset="0"/>
              </a:rPr>
              <a:t>a+b</a:t>
            </a:r>
            <a:r>
              <a:rPr lang="en-US" sz="2400" dirty="0">
                <a:latin typeface="Times New Roman" panose="02020603050405020304" pitchFamily="18" charset="0"/>
                <a:cs typeface="Times New Roman" panose="02020603050405020304" pitchFamily="18" charset="0"/>
              </a:rPr>
              <a:t>’)(</a:t>
            </a:r>
            <a:r>
              <a:rPr lang="en-US" sz="2400" dirty="0" err="1">
                <a:latin typeface="Times New Roman" panose="02020603050405020304" pitchFamily="18" charset="0"/>
                <a:cs typeface="Times New Roman" panose="02020603050405020304" pitchFamily="18" charset="0"/>
              </a:rPr>
              <a:t>b’+c</a:t>
            </a:r>
            <a:r>
              <a:rPr lang="en-US" sz="2400" dirty="0">
                <a:latin typeface="Times New Roman" panose="02020603050405020304" pitchFamily="18" charset="0"/>
                <a:cs typeface="Times New Roman" panose="02020603050405020304" pitchFamily="18" charset="0"/>
              </a:rPr>
              <a:t>) ----- (POS </a:t>
            </a:r>
            <a:r>
              <a:rPr lang="en-US" sz="2400" dirty="0" err="1">
                <a:latin typeface="Times New Roman" panose="02020603050405020304" pitchFamily="18" charset="0"/>
                <a:cs typeface="Times New Roman" panose="02020603050405020304" pitchFamily="18" charset="0"/>
              </a:rPr>
              <a:t>Equn</a:t>
            </a:r>
            <a:r>
              <a:rPr lang="en-US" sz="2400" dirty="0">
                <a:latin typeface="Times New Roman" panose="02020603050405020304" pitchFamily="18" charset="0"/>
                <a:cs typeface="Times New Roman" panose="02020603050405020304" pitchFamily="18" charset="0"/>
              </a:rPr>
              <a:t>)</a:t>
            </a:r>
          </a:p>
          <a:p>
            <a:pPr marL="0" indent="0" algn="just">
              <a:buNone/>
            </a:pPr>
            <a:r>
              <a:rPr lang="en-US" sz="2400" dirty="0" err="1">
                <a:latin typeface="Times New Roman" panose="02020603050405020304" pitchFamily="18" charset="0"/>
                <a:cs typeface="Times New Roman" panose="02020603050405020304" pitchFamily="18" charset="0"/>
              </a:rPr>
              <a:t>Soln</a:t>
            </a:r>
            <a:r>
              <a:rPr lang="en-US" sz="2400" dirty="0">
                <a:latin typeface="Times New Roman" panose="02020603050405020304" pitchFamily="18" charset="0"/>
                <a:cs typeface="Times New Roman" panose="02020603050405020304" pitchFamily="18" charset="0"/>
              </a:rPr>
              <a:t>:  </a:t>
            </a:r>
          </a:p>
          <a:p>
            <a:pPr marL="0" indent="0" algn="just">
              <a:buNone/>
            </a:pPr>
            <a:r>
              <a:rPr lang="en-US" sz="2400" dirty="0">
                <a:solidFill>
                  <a:srgbClr val="002060"/>
                </a:solidFill>
                <a:latin typeface="Times New Roman" panose="02020603050405020304" pitchFamily="18" charset="0"/>
                <a:cs typeface="Times New Roman" panose="02020603050405020304" pitchFamily="18" charset="0"/>
              </a:rPr>
              <a:t>First term, OR cc’ with (</a:t>
            </a:r>
            <a:r>
              <a:rPr lang="en-US" sz="2400" dirty="0" err="1">
                <a:solidFill>
                  <a:srgbClr val="002060"/>
                </a:solidFill>
                <a:latin typeface="Times New Roman" panose="02020603050405020304" pitchFamily="18" charset="0"/>
                <a:cs typeface="Times New Roman" panose="02020603050405020304" pitchFamily="18" charset="0"/>
              </a:rPr>
              <a:t>a+b</a:t>
            </a:r>
            <a:r>
              <a:rPr lang="en-US" sz="2400" dirty="0">
                <a:solidFill>
                  <a:srgbClr val="002060"/>
                </a:solidFill>
                <a:latin typeface="Times New Roman" panose="02020603050405020304" pitchFamily="18" charset="0"/>
                <a:cs typeface="Times New Roman" panose="02020603050405020304" pitchFamily="18" charset="0"/>
              </a:rPr>
              <a:t>’) = (</a:t>
            </a:r>
            <a:r>
              <a:rPr lang="en-US" sz="2400" dirty="0" err="1">
                <a:solidFill>
                  <a:srgbClr val="002060"/>
                </a:solidFill>
                <a:latin typeface="Times New Roman" panose="02020603050405020304" pitchFamily="18" charset="0"/>
                <a:cs typeface="Times New Roman" panose="02020603050405020304" pitchFamily="18" charset="0"/>
              </a:rPr>
              <a:t>a+b</a:t>
            </a:r>
            <a:r>
              <a:rPr lang="en-US" sz="2400" dirty="0">
                <a:solidFill>
                  <a:srgbClr val="002060"/>
                </a:solidFill>
                <a:latin typeface="Times New Roman" panose="02020603050405020304" pitchFamily="18" charset="0"/>
                <a:cs typeface="Times New Roman" panose="02020603050405020304" pitchFamily="18" charset="0"/>
              </a:rPr>
              <a:t>’+c) (</a:t>
            </a:r>
            <a:r>
              <a:rPr lang="en-US" sz="2400" dirty="0" err="1">
                <a:solidFill>
                  <a:srgbClr val="002060"/>
                </a:solidFill>
                <a:latin typeface="Times New Roman" panose="02020603050405020304" pitchFamily="18" charset="0"/>
                <a:cs typeface="Times New Roman" panose="02020603050405020304" pitchFamily="18" charset="0"/>
              </a:rPr>
              <a:t>a+b</a:t>
            </a:r>
            <a:r>
              <a:rPr lang="en-US" sz="2400" dirty="0">
                <a:solidFill>
                  <a:srgbClr val="002060"/>
                </a:solidFill>
                <a:latin typeface="Times New Roman" panose="02020603050405020304" pitchFamily="18" charset="0"/>
                <a:cs typeface="Times New Roman" panose="02020603050405020304" pitchFamily="18" charset="0"/>
              </a:rPr>
              <a:t>’+c’)</a:t>
            </a:r>
          </a:p>
          <a:p>
            <a:pPr marL="0" indent="0" algn="just">
              <a:buNone/>
            </a:pPr>
            <a:r>
              <a:rPr lang="en-US" sz="2400" dirty="0">
                <a:solidFill>
                  <a:srgbClr val="002060"/>
                </a:solidFill>
                <a:latin typeface="Times New Roman" panose="02020603050405020304" pitchFamily="18" charset="0"/>
                <a:cs typeface="Times New Roman" panose="02020603050405020304" pitchFamily="18" charset="0"/>
              </a:rPr>
              <a:t>Second Term, OR aa’ with (</a:t>
            </a:r>
            <a:r>
              <a:rPr lang="en-US" sz="2400" dirty="0" err="1">
                <a:solidFill>
                  <a:srgbClr val="002060"/>
                </a:solidFill>
                <a:latin typeface="Times New Roman" panose="02020603050405020304" pitchFamily="18" charset="0"/>
                <a:cs typeface="Times New Roman" panose="02020603050405020304" pitchFamily="18" charset="0"/>
              </a:rPr>
              <a:t>b’+c</a:t>
            </a:r>
            <a:r>
              <a:rPr lang="en-US" sz="2400" dirty="0">
                <a:solidFill>
                  <a:srgbClr val="002060"/>
                </a:solidFill>
                <a:latin typeface="Times New Roman" panose="02020603050405020304" pitchFamily="18" charset="0"/>
                <a:cs typeface="Times New Roman" panose="02020603050405020304" pitchFamily="18" charset="0"/>
              </a:rPr>
              <a:t>) = (</a:t>
            </a:r>
            <a:r>
              <a:rPr lang="en-US" sz="2400" dirty="0" err="1">
                <a:solidFill>
                  <a:srgbClr val="002060"/>
                </a:solidFill>
                <a:latin typeface="Times New Roman" panose="02020603050405020304" pitchFamily="18" charset="0"/>
                <a:cs typeface="Times New Roman" panose="02020603050405020304" pitchFamily="18" charset="0"/>
              </a:rPr>
              <a:t>a+b</a:t>
            </a:r>
            <a:r>
              <a:rPr lang="en-US" sz="2400" dirty="0">
                <a:solidFill>
                  <a:srgbClr val="002060"/>
                </a:solidFill>
                <a:latin typeface="Times New Roman" panose="02020603050405020304" pitchFamily="18" charset="0"/>
                <a:cs typeface="Times New Roman" panose="02020603050405020304" pitchFamily="18" charset="0"/>
              </a:rPr>
              <a:t>’+c) (</a:t>
            </a:r>
            <a:r>
              <a:rPr lang="en-US" sz="2400" dirty="0" err="1">
                <a:solidFill>
                  <a:srgbClr val="002060"/>
                </a:solidFill>
                <a:latin typeface="Times New Roman" panose="02020603050405020304" pitchFamily="18" charset="0"/>
                <a:cs typeface="Times New Roman" panose="02020603050405020304" pitchFamily="18" charset="0"/>
              </a:rPr>
              <a:t>a’+b’+c</a:t>
            </a:r>
            <a:r>
              <a:rPr lang="en-US" sz="2400" dirty="0">
                <a:solidFill>
                  <a:srgbClr val="002060"/>
                </a:solidFill>
                <a:latin typeface="Times New Roman" panose="02020603050405020304" pitchFamily="18" charset="0"/>
                <a:cs typeface="Times New Roman" panose="02020603050405020304" pitchFamily="18" charset="0"/>
              </a:rPr>
              <a:t>)</a:t>
            </a:r>
          </a:p>
          <a:p>
            <a:pPr marL="0" indent="0" algn="just">
              <a:buNone/>
            </a:pPr>
            <a:r>
              <a:rPr lang="en-US" sz="2400" dirty="0">
                <a:solidFill>
                  <a:srgbClr val="002060"/>
                </a:solidFill>
                <a:latin typeface="Times New Roman" panose="02020603050405020304" pitchFamily="18" charset="0"/>
                <a:cs typeface="Times New Roman" panose="02020603050405020304" pitchFamily="18" charset="0"/>
                <a:sym typeface="Wingdings" panose="05000000000000000000" pitchFamily="2" charset="2"/>
              </a:rPr>
              <a:t> T = </a:t>
            </a:r>
            <a:r>
              <a:rPr lang="en-US" sz="2400" dirty="0">
                <a:latin typeface="Times New Roman" panose="02020603050405020304" pitchFamily="18" charset="0"/>
                <a:cs typeface="Times New Roman" panose="02020603050405020304" pitchFamily="18" charset="0"/>
              </a:rPr>
              <a:t>f(</a:t>
            </a:r>
            <a:r>
              <a:rPr lang="en-US" sz="2400" dirty="0" err="1">
                <a:latin typeface="Times New Roman" panose="02020603050405020304" pitchFamily="18" charset="0"/>
                <a:cs typeface="Times New Roman" panose="02020603050405020304" pitchFamily="18" charset="0"/>
              </a:rPr>
              <a:t>a,b,c</a:t>
            </a:r>
            <a:r>
              <a:rPr lang="en-US" sz="2400" dirty="0">
                <a:latin typeface="Times New Roman" panose="02020603050405020304" pitchFamily="18" charset="0"/>
                <a:cs typeface="Times New Roman" panose="02020603050405020304" pitchFamily="18" charset="0"/>
              </a:rPr>
              <a:t>) = </a:t>
            </a:r>
            <a:r>
              <a:rPr lang="en-US" sz="2400" dirty="0">
                <a:solidFill>
                  <a:srgbClr val="002060"/>
                </a:solidFill>
                <a:latin typeface="Times New Roman" panose="02020603050405020304" pitchFamily="18" charset="0"/>
                <a:cs typeface="Times New Roman" panose="02020603050405020304" pitchFamily="18" charset="0"/>
              </a:rPr>
              <a:t>(</a:t>
            </a:r>
            <a:r>
              <a:rPr lang="en-US" sz="2400" dirty="0" err="1">
                <a:solidFill>
                  <a:srgbClr val="002060"/>
                </a:solidFill>
                <a:latin typeface="Times New Roman" panose="02020603050405020304" pitchFamily="18" charset="0"/>
                <a:cs typeface="Times New Roman" panose="02020603050405020304" pitchFamily="18" charset="0"/>
              </a:rPr>
              <a:t>a+b</a:t>
            </a:r>
            <a:r>
              <a:rPr lang="en-US" sz="2400" dirty="0">
                <a:solidFill>
                  <a:srgbClr val="002060"/>
                </a:solidFill>
                <a:latin typeface="Times New Roman" panose="02020603050405020304" pitchFamily="18" charset="0"/>
                <a:cs typeface="Times New Roman" panose="02020603050405020304" pitchFamily="18" charset="0"/>
              </a:rPr>
              <a:t>’+c) (</a:t>
            </a:r>
            <a:r>
              <a:rPr lang="en-US" sz="2400" dirty="0" err="1">
                <a:solidFill>
                  <a:srgbClr val="002060"/>
                </a:solidFill>
                <a:latin typeface="Times New Roman" panose="02020603050405020304" pitchFamily="18" charset="0"/>
                <a:cs typeface="Times New Roman" panose="02020603050405020304" pitchFamily="18" charset="0"/>
              </a:rPr>
              <a:t>a+b</a:t>
            </a:r>
            <a:r>
              <a:rPr lang="en-US" sz="2400" dirty="0">
                <a:solidFill>
                  <a:srgbClr val="002060"/>
                </a:solidFill>
                <a:latin typeface="Times New Roman" panose="02020603050405020304" pitchFamily="18" charset="0"/>
                <a:cs typeface="Times New Roman" panose="02020603050405020304" pitchFamily="18" charset="0"/>
              </a:rPr>
              <a:t>’+c’) (</a:t>
            </a:r>
            <a:r>
              <a:rPr lang="en-US" sz="2400" dirty="0" err="1">
                <a:solidFill>
                  <a:srgbClr val="002060"/>
                </a:solidFill>
                <a:latin typeface="Times New Roman" panose="02020603050405020304" pitchFamily="18" charset="0"/>
                <a:cs typeface="Times New Roman" panose="02020603050405020304" pitchFamily="18" charset="0"/>
              </a:rPr>
              <a:t>a’+b’+c</a:t>
            </a:r>
            <a:r>
              <a:rPr lang="en-US" sz="2400" dirty="0">
                <a:solidFill>
                  <a:srgbClr val="002060"/>
                </a:solidFill>
                <a:latin typeface="Times New Roman" panose="02020603050405020304" pitchFamily="18" charset="0"/>
                <a:cs typeface="Times New Roman" panose="02020603050405020304" pitchFamily="18" charset="0"/>
              </a:rPr>
              <a:t>)</a:t>
            </a:r>
          </a:p>
          <a:p>
            <a:pPr marL="0" indent="0" algn="just">
              <a:buNone/>
            </a:pPr>
            <a:endParaRPr lang="en-US" sz="2400" dirty="0">
              <a:solidFill>
                <a:srgbClr val="002060"/>
              </a:solidFill>
              <a:latin typeface="Times New Roman" panose="02020603050405020304" pitchFamily="18" charset="0"/>
              <a:cs typeface="Times New Roman" panose="02020603050405020304" pitchFamily="18" charset="0"/>
            </a:endParaRPr>
          </a:p>
          <a:p>
            <a:pPr marL="0" indent="0" algn="just">
              <a:buNone/>
            </a:pPr>
            <a:r>
              <a:rPr lang="en-US" sz="2400" dirty="0">
                <a:solidFill>
                  <a:srgbClr val="002060"/>
                </a:solidFill>
                <a:latin typeface="Times New Roman" panose="02020603050405020304" pitchFamily="18" charset="0"/>
                <a:cs typeface="Times New Roman" panose="02020603050405020304" pitchFamily="18" charset="0"/>
              </a:rPr>
              <a:t>4. J = f(A,B,C,D) = (A+B’+D)(A+B’+C) </a:t>
            </a:r>
            <a:r>
              <a:rPr lang="en-US" sz="2400" dirty="0">
                <a:solidFill>
                  <a:srgbClr val="C00000"/>
                </a:solidFill>
                <a:latin typeface="Times New Roman" panose="02020603050405020304" pitchFamily="18" charset="0"/>
                <a:cs typeface="Times New Roman" panose="02020603050405020304" pitchFamily="18" charset="0"/>
              </a:rPr>
              <a:t>---- Try it !!</a:t>
            </a:r>
          </a:p>
        </p:txBody>
      </p:sp>
      <p:sp>
        <p:nvSpPr>
          <p:cNvPr id="6" name="Slide Number Placeholder 3">
            <a:extLst>
              <a:ext uri="{FF2B5EF4-FFF2-40B4-BE49-F238E27FC236}">
                <a16:creationId xmlns:a16="http://schemas.microsoft.com/office/drawing/2014/main" id="{B9C21923-C50A-44A8-AAF3-D3F399132712}"/>
              </a:ext>
            </a:extLst>
          </p:cNvPr>
          <p:cNvSpPr>
            <a:spLocks noGrp="1"/>
          </p:cNvSpPr>
          <p:nvPr>
            <p:ph type="sldNum" sz="quarter" idx="12"/>
          </p:nvPr>
        </p:nvSpPr>
        <p:spPr>
          <a:xfrm>
            <a:off x="8610601" y="6356351"/>
            <a:ext cx="2743200" cy="365125"/>
          </a:xfrm>
        </p:spPr>
        <p:txBody>
          <a:bodyPr>
            <a:normAutofit/>
          </a:bodyPr>
          <a:lstStyle/>
          <a:p>
            <a:fld id="{B6F15528-21DE-4FAA-801E-634DDDAF4B2B}" type="slidenum">
              <a:rPr lang="en-US" smtClean="0"/>
              <a:pPr/>
              <a:t>32</a:t>
            </a:fld>
            <a:endParaRPr lang="en-US" dirty="0"/>
          </a:p>
        </p:txBody>
      </p:sp>
    </p:spTree>
    <p:extLst>
      <p:ext uri="{BB962C8B-B14F-4D97-AF65-F5344CB8AC3E}">
        <p14:creationId xmlns:p14="http://schemas.microsoft.com/office/powerpoint/2010/main" val="8075521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774C1-66EA-4EDB-8347-913B734E4514}"/>
              </a:ext>
            </a:extLst>
          </p:cNvPr>
          <p:cNvSpPr>
            <a:spLocks noGrp="1"/>
          </p:cNvSpPr>
          <p:nvPr>
            <p:ph type="title"/>
          </p:nvPr>
        </p:nvSpPr>
        <p:spPr>
          <a:xfrm>
            <a:off x="703290" y="579962"/>
            <a:ext cx="10515600" cy="1325563"/>
          </a:xfrm>
        </p:spPr>
        <p:txBody>
          <a:bodyPr>
            <a:normAutofit/>
          </a:bodyPr>
          <a:lstStyle/>
          <a:p>
            <a:pPr algn="ctr"/>
            <a:r>
              <a:rPr lang="en-US" sz="3600" dirty="0"/>
              <a:t>Generation of Switching Equations from Truth Table</a:t>
            </a:r>
          </a:p>
        </p:txBody>
      </p:sp>
      <p:sp>
        <p:nvSpPr>
          <p:cNvPr id="3" name="Footer Placeholder 2">
            <a:extLst>
              <a:ext uri="{FF2B5EF4-FFF2-40B4-BE49-F238E27FC236}">
                <a16:creationId xmlns:a16="http://schemas.microsoft.com/office/drawing/2014/main" id="{9758C78C-D9FD-41A2-8F11-D09A57054AC3}"/>
              </a:ext>
            </a:extLst>
          </p:cNvPr>
          <p:cNvSpPr>
            <a:spLocks noGrp="1"/>
          </p:cNvSpPr>
          <p:nvPr>
            <p:ph type="ftr" sz="quarter" idx="11"/>
          </p:nvPr>
        </p:nvSpPr>
        <p:spPr>
          <a:xfrm>
            <a:off x="4038602" y="6356351"/>
            <a:ext cx="4114800" cy="365125"/>
          </a:xfrm>
        </p:spPr>
        <p:txBody>
          <a:bodyPr/>
          <a:lstStyle/>
          <a:p>
            <a:r>
              <a:rPr lang="en-US" dirty="0" err="1"/>
              <a:t>Mrs</a:t>
            </a:r>
            <a:r>
              <a:rPr lang="en-US" dirty="0"/>
              <a:t> </a:t>
            </a:r>
            <a:r>
              <a:rPr lang="en-US" dirty="0" err="1"/>
              <a:t>Swathi</a:t>
            </a:r>
            <a:r>
              <a:rPr lang="en-US" dirty="0"/>
              <a:t> C A, Department of EEE, ATMECE</a:t>
            </a:r>
          </a:p>
        </p:txBody>
      </p:sp>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FAC5CD51-BAEA-45E4-BD28-20BEACF152CA}"/>
                  </a:ext>
                </a:extLst>
              </p:cNvPr>
              <p:cNvSpPr>
                <a:spLocks noGrp="1"/>
              </p:cNvSpPr>
              <p:nvPr>
                <p:ph sz="quarter" idx="1"/>
              </p:nvPr>
            </p:nvSpPr>
            <p:spPr>
              <a:xfrm>
                <a:off x="2286000" y="2148820"/>
                <a:ext cx="8153400" cy="4495800"/>
              </a:xfrm>
            </p:spPr>
            <p:txBody>
              <a:bodyPr>
                <a:normAutofit lnSpcReduction="10000"/>
              </a:bodyPr>
              <a:lstStyle/>
              <a:p>
                <a:pPr algn="just"/>
                <a:endParaRPr lang="en-US" sz="2400" dirty="0">
                  <a:solidFill>
                    <a:srgbClr val="C00000"/>
                  </a:solidFill>
                  <a:latin typeface="Times New Roman" panose="02020603050405020304" pitchFamily="18" charset="0"/>
                  <a:cs typeface="Times New Roman" panose="02020603050405020304" pitchFamily="18" charset="0"/>
                </a:endParaRPr>
              </a:p>
              <a:p>
                <a:pPr algn="just"/>
                <a:endParaRPr lang="en-US" sz="2400" dirty="0">
                  <a:solidFill>
                    <a:srgbClr val="C00000"/>
                  </a:solidFill>
                  <a:latin typeface="Times New Roman" panose="02020603050405020304" pitchFamily="18" charset="0"/>
                  <a:cs typeface="Times New Roman" panose="02020603050405020304" pitchFamily="18" charset="0"/>
                </a:endParaRPr>
              </a:p>
              <a:p>
                <a:pPr algn="just"/>
                <a:endParaRPr lang="en-US" sz="2400" dirty="0">
                  <a:solidFill>
                    <a:srgbClr val="C00000"/>
                  </a:solidFill>
                  <a:latin typeface="Times New Roman" panose="02020603050405020304" pitchFamily="18" charset="0"/>
                  <a:cs typeface="Times New Roman" panose="02020603050405020304" pitchFamily="18" charset="0"/>
                </a:endParaRPr>
              </a:p>
              <a:p>
                <a:pPr algn="just"/>
                <a:endParaRPr lang="en-US" sz="2400" dirty="0">
                  <a:solidFill>
                    <a:srgbClr val="C00000"/>
                  </a:solidFill>
                  <a:latin typeface="Times New Roman" panose="02020603050405020304" pitchFamily="18" charset="0"/>
                  <a:cs typeface="Times New Roman" panose="02020603050405020304" pitchFamily="18" charset="0"/>
                </a:endParaRPr>
              </a:p>
              <a:p>
                <a:pPr algn="just"/>
                <a:endParaRPr lang="en-US" sz="2400" dirty="0">
                  <a:solidFill>
                    <a:srgbClr val="C00000"/>
                  </a:solidFill>
                  <a:latin typeface="Times New Roman" panose="02020603050405020304" pitchFamily="18" charset="0"/>
                  <a:cs typeface="Times New Roman" panose="02020603050405020304" pitchFamily="18" charset="0"/>
                </a:endParaRPr>
              </a:p>
              <a:p>
                <a:pPr algn="just"/>
                <a:endParaRPr lang="en-US" sz="2400" dirty="0">
                  <a:solidFill>
                    <a:srgbClr val="C00000"/>
                  </a:solidFill>
                  <a:latin typeface="Times New Roman" panose="02020603050405020304" pitchFamily="18" charset="0"/>
                  <a:cs typeface="Times New Roman" panose="02020603050405020304" pitchFamily="18" charset="0"/>
                </a:endParaRPr>
              </a:p>
              <a:p>
                <a:pPr algn="just"/>
                <a:endParaRPr lang="en-US" sz="2400" dirty="0">
                  <a:solidFill>
                    <a:srgbClr val="C00000"/>
                  </a:solidFill>
                  <a:latin typeface="Times New Roman" panose="02020603050405020304" pitchFamily="18" charset="0"/>
                  <a:cs typeface="Times New Roman" panose="02020603050405020304" pitchFamily="18" charset="0"/>
                </a:endParaRPr>
              </a:p>
              <a:p>
                <a:pPr marL="0" indent="0" algn="just">
                  <a:buNone/>
                </a:pPr>
                <a:endParaRPr lang="en-US" sz="2400" dirty="0">
                  <a:solidFill>
                    <a:srgbClr val="C00000"/>
                  </a:solidFill>
                  <a:latin typeface="Times New Roman" panose="02020603050405020304" pitchFamily="18" charset="0"/>
                  <a:cs typeface="Times New Roman" panose="02020603050405020304" pitchFamily="18" charset="0"/>
                </a:endParaRPr>
              </a:p>
              <a:p>
                <a:pPr marL="0" indent="0" algn="just">
                  <a:buNone/>
                </a:pPr>
                <a:endParaRPr lang="en-US" sz="2400" dirty="0">
                  <a:solidFill>
                    <a:srgbClr val="C00000"/>
                  </a:solidFill>
                  <a:latin typeface="Times New Roman" panose="02020603050405020304" pitchFamily="18" charset="0"/>
                  <a:cs typeface="Times New Roman" panose="02020603050405020304" pitchFamily="18" charset="0"/>
                </a:endParaRPr>
              </a:p>
              <a:p>
                <a:pPr marL="0" indent="0" algn="just">
                  <a:buNone/>
                </a:pPr>
                <a:r>
                  <a:rPr lang="en-US" sz="2400" dirty="0">
                    <a:solidFill>
                      <a:srgbClr val="C00000"/>
                    </a:solidFill>
                    <a:latin typeface="Times New Roman" panose="02020603050405020304" pitchFamily="18" charset="0"/>
                    <a:cs typeface="Times New Roman" panose="02020603050405020304" pitchFamily="18" charset="0"/>
                  </a:rPr>
                  <a:t>P (</a:t>
                </a:r>
                <a:r>
                  <a:rPr lang="en-US" sz="2400" dirty="0" err="1">
                    <a:solidFill>
                      <a:srgbClr val="C00000"/>
                    </a:solidFill>
                    <a:latin typeface="Times New Roman" panose="02020603050405020304" pitchFamily="18" charset="0"/>
                    <a:cs typeface="Times New Roman" panose="02020603050405020304" pitchFamily="18" charset="0"/>
                  </a:rPr>
                  <a:t>a’bc</a:t>
                </a:r>
                <a:r>
                  <a:rPr lang="en-US" sz="2400" dirty="0">
                    <a:solidFill>
                      <a:srgbClr val="C00000"/>
                    </a:solidFill>
                    <a:latin typeface="Times New Roman" panose="02020603050405020304" pitchFamily="18" charset="0"/>
                    <a:cs typeface="Times New Roman" panose="02020603050405020304" pitchFamily="18" charset="0"/>
                  </a:rPr>
                  <a:t> +</a:t>
                </a:r>
                <a:r>
                  <a:rPr lang="en-US" sz="2400" dirty="0" err="1">
                    <a:solidFill>
                      <a:srgbClr val="C00000"/>
                    </a:solidFill>
                    <a:latin typeface="Times New Roman" panose="02020603050405020304" pitchFamily="18" charset="0"/>
                    <a:cs typeface="Times New Roman" panose="02020603050405020304" pitchFamily="18" charset="0"/>
                  </a:rPr>
                  <a:t>ab’c</a:t>
                </a:r>
                <a:r>
                  <a:rPr lang="en-US" sz="2400" dirty="0">
                    <a:solidFill>
                      <a:srgbClr val="C00000"/>
                    </a:solidFill>
                    <a:latin typeface="Times New Roman" panose="02020603050405020304" pitchFamily="18" charset="0"/>
                    <a:cs typeface="Times New Roman" panose="02020603050405020304" pitchFamily="18" charset="0"/>
                  </a:rPr>
                  <a:t>’+ </a:t>
                </a:r>
                <a:r>
                  <a:rPr lang="en-US" sz="2400" dirty="0" err="1">
                    <a:solidFill>
                      <a:srgbClr val="C00000"/>
                    </a:solidFill>
                    <a:latin typeface="Times New Roman" panose="02020603050405020304" pitchFamily="18" charset="0"/>
                    <a:cs typeface="Times New Roman" panose="02020603050405020304" pitchFamily="18" charset="0"/>
                  </a:rPr>
                  <a:t>ab’c</a:t>
                </a:r>
                <a:r>
                  <a:rPr lang="en-US" sz="2400" dirty="0">
                    <a:solidFill>
                      <a:srgbClr val="C00000"/>
                    </a:solidFill>
                    <a:latin typeface="Times New Roman" panose="02020603050405020304" pitchFamily="18" charset="0"/>
                    <a:cs typeface="Times New Roman" panose="02020603050405020304" pitchFamily="18" charset="0"/>
                  </a:rPr>
                  <a:t>+ </a:t>
                </a:r>
                <a:r>
                  <a:rPr lang="en-US" sz="2400" dirty="0" err="1">
                    <a:solidFill>
                      <a:srgbClr val="C00000"/>
                    </a:solidFill>
                    <a:latin typeface="Times New Roman" panose="02020603050405020304" pitchFamily="18" charset="0"/>
                    <a:cs typeface="Times New Roman" panose="02020603050405020304" pitchFamily="18" charset="0"/>
                  </a:rPr>
                  <a:t>abc</a:t>
                </a:r>
                <a:r>
                  <a:rPr lang="en-US" sz="2400" dirty="0">
                    <a:solidFill>
                      <a:srgbClr val="C00000"/>
                    </a:solidFill>
                    <a:latin typeface="Times New Roman" panose="02020603050405020304" pitchFamily="18" charset="0"/>
                    <a:cs typeface="Times New Roman" panose="02020603050405020304" pitchFamily="18" charset="0"/>
                  </a:rPr>
                  <a:t>’+</a:t>
                </a:r>
                <a:r>
                  <a:rPr lang="en-US" sz="2400" dirty="0" err="1">
                    <a:solidFill>
                      <a:srgbClr val="C00000"/>
                    </a:solidFill>
                    <a:latin typeface="Times New Roman" panose="02020603050405020304" pitchFamily="18" charset="0"/>
                    <a:cs typeface="Times New Roman" panose="02020603050405020304" pitchFamily="18" charset="0"/>
                  </a:rPr>
                  <a:t>abc</a:t>
                </a:r>
                <a:r>
                  <a:rPr lang="en-US" sz="2400" dirty="0">
                    <a:solidFill>
                      <a:srgbClr val="C00000"/>
                    </a:solidFill>
                    <a:latin typeface="Times New Roman" panose="02020603050405020304" pitchFamily="18" charset="0"/>
                    <a:cs typeface="Times New Roman" panose="02020603050405020304" pitchFamily="18" charset="0"/>
                  </a:rPr>
                  <a:t>) =&gt; P = f(</a:t>
                </a:r>
                <a:r>
                  <a:rPr lang="en-US" sz="2400" dirty="0" err="1">
                    <a:solidFill>
                      <a:srgbClr val="C00000"/>
                    </a:solidFill>
                    <a:latin typeface="Times New Roman" panose="02020603050405020304" pitchFamily="18" charset="0"/>
                    <a:cs typeface="Times New Roman" panose="02020603050405020304" pitchFamily="18" charset="0"/>
                  </a:rPr>
                  <a:t>a,b,c</a:t>
                </a:r>
                <a:r>
                  <a:rPr lang="en-US" sz="2400" dirty="0">
                    <a:solidFill>
                      <a:srgbClr val="C00000"/>
                    </a:solidFill>
                    <a:latin typeface="Times New Roman" panose="02020603050405020304" pitchFamily="18" charset="0"/>
                    <a:cs typeface="Times New Roman" panose="02020603050405020304" pitchFamily="18" charset="0"/>
                  </a:rPr>
                  <a:t>) = </a:t>
                </a:r>
                <a14:m>
                  <m:oMath xmlns:m="http://schemas.openxmlformats.org/officeDocument/2006/math">
                    <m:nary>
                      <m:naryPr>
                        <m:chr m:val="∑"/>
                        <m:subHide m:val="on"/>
                        <m:supHide m:val="on"/>
                        <m:ctrlPr>
                          <a:rPr lang="en-US" sz="2400" i="1">
                            <a:solidFill>
                              <a:srgbClr val="C00000"/>
                            </a:solidFill>
                            <a:latin typeface="Cambria Math" panose="02040503050406030204" pitchFamily="18" charset="0"/>
                            <a:cs typeface="Times New Roman" panose="02020603050405020304" pitchFamily="18" charset="0"/>
                          </a:rPr>
                        </m:ctrlPr>
                      </m:naryPr>
                      <m:sub/>
                      <m:sup/>
                      <m:e>
                        <m:r>
                          <a:rPr lang="en-US" sz="2400" i="1">
                            <a:solidFill>
                              <a:srgbClr val="C00000"/>
                            </a:solidFill>
                            <a:latin typeface="Cambria Math" panose="02040503050406030204" pitchFamily="18" charset="0"/>
                            <a:cs typeface="Times New Roman" panose="02020603050405020304" pitchFamily="18" charset="0"/>
                          </a:rPr>
                          <m:t>(5,4,6,7,3)</m:t>
                        </m:r>
                      </m:e>
                    </m:nary>
                  </m:oMath>
                </a14:m>
                <a:endParaRPr lang="en-US" sz="2400" dirty="0">
                  <a:solidFill>
                    <a:srgbClr val="C00000"/>
                  </a:solidFill>
                  <a:latin typeface="Times New Roman" panose="02020603050405020304" pitchFamily="18" charset="0"/>
                  <a:cs typeface="Times New Roman" panose="02020603050405020304" pitchFamily="18" charset="0"/>
                </a:endParaRPr>
              </a:p>
            </p:txBody>
          </p:sp>
        </mc:Choice>
        <mc:Fallback xmlns="">
          <p:sp>
            <p:nvSpPr>
              <p:cNvPr id="5" name="Content Placeholder 4">
                <a:extLst>
                  <a:ext uri="{FF2B5EF4-FFF2-40B4-BE49-F238E27FC236}">
                    <a16:creationId xmlns:a16="http://schemas.microsoft.com/office/drawing/2014/main" id="{FAC5CD51-BAEA-45E4-BD28-20BEACF152CA}"/>
                  </a:ext>
                </a:extLst>
              </p:cNvPr>
              <p:cNvSpPr>
                <a:spLocks noGrp="1" noRot="1" noChangeAspect="1" noMove="1" noResize="1" noEditPoints="1" noAdjustHandles="1" noChangeArrowheads="1" noChangeShapeType="1" noTextEdit="1"/>
              </p:cNvSpPr>
              <p:nvPr>
                <p:ph sz="quarter" idx="1"/>
              </p:nvPr>
            </p:nvSpPr>
            <p:spPr>
              <a:xfrm>
                <a:off x="2286000" y="2148820"/>
                <a:ext cx="8153400" cy="4495800"/>
              </a:xfrm>
              <a:blipFill>
                <a:blip r:embed="rId2"/>
                <a:stretch>
                  <a:fillRect l="-1121" b="-12873"/>
                </a:stretch>
              </a:blipFill>
            </p:spPr>
            <p:txBody>
              <a:bodyPr/>
              <a:lstStyle/>
              <a:p>
                <a:r>
                  <a:rPr lang="en-IN">
                    <a:noFill/>
                  </a:rPr>
                  <a:t> </a:t>
                </a:r>
              </a:p>
            </p:txBody>
          </p:sp>
        </mc:Fallback>
      </mc:AlternateContent>
      <p:graphicFrame>
        <p:nvGraphicFramePr>
          <p:cNvPr id="7" name="Table 7">
            <a:extLst>
              <a:ext uri="{FF2B5EF4-FFF2-40B4-BE49-F238E27FC236}">
                <a16:creationId xmlns:a16="http://schemas.microsoft.com/office/drawing/2014/main" id="{8F213D60-09E8-45B6-9ED0-A152E636B89D}"/>
              </a:ext>
            </a:extLst>
          </p:cNvPr>
          <p:cNvGraphicFramePr>
            <a:graphicFrameLocks noGrp="1"/>
          </p:cNvGraphicFramePr>
          <p:nvPr>
            <p:extLst>
              <p:ext uri="{D42A27DB-BD31-4B8C-83A1-F6EECF244321}">
                <p14:modId xmlns:p14="http://schemas.microsoft.com/office/powerpoint/2010/main" val="4272963065"/>
              </p:ext>
            </p:extLst>
          </p:nvPr>
        </p:nvGraphicFramePr>
        <p:xfrm>
          <a:off x="2116393" y="1527610"/>
          <a:ext cx="6743827" cy="4263323"/>
        </p:xfrm>
        <a:graphic>
          <a:graphicData uri="http://schemas.openxmlformats.org/drawingml/2006/table">
            <a:tbl>
              <a:tblPr firstRow="1" bandRow="1">
                <a:tableStyleId>{5C22544A-7EE6-4342-B048-85BDC9FD1C3A}</a:tableStyleId>
              </a:tblPr>
              <a:tblGrid>
                <a:gridCol w="1591263">
                  <a:extLst>
                    <a:ext uri="{9D8B030D-6E8A-4147-A177-3AD203B41FA5}">
                      <a16:colId xmlns:a16="http://schemas.microsoft.com/office/drawing/2014/main" val="476082659"/>
                    </a:ext>
                  </a:extLst>
                </a:gridCol>
                <a:gridCol w="1591263">
                  <a:extLst>
                    <a:ext uri="{9D8B030D-6E8A-4147-A177-3AD203B41FA5}">
                      <a16:colId xmlns:a16="http://schemas.microsoft.com/office/drawing/2014/main" val="370071761"/>
                    </a:ext>
                  </a:extLst>
                </a:gridCol>
                <a:gridCol w="1591263">
                  <a:extLst>
                    <a:ext uri="{9D8B030D-6E8A-4147-A177-3AD203B41FA5}">
                      <a16:colId xmlns:a16="http://schemas.microsoft.com/office/drawing/2014/main" val="2798490630"/>
                    </a:ext>
                  </a:extLst>
                </a:gridCol>
                <a:gridCol w="1970038">
                  <a:extLst>
                    <a:ext uri="{9D8B030D-6E8A-4147-A177-3AD203B41FA5}">
                      <a16:colId xmlns:a16="http://schemas.microsoft.com/office/drawing/2014/main" val="3819803009"/>
                    </a:ext>
                  </a:extLst>
                </a:gridCol>
              </a:tblGrid>
              <a:tr h="151854">
                <a:tc gridSpan="3">
                  <a:txBody>
                    <a:bodyPr/>
                    <a:lstStyle/>
                    <a:p>
                      <a:pPr algn="ctr"/>
                      <a:r>
                        <a:rPr lang="en-US" sz="2000" dirty="0">
                          <a:latin typeface="Times New Roman" panose="02020603050405020304" pitchFamily="18" charset="0"/>
                          <a:cs typeface="Times New Roman" panose="02020603050405020304" pitchFamily="18" charset="0"/>
                        </a:rPr>
                        <a:t>Input Variable</a:t>
                      </a:r>
                      <a:endParaRPr lang="en-IN" sz="2000" dirty="0">
                        <a:latin typeface="Times New Roman" panose="02020603050405020304" pitchFamily="18" charset="0"/>
                        <a:cs typeface="Times New Roman" panose="02020603050405020304" pitchFamily="18" charset="0"/>
                      </a:endParaRPr>
                    </a:p>
                  </a:txBody>
                  <a:tcPr/>
                </a:tc>
                <a:tc hMerge="1">
                  <a:txBody>
                    <a:bodyPr/>
                    <a:lstStyle/>
                    <a:p>
                      <a:endParaRPr lang="en-IN" dirty="0"/>
                    </a:p>
                  </a:txBody>
                  <a:tcPr/>
                </a:tc>
                <a:tc hMerge="1">
                  <a:txBody>
                    <a:bodyPr/>
                    <a:lstStyle/>
                    <a:p>
                      <a:endParaRPr lang="en-IN"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latin typeface="Times New Roman" panose="02020603050405020304" pitchFamily="18" charset="0"/>
                          <a:cs typeface="Times New Roman" panose="02020603050405020304" pitchFamily="18" charset="0"/>
                        </a:rPr>
                        <a:t>Output Variable</a:t>
                      </a:r>
                      <a:endParaRPr lang="en-IN"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241130000"/>
                  </a:ext>
                </a:extLst>
              </a:tr>
              <a:tr h="697163">
                <a:tc>
                  <a:txBody>
                    <a:bodyPr/>
                    <a:lstStyle/>
                    <a:p>
                      <a:pPr algn="ctr"/>
                      <a:r>
                        <a:rPr lang="en-US" sz="2000" dirty="0">
                          <a:latin typeface="Times New Roman" panose="02020603050405020304" pitchFamily="18" charset="0"/>
                          <a:cs typeface="Times New Roman" panose="02020603050405020304" pitchFamily="18" charset="0"/>
                        </a:rPr>
                        <a:t>a</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b</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c</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Y</a:t>
                      </a:r>
                      <a:endParaRPr lang="en-IN"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735250871"/>
                  </a:ext>
                </a:extLst>
              </a:tr>
              <a:tr h="394049">
                <a:tc>
                  <a:txBody>
                    <a:bodyPr/>
                    <a:lstStyle/>
                    <a:p>
                      <a:pPr algn="ctr"/>
                      <a:r>
                        <a:rPr lang="en-US" sz="2000" dirty="0">
                          <a:latin typeface="Times New Roman" panose="02020603050405020304" pitchFamily="18" charset="0"/>
                          <a:cs typeface="Times New Roman" panose="02020603050405020304" pitchFamily="18" charset="0"/>
                        </a:rPr>
                        <a:t>0</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0</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0</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0</a:t>
                      </a:r>
                      <a:endParaRPr lang="en-IN"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886352815"/>
                  </a:ext>
                </a:extLst>
              </a:tr>
              <a:tr h="394049">
                <a:tc>
                  <a:txBody>
                    <a:bodyPr/>
                    <a:lstStyle/>
                    <a:p>
                      <a:pPr algn="ctr"/>
                      <a:r>
                        <a:rPr lang="en-US" sz="2000" dirty="0">
                          <a:latin typeface="Times New Roman" panose="02020603050405020304" pitchFamily="18" charset="0"/>
                          <a:cs typeface="Times New Roman" panose="02020603050405020304" pitchFamily="18" charset="0"/>
                        </a:rPr>
                        <a:t>0</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0</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1</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0</a:t>
                      </a:r>
                      <a:endParaRPr lang="en-IN"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341393544"/>
                  </a:ext>
                </a:extLst>
              </a:tr>
              <a:tr h="394049">
                <a:tc>
                  <a:txBody>
                    <a:bodyPr/>
                    <a:lstStyle/>
                    <a:p>
                      <a:pPr algn="ctr"/>
                      <a:r>
                        <a:rPr lang="en-US" sz="2000" dirty="0">
                          <a:latin typeface="Times New Roman" panose="02020603050405020304" pitchFamily="18" charset="0"/>
                          <a:cs typeface="Times New Roman" panose="02020603050405020304" pitchFamily="18" charset="0"/>
                        </a:rPr>
                        <a:t>0</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1</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0</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0</a:t>
                      </a:r>
                      <a:endParaRPr lang="en-IN"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189415463"/>
                  </a:ext>
                </a:extLst>
              </a:tr>
              <a:tr h="394049">
                <a:tc>
                  <a:txBody>
                    <a:bodyPr/>
                    <a:lstStyle/>
                    <a:p>
                      <a:pPr algn="ctr"/>
                      <a:r>
                        <a:rPr lang="en-US" sz="2000" dirty="0">
                          <a:latin typeface="Times New Roman" panose="02020603050405020304" pitchFamily="18" charset="0"/>
                          <a:cs typeface="Times New Roman" panose="02020603050405020304" pitchFamily="18" charset="0"/>
                        </a:rPr>
                        <a:t>0</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1</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1</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1</a:t>
                      </a:r>
                      <a:endParaRPr lang="en-IN"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989210169"/>
                  </a:ext>
                </a:extLst>
              </a:tr>
              <a:tr h="394049">
                <a:tc>
                  <a:txBody>
                    <a:bodyPr/>
                    <a:lstStyle/>
                    <a:p>
                      <a:pPr algn="ctr"/>
                      <a:r>
                        <a:rPr lang="en-US" sz="2000" dirty="0">
                          <a:latin typeface="Times New Roman" panose="02020603050405020304" pitchFamily="18" charset="0"/>
                          <a:cs typeface="Times New Roman" panose="02020603050405020304" pitchFamily="18" charset="0"/>
                        </a:rPr>
                        <a:t>1</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0</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0</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1</a:t>
                      </a:r>
                      <a:endParaRPr lang="en-IN"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391807380"/>
                  </a:ext>
                </a:extLst>
              </a:tr>
              <a:tr h="394049">
                <a:tc>
                  <a:txBody>
                    <a:bodyPr/>
                    <a:lstStyle/>
                    <a:p>
                      <a:pPr algn="ctr"/>
                      <a:r>
                        <a:rPr lang="en-US" sz="2000" dirty="0">
                          <a:latin typeface="Times New Roman" panose="02020603050405020304" pitchFamily="18" charset="0"/>
                          <a:cs typeface="Times New Roman" panose="02020603050405020304" pitchFamily="18" charset="0"/>
                        </a:rPr>
                        <a:t>1</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0</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1</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1</a:t>
                      </a:r>
                      <a:endParaRPr lang="en-IN"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526281868"/>
                  </a:ext>
                </a:extLst>
              </a:tr>
              <a:tr h="394049">
                <a:tc>
                  <a:txBody>
                    <a:bodyPr/>
                    <a:lstStyle/>
                    <a:p>
                      <a:pPr algn="ctr"/>
                      <a:r>
                        <a:rPr lang="en-US" sz="2000" dirty="0">
                          <a:latin typeface="Times New Roman" panose="02020603050405020304" pitchFamily="18" charset="0"/>
                          <a:cs typeface="Times New Roman" panose="02020603050405020304" pitchFamily="18" charset="0"/>
                        </a:rPr>
                        <a:t>1</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1</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0</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1</a:t>
                      </a:r>
                      <a:endParaRPr lang="en-IN"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913670432"/>
                  </a:ext>
                </a:extLst>
              </a:tr>
              <a:tr h="394049">
                <a:tc>
                  <a:txBody>
                    <a:bodyPr/>
                    <a:lstStyle/>
                    <a:p>
                      <a:pPr algn="ctr"/>
                      <a:r>
                        <a:rPr lang="en-US" sz="2000" dirty="0">
                          <a:latin typeface="Times New Roman" panose="02020603050405020304" pitchFamily="18" charset="0"/>
                          <a:cs typeface="Times New Roman" panose="02020603050405020304" pitchFamily="18" charset="0"/>
                        </a:rPr>
                        <a:t>1</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1</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1</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1</a:t>
                      </a:r>
                      <a:endParaRPr lang="en-IN"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843074279"/>
                  </a:ext>
                </a:extLst>
              </a:tr>
            </a:tbl>
          </a:graphicData>
        </a:graphic>
      </p:graphicFrame>
      <p:sp>
        <p:nvSpPr>
          <p:cNvPr id="17" name="Slide Number Placeholder 3">
            <a:extLst>
              <a:ext uri="{FF2B5EF4-FFF2-40B4-BE49-F238E27FC236}">
                <a16:creationId xmlns:a16="http://schemas.microsoft.com/office/drawing/2014/main" id="{B9C21923-C50A-44A8-AAF3-D3F399132712}"/>
              </a:ext>
            </a:extLst>
          </p:cNvPr>
          <p:cNvSpPr>
            <a:spLocks noGrp="1"/>
          </p:cNvSpPr>
          <p:nvPr>
            <p:ph type="sldNum" sz="quarter" idx="12"/>
          </p:nvPr>
        </p:nvSpPr>
        <p:spPr>
          <a:xfrm>
            <a:off x="8610601" y="6356351"/>
            <a:ext cx="2743200" cy="365125"/>
          </a:xfrm>
        </p:spPr>
        <p:txBody>
          <a:bodyPr>
            <a:normAutofit/>
          </a:bodyPr>
          <a:lstStyle/>
          <a:p>
            <a:fld id="{B6F15528-21DE-4FAA-801E-634DDDAF4B2B}" type="slidenum">
              <a:rPr lang="en-US" smtClean="0"/>
              <a:pPr/>
              <a:t>33</a:t>
            </a:fld>
            <a:endParaRPr lang="en-US" dirty="0"/>
          </a:p>
        </p:txBody>
      </p:sp>
    </p:spTree>
    <p:extLst>
      <p:ext uri="{BB962C8B-B14F-4D97-AF65-F5344CB8AC3E}">
        <p14:creationId xmlns:p14="http://schemas.microsoft.com/office/powerpoint/2010/main" val="11831895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774C1-66EA-4EDB-8347-913B734E4514}"/>
              </a:ext>
            </a:extLst>
          </p:cNvPr>
          <p:cNvSpPr>
            <a:spLocks noGrp="1"/>
          </p:cNvSpPr>
          <p:nvPr>
            <p:ph type="title"/>
          </p:nvPr>
        </p:nvSpPr>
        <p:spPr>
          <a:xfrm>
            <a:off x="1013531" y="934173"/>
            <a:ext cx="10515600" cy="1325563"/>
          </a:xfrm>
        </p:spPr>
        <p:txBody>
          <a:bodyPr>
            <a:normAutofit/>
          </a:bodyPr>
          <a:lstStyle/>
          <a:p>
            <a:pPr algn="ctr"/>
            <a:r>
              <a:rPr lang="en-US" sz="3200" b="1" dirty="0">
                <a:latin typeface="Times New Roman" panose="02020603050405020304" pitchFamily="18" charset="0"/>
                <a:cs typeface="Times New Roman" panose="02020603050405020304" pitchFamily="18" charset="0"/>
              </a:rPr>
              <a:t>Numerical examples on Switching Equations from Truth Table</a:t>
            </a:r>
          </a:p>
        </p:txBody>
      </p:sp>
      <p:sp>
        <p:nvSpPr>
          <p:cNvPr id="3" name="Footer Placeholder 2">
            <a:extLst>
              <a:ext uri="{FF2B5EF4-FFF2-40B4-BE49-F238E27FC236}">
                <a16:creationId xmlns:a16="http://schemas.microsoft.com/office/drawing/2014/main" id="{9758C78C-D9FD-41A2-8F11-D09A57054AC3}"/>
              </a:ext>
            </a:extLst>
          </p:cNvPr>
          <p:cNvSpPr>
            <a:spLocks noGrp="1"/>
          </p:cNvSpPr>
          <p:nvPr>
            <p:ph type="ftr" sz="quarter" idx="11"/>
          </p:nvPr>
        </p:nvSpPr>
        <p:spPr>
          <a:xfrm>
            <a:off x="3454280" y="6069424"/>
            <a:ext cx="5421083" cy="365125"/>
          </a:xfrm>
        </p:spPr>
        <p:txBody>
          <a:bodyPr/>
          <a:lstStyle/>
          <a:p>
            <a:r>
              <a:rPr lang="en-US" dirty="0" err="1"/>
              <a:t>Mrs</a:t>
            </a:r>
            <a:r>
              <a:rPr lang="en-US" dirty="0"/>
              <a:t> </a:t>
            </a:r>
            <a:r>
              <a:rPr lang="en-US" dirty="0" err="1"/>
              <a:t>Swathi</a:t>
            </a:r>
            <a:r>
              <a:rPr lang="en-US" dirty="0"/>
              <a:t> C A, Department of EEE, ATMECE</a:t>
            </a:r>
          </a:p>
        </p:txBody>
      </p:sp>
      <p:sp>
        <p:nvSpPr>
          <p:cNvPr id="5" name="Content Placeholder 4">
            <a:extLst>
              <a:ext uri="{FF2B5EF4-FFF2-40B4-BE49-F238E27FC236}">
                <a16:creationId xmlns:a16="http://schemas.microsoft.com/office/drawing/2014/main" id="{FAC5CD51-BAEA-45E4-BD28-20BEACF152CA}"/>
              </a:ext>
            </a:extLst>
          </p:cNvPr>
          <p:cNvSpPr>
            <a:spLocks noGrp="1" noRot="1" noChangeAspect="1" noMove="1" noResize="1" noEditPoints="1" noAdjustHandles="1" noChangeArrowheads="1" noChangeShapeType="1" noTextEdit="1"/>
          </p:cNvSpPr>
          <p:nvPr>
            <p:ph sz="quarter" idx="1"/>
          </p:nvPr>
        </p:nvSpPr>
        <p:spPr>
          <a:xfrm>
            <a:off x="1314762" y="2319368"/>
            <a:ext cx="8153400" cy="4708326"/>
          </a:xfrm>
          <a:blipFill>
            <a:blip r:embed="rId2"/>
            <a:stretch>
              <a:fillRect l="-1571" t="-2199" r="-1496"/>
            </a:stretch>
          </a:blipFill>
        </p:spPr>
        <p:txBody>
          <a:bodyPr/>
          <a:lstStyle/>
          <a:p>
            <a:r>
              <a:rPr lang="en-IN" dirty="0">
                <a:noFill/>
              </a:rPr>
              <a:t> </a:t>
            </a:r>
          </a:p>
        </p:txBody>
      </p:sp>
      <p:sp>
        <p:nvSpPr>
          <p:cNvPr id="6" name="Slide Number Placeholder 3">
            <a:extLst>
              <a:ext uri="{FF2B5EF4-FFF2-40B4-BE49-F238E27FC236}">
                <a16:creationId xmlns:a16="http://schemas.microsoft.com/office/drawing/2014/main" id="{B9C21923-C50A-44A8-AAF3-D3F399132712}"/>
              </a:ext>
            </a:extLst>
          </p:cNvPr>
          <p:cNvSpPr>
            <a:spLocks noGrp="1"/>
          </p:cNvSpPr>
          <p:nvPr>
            <p:ph type="sldNum" sz="quarter" idx="12"/>
          </p:nvPr>
        </p:nvSpPr>
        <p:spPr>
          <a:xfrm>
            <a:off x="8610601" y="6356351"/>
            <a:ext cx="2743200" cy="365125"/>
          </a:xfrm>
        </p:spPr>
        <p:txBody>
          <a:bodyPr>
            <a:normAutofit/>
          </a:bodyPr>
          <a:lstStyle/>
          <a:p>
            <a:fld id="{B6F15528-21DE-4FAA-801E-634DDDAF4B2B}" type="slidenum">
              <a:rPr lang="en-US" smtClean="0"/>
              <a:pPr/>
              <a:t>34</a:t>
            </a:fld>
            <a:endParaRPr lang="en-US" dirty="0"/>
          </a:p>
        </p:txBody>
      </p:sp>
    </p:spTree>
    <p:extLst>
      <p:ext uri="{BB962C8B-B14F-4D97-AF65-F5344CB8AC3E}">
        <p14:creationId xmlns:p14="http://schemas.microsoft.com/office/powerpoint/2010/main" val="1328084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fade">
                                      <p:cBhvr>
                                        <p:cTn id="32"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774C1-66EA-4EDB-8347-913B734E4514}"/>
              </a:ext>
            </a:extLst>
          </p:cNvPr>
          <p:cNvSpPr>
            <a:spLocks noGrp="1"/>
          </p:cNvSpPr>
          <p:nvPr>
            <p:ph type="title"/>
          </p:nvPr>
        </p:nvSpPr>
        <p:spPr>
          <a:xfrm>
            <a:off x="886194" y="894251"/>
            <a:ext cx="10515600" cy="1325563"/>
          </a:xfrm>
        </p:spPr>
        <p:txBody>
          <a:bodyPr>
            <a:normAutofit/>
          </a:bodyPr>
          <a:lstStyle/>
          <a:p>
            <a:pPr algn="ctr"/>
            <a:r>
              <a:rPr lang="en-US" sz="3200" b="1" dirty="0">
                <a:latin typeface="Times New Roman" panose="02020603050405020304" pitchFamily="18" charset="0"/>
                <a:cs typeface="Times New Roman" panose="02020603050405020304" pitchFamily="18" charset="0"/>
              </a:rPr>
              <a:t>Numerical examples on Switching Equations from Truth Table</a:t>
            </a:r>
            <a:endParaRPr lang="en-US" sz="3200" dirty="0">
              <a:latin typeface="Times New Roman" panose="02020603050405020304" pitchFamily="18" charset="0"/>
              <a:cs typeface="Times New Roman" panose="02020603050405020304" pitchFamily="18" charset="0"/>
            </a:endParaRPr>
          </a:p>
        </p:txBody>
      </p:sp>
      <p:sp>
        <p:nvSpPr>
          <p:cNvPr id="3" name="Footer Placeholder 2">
            <a:extLst>
              <a:ext uri="{FF2B5EF4-FFF2-40B4-BE49-F238E27FC236}">
                <a16:creationId xmlns:a16="http://schemas.microsoft.com/office/drawing/2014/main" id="{9758C78C-D9FD-41A2-8F11-D09A57054AC3}"/>
              </a:ext>
            </a:extLst>
          </p:cNvPr>
          <p:cNvSpPr>
            <a:spLocks noGrp="1"/>
          </p:cNvSpPr>
          <p:nvPr>
            <p:ph type="ftr" sz="quarter" idx="11"/>
          </p:nvPr>
        </p:nvSpPr>
        <p:spPr>
          <a:xfrm>
            <a:off x="2849847" y="6167020"/>
            <a:ext cx="5421083" cy="365125"/>
          </a:xfrm>
        </p:spPr>
        <p:txBody>
          <a:bodyPr/>
          <a:lstStyle/>
          <a:p>
            <a:r>
              <a:rPr lang="en-US" dirty="0" err="1"/>
              <a:t>Mrs</a:t>
            </a:r>
            <a:r>
              <a:rPr lang="en-US" dirty="0"/>
              <a:t> </a:t>
            </a:r>
            <a:r>
              <a:rPr lang="en-US" dirty="0" err="1"/>
              <a:t>Swathi</a:t>
            </a:r>
            <a:r>
              <a:rPr lang="en-US" dirty="0"/>
              <a:t> C A, Department of EEE, ATMECE</a:t>
            </a:r>
          </a:p>
        </p:txBody>
      </p:sp>
      <p:sp>
        <p:nvSpPr>
          <p:cNvPr id="5" name="Content Placeholder 4">
            <a:extLst>
              <a:ext uri="{FF2B5EF4-FFF2-40B4-BE49-F238E27FC236}">
                <a16:creationId xmlns:a16="http://schemas.microsoft.com/office/drawing/2014/main" id="{FAC5CD51-BAEA-45E4-BD28-20BEACF152CA}"/>
              </a:ext>
            </a:extLst>
          </p:cNvPr>
          <p:cNvSpPr>
            <a:spLocks noGrp="1" noRot="1" noChangeAspect="1" noMove="1" noResize="1" noEditPoints="1" noAdjustHandles="1" noChangeArrowheads="1" noChangeShapeType="1" noTextEdit="1"/>
          </p:cNvSpPr>
          <p:nvPr>
            <p:ph sz="quarter" idx="1"/>
          </p:nvPr>
        </p:nvSpPr>
        <p:spPr>
          <a:xfrm>
            <a:off x="1254802" y="2188810"/>
            <a:ext cx="9979076" cy="4708326"/>
          </a:xfrm>
          <a:blipFill>
            <a:blip r:embed="rId3"/>
            <a:stretch>
              <a:fillRect l="-977" t="-1813" r="-916"/>
            </a:stretch>
          </a:blipFill>
        </p:spPr>
        <p:txBody>
          <a:bodyPr/>
          <a:lstStyle/>
          <a:p>
            <a:r>
              <a:rPr lang="en-IN" dirty="0">
                <a:noFill/>
              </a:rPr>
              <a:t> </a:t>
            </a:r>
          </a:p>
        </p:txBody>
      </p:sp>
      <p:sp>
        <p:nvSpPr>
          <p:cNvPr id="6" name="Slide Number Placeholder 3">
            <a:extLst>
              <a:ext uri="{FF2B5EF4-FFF2-40B4-BE49-F238E27FC236}">
                <a16:creationId xmlns:a16="http://schemas.microsoft.com/office/drawing/2014/main" id="{B9C21923-C50A-44A8-AAF3-D3F399132712}"/>
              </a:ext>
            </a:extLst>
          </p:cNvPr>
          <p:cNvSpPr>
            <a:spLocks noGrp="1"/>
          </p:cNvSpPr>
          <p:nvPr>
            <p:ph type="sldNum" sz="quarter" idx="12"/>
          </p:nvPr>
        </p:nvSpPr>
        <p:spPr>
          <a:xfrm>
            <a:off x="8610601" y="6356351"/>
            <a:ext cx="2743200" cy="365125"/>
          </a:xfrm>
        </p:spPr>
        <p:txBody>
          <a:bodyPr>
            <a:normAutofit/>
          </a:bodyPr>
          <a:lstStyle/>
          <a:p>
            <a:fld id="{B6F15528-21DE-4FAA-801E-634DDDAF4B2B}" type="slidenum">
              <a:rPr lang="en-US" smtClean="0"/>
              <a:pPr/>
              <a:t>35</a:t>
            </a:fld>
            <a:endParaRPr lang="en-US" dirty="0"/>
          </a:p>
        </p:txBody>
      </p:sp>
    </p:spTree>
    <p:extLst>
      <p:ext uri="{BB962C8B-B14F-4D97-AF65-F5344CB8AC3E}">
        <p14:creationId xmlns:p14="http://schemas.microsoft.com/office/powerpoint/2010/main" val="1248497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39DBF-3F34-4CCC-B00E-36933DF9A348}"/>
              </a:ext>
            </a:extLst>
          </p:cNvPr>
          <p:cNvSpPr>
            <a:spLocks noGrp="1"/>
          </p:cNvSpPr>
          <p:nvPr>
            <p:ph type="title"/>
          </p:nvPr>
        </p:nvSpPr>
        <p:spPr>
          <a:xfrm>
            <a:off x="703290" y="556419"/>
            <a:ext cx="10515600" cy="1325563"/>
          </a:xfrm>
        </p:spPr>
        <p:txBody>
          <a:bodyPr>
            <a:normAutofit/>
          </a:bodyPr>
          <a:lstStyle/>
          <a:p>
            <a:pPr algn="ctr"/>
            <a:r>
              <a:rPr lang="en-US" sz="3600" dirty="0">
                <a:solidFill>
                  <a:srgbClr val="002060"/>
                </a:solidFill>
                <a:latin typeface="Times New Roman" panose="02020603050405020304" pitchFamily="18" charset="0"/>
                <a:cs typeface="Times New Roman" panose="02020603050405020304" pitchFamily="18" charset="0"/>
              </a:rPr>
              <a:t>Introduction to Karnaugh-Maps</a:t>
            </a:r>
          </a:p>
        </p:txBody>
      </p:sp>
      <p:sp>
        <p:nvSpPr>
          <p:cNvPr id="3" name="Footer Placeholder 2">
            <a:extLst>
              <a:ext uri="{FF2B5EF4-FFF2-40B4-BE49-F238E27FC236}">
                <a16:creationId xmlns:a16="http://schemas.microsoft.com/office/drawing/2014/main" id="{6C8137E1-4E64-4005-A21E-5A8B6541CF36}"/>
              </a:ext>
            </a:extLst>
          </p:cNvPr>
          <p:cNvSpPr>
            <a:spLocks noGrp="1"/>
          </p:cNvSpPr>
          <p:nvPr>
            <p:ph type="ftr" sz="quarter" idx="11"/>
          </p:nvPr>
        </p:nvSpPr>
        <p:spPr/>
        <p:txBody>
          <a:bodyPr/>
          <a:lstStyle/>
          <a:p>
            <a:r>
              <a:rPr lang="en-US" dirty="0"/>
              <a:t>Mrs. </a:t>
            </a:r>
            <a:r>
              <a:rPr lang="en-US" dirty="0" err="1"/>
              <a:t>Swathi</a:t>
            </a:r>
            <a:r>
              <a:rPr lang="en-US" dirty="0"/>
              <a:t> C A, Department of EEE, ATMECE</a:t>
            </a:r>
          </a:p>
        </p:txBody>
      </p:sp>
      <p:sp>
        <p:nvSpPr>
          <p:cNvPr id="5" name="Content Placeholder 4">
            <a:extLst>
              <a:ext uri="{FF2B5EF4-FFF2-40B4-BE49-F238E27FC236}">
                <a16:creationId xmlns:a16="http://schemas.microsoft.com/office/drawing/2014/main" id="{C553177A-4247-469A-BCAE-43DA42D2164F}"/>
              </a:ext>
            </a:extLst>
          </p:cNvPr>
          <p:cNvSpPr>
            <a:spLocks noGrp="1"/>
          </p:cNvSpPr>
          <p:nvPr>
            <p:ph sz="quarter" idx="1"/>
          </p:nvPr>
        </p:nvSpPr>
        <p:spPr>
          <a:xfrm>
            <a:off x="1084289" y="1805781"/>
            <a:ext cx="10134601" cy="4495800"/>
          </a:xfrm>
        </p:spPr>
        <p:txBody>
          <a:bodyPr>
            <a:normAutofit/>
          </a:bodyPr>
          <a:lstStyle/>
          <a:p>
            <a:pPr algn="just">
              <a:buFont typeface="Wingdings" panose="05000000000000000000" pitchFamily="2" charset="2"/>
              <a:buChar char="§"/>
            </a:pPr>
            <a:r>
              <a:rPr lang="en-US" sz="2400" dirty="0">
                <a:solidFill>
                  <a:srgbClr val="002060"/>
                </a:solidFill>
                <a:latin typeface="Times New Roman" panose="02020603050405020304" pitchFamily="18" charset="0"/>
                <a:cs typeface="Times New Roman" panose="02020603050405020304" pitchFamily="18" charset="0"/>
              </a:rPr>
              <a:t>Karnaugh Maps offer a graphical method of reducing a digital circuit to its minimum number of gates</a:t>
            </a:r>
          </a:p>
          <a:p>
            <a:pPr algn="just">
              <a:buFont typeface="Wingdings" panose="05000000000000000000" pitchFamily="2" charset="2"/>
              <a:buChar char="§"/>
            </a:pPr>
            <a:r>
              <a:rPr lang="en-US" sz="2400" dirty="0">
                <a:solidFill>
                  <a:srgbClr val="002060"/>
                </a:solidFill>
                <a:latin typeface="Times New Roman" panose="02020603050405020304" pitchFamily="18" charset="0"/>
                <a:cs typeface="Times New Roman" panose="02020603050405020304" pitchFamily="18" charset="0"/>
              </a:rPr>
              <a:t>It is a Matrix of Squares</a:t>
            </a:r>
          </a:p>
          <a:p>
            <a:pPr algn="just">
              <a:buFont typeface="Wingdings" panose="05000000000000000000" pitchFamily="2" charset="2"/>
              <a:buChar char="§"/>
            </a:pPr>
            <a:r>
              <a:rPr lang="en-US" sz="2400" dirty="0">
                <a:solidFill>
                  <a:srgbClr val="002060"/>
                </a:solidFill>
                <a:latin typeface="Times New Roman" panose="02020603050405020304" pitchFamily="18" charset="0"/>
                <a:cs typeface="Times New Roman" panose="02020603050405020304" pitchFamily="18" charset="0"/>
              </a:rPr>
              <a:t>Each square represents a </a:t>
            </a:r>
            <a:r>
              <a:rPr lang="en-US" sz="2400" dirty="0">
                <a:solidFill>
                  <a:srgbClr val="C00000"/>
                </a:solidFill>
                <a:latin typeface="Times New Roman" panose="02020603050405020304" pitchFamily="18" charset="0"/>
                <a:cs typeface="Times New Roman" panose="02020603050405020304" pitchFamily="18" charset="0"/>
              </a:rPr>
              <a:t>“cell” </a:t>
            </a:r>
            <a:r>
              <a:rPr lang="en-US" sz="2400" dirty="0">
                <a:solidFill>
                  <a:srgbClr val="002060"/>
                </a:solidFill>
                <a:latin typeface="Times New Roman" panose="02020603050405020304" pitchFamily="18" charset="0"/>
                <a:cs typeface="Times New Roman" panose="02020603050405020304" pitchFamily="18" charset="0"/>
              </a:rPr>
              <a:t>containing </a:t>
            </a:r>
            <a:r>
              <a:rPr lang="en-US" sz="2400" dirty="0">
                <a:solidFill>
                  <a:srgbClr val="C00000"/>
                </a:solidFill>
                <a:latin typeface="Times New Roman" panose="02020603050405020304" pitchFamily="18" charset="0"/>
                <a:cs typeface="Times New Roman" panose="02020603050405020304" pitchFamily="18" charset="0"/>
              </a:rPr>
              <a:t>Minterms or Maxterm</a:t>
            </a:r>
            <a:r>
              <a:rPr lang="en-US" sz="2400" dirty="0">
                <a:solidFill>
                  <a:srgbClr val="002060"/>
                </a:solidFill>
                <a:latin typeface="Times New Roman" panose="02020603050405020304" pitchFamily="18" charset="0"/>
                <a:cs typeface="Times New Roman" panose="02020603050405020304" pitchFamily="18" charset="0"/>
              </a:rPr>
              <a:t> from a Boolean equation</a:t>
            </a:r>
          </a:p>
          <a:p>
            <a:pPr algn="just">
              <a:buFont typeface="Wingdings" panose="05000000000000000000" pitchFamily="2" charset="2"/>
              <a:buChar char="§"/>
            </a:pPr>
            <a:r>
              <a:rPr lang="en-US" sz="2400" dirty="0">
                <a:solidFill>
                  <a:srgbClr val="002060"/>
                </a:solidFill>
                <a:latin typeface="Times New Roman" panose="02020603050405020304" pitchFamily="18" charset="0"/>
                <a:cs typeface="Times New Roman" panose="02020603050405020304" pitchFamily="18" charset="0"/>
              </a:rPr>
              <a:t>K-Maps allows Identification of input variables and helps to reduce the output equation</a:t>
            </a:r>
          </a:p>
          <a:p>
            <a:pPr algn="just">
              <a:buFont typeface="Wingdings" panose="05000000000000000000" pitchFamily="2" charset="2"/>
              <a:buChar char="§"/>
            </a:pPr>
            <a:r>
              <a:rPr lang="en-US" sz="2400" dirty="0">
                <a:solidFill>
                  <a:srgbClr val="002060"/>
                </a:solidFill>
                <a:latin typeface="Times New Roman" panose="02020603050405020304" pitchFamily="18" charset="0"/>
                <a:cs typeface="Times New Roman" panose="02020603050405020304" pitchFamily="18" charset="0"/>
              </a:rPr>
              <a:t>The Karnaugh map can be populated with data from either a truth table or a Boolean equation.</a:t>
            </a:r>
          </a:p>
          <a:p>
            <a:pPr algn="just">
              <a:buFont typeface="Wingdings" panose="05000000000000000000" pitchFamily="2" charset="2"/>
              <a:buChar char="§"/>
            </a:pPr>
            <a:endParaRPr lang="en-US" sz="24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en-US" sz="2400" dirty="0">
              <a:solidFill>
                <a:srgbClr val="002060"/>
              </a:solidFill>
              <a:latin typeface="Times New Roman" panose="02020603050405020304" pitchFamily="18" charset="0"/>
              <a:cs typeface="Times New Roman" panose="02020603050405020304" pitchFamily="18" charset="0"/>
            </a:endParaRPr>
          </a:p>
        </p:txBody>
      </p:sp>
      <p:sp>
        <p:nvSpPr>
          <p:cNvPr id="9" name="Slide Number Placeholder 3">
            <a:extLst>
              <a:ext uri="{FF2B5EF4-FFF2-40B4-BE49-F238E27FC236}">
                <a16:creationId xmlns:a16="http://schemas.microsoft.com/office/drawing/2014/main" id="{B9C21923-C50A-44A8-AAF3-D3F399132712}"/>
              </a:ext>
            </a:extLst>
          </p:cNvPr>
          <p:cNvSpPr>
            <a:spLocks noGrp="1"/>
          </p:cNvSpPr>
          <p:nvPr>
            <p:ph type="sldNum" sz="quarter" idx="12"/>
          </p:nvPr>
        </p:nvSpPr>
        <p:spPr>
          <a:xfrm>
            <a:off x="8610601" y="6356351"/>
            <a:ext cx="2743200" cy="365125"/>
          </a:xfrm>
        </p:spPr>
        <p:txBody>
          <a:bodyPr>
            <a:normAutofit/>
          </a:bodyPr>
          <a:lstStyle/>
          <a:p>
            <a:fld id="{B6F15528-21DE-4FAA-801E-634DDDAF4B2B}" type="slidenum">
              <a:rPr lang="en-US" smtClean="0"/>
              <a:pPr/>
              <a:t>36</a:t>
            </a:fld>
            <a:endParaRPr lang="en-US" dirty="0"/>
          </a:p>
        </p:txBody>
      </p:sp>
    </p:spTree>
    <p:extLst>
      <p:ext uri="{BB962C8B-B14F-4D97-AF65-F5344CB8AC3E}">
        <p14:creationId xmlns:p14="http://schemas.microsoft.com/office/powerpoint/2010/main" val="4224460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fade">
                                      <p:cBhvr>
                                        <p:cTn id="17" dur="500"/>
                                        <p:tgtEl>
                                          <p:spTgt spid="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fade">
                                      <p:cBhvr>
                                        <p:cTn id="22" dur="500"/>
                                        <p:tgtEl>
                                          <p:spTgt spid="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animEffect transition="in" filter="fade">
                                      <p:cBhvr>
                                        <p:cTn id="27" dur="500"/>
                                        <p:tgtEl>
                                          <p:spTgt spid="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
                                            <p:txEl>
                                              <p:pRg st="4" end="4"/>
                                            </p:txEl>
                                          </p:spTgt>
                                        </p:tgtEl>
                                        <p:attrNameLst>
                                          <p:attrName>style.visibility</p:attrName>
                                        </p:attrNameLst>
                                      </p:cBhvr>
                                      <p:to>
                                        <p:strVal val="visible"/>
                                      </p:to>
                                    </p:set>
                                    <p:animEffect transition="in" filter="fade">
                                      <p:cBhvr>
                                        <p:cTn id="32"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39DBF-3F34-4CCC-B00E-36933DF9A348}"/>
              </a:ext>
            </a:extLst>
          </p:cNvPr>
          <p:cNvSpPr>
            <a:spLocks noGrp="1"/>
          </p:cNvSpPr>
          <p:nvPr>
            <p:ph type="title"/>
          </p:nvPr>
        </p:nvSpPr>
        <p:spPr/>
        <p:txBody>
          <a:bodyPr>
            <a:normAutofit/>
          </a:bodyPr>
          <a:lstStyle/>
          <a:p>
            <a:pPr algn="ctr"/>
            <a:r>
              <a:rPr lang="en-US" sz="3600" dirty="0">
                <a:solidFill>
                  <a:srgbClr val="002060"/>
                </a:solidFill>
                <a:latin typeface="Times New Roman" panose="02020603050405020304" pitchFamily="18" charset="0"/>
                <a:cs typeface="Times New Roman" panose="02020603050405020304" pitchFamily="18" charset="0"/>
              </a:rPr>
              <a:t>Types of K-Maps</a:t>
            </a:r>
          </a:p>
        </p:txBody>
      </p:sp>
      <p:sp>
        <p:nvSpPr>
          <p:cNvPr id="3" name="Footer Placeholder 2">
            <a:extLst>
              <a:ext uri="{FF2B5EF4-FFF2-40B4-BE49-F238E27FC236}">
                <a16:creationId xmlns:a16="http://schemas.microsoft.com/office/drawing/2014/main" id="{6C8137E1-4E64-4005-A21E-5A8B6541CF36}"/>
              </a:ext>
            </a:extLst>
          </p:cNvPr>
          <p:cNvSpPr>
            <a:spLocks noGrp="1"/>
          </p:cNvSpPr>
          <p:nvPr>
            <p:ph type="ftr" sz="quarter" idx="11"/>
          </p:nvPr>
        </p:nvSpPr>
        <p:spPr/>
        <p:txBody>
          <a:bodyPr/>
          <a:lstStyle/>
          <a:p>
            <a:r>
              <a:rPr lang="en-US" dirty="0"/>
              <a:t>Mrs. </a:t>
            </a:r>
            <a:r>
              <a:rPr lang="en-US" dirty="0" err="1"/>
              <a:t>Swathi</a:t>
            </a:r>
            <a:r>
              <a:rPr lang="en-US" dirty="0"/>
              <a:t> C A, Department of EEE, ATMECE</a:t>
            </a:r>
          </a:p>
        </p:txBody>
      </p:sp>
      <p:sp>
        <p:nvSpPr>
          <p:cNvPr id="5" name="Content Placeholder 4">
            <a:extLst>
              <a:ext uri="{FF2B5EF4-FFF2-40B4-BE49-F238E27FC236}">
                <a16:creationId xmlns:a16="http://schemas.microsoft.com/office/drawing/2014/main" id="{C553177A-4247-469A-BCAE-43DA42D2164F}"/>
              </a:ext>
            </a:extLst>
          </p:cNvPr>
          <p:cNvSpPr>
            <a:spLocks noGrp="1"/>
          </p:cNvSpPr>
          <p:nvPr>
            <p:ph sz="quarter" idx="1"/>
          </p:nvPr>
        </p:nvSpPr>
        <p:spPr>
          <a:xfrm>
            <a:off x="2019300" y="1539876"/>
            <a:ext cx="8153400" cy="4495800"/>
          </a:xfrm>
        </p:spPr>
        <p:txBody>
          <a:bodyPr>
            <a:normAutofit/>
          </a:bodyPr>
          <a:lstStyle/>
          <a:p>
            <a:pPr algn="just"/>
            <a:r>
              <a:rPr lang="en-US" sz="2400" dirty="0">
                <a:latin typeface="Times New Roman" panose="02020603050405020304" pitchFamily="18" charset="0"/>
                <a:cs typeface="Times New Roman" panose="02020603050405020304" pitchFamily="18" charset="0"/>
              </a:rPr>
              <a:t>Circuits with 2 inputs A and B require maps with 2</a:t>
            </a:r>
            <a:r>
              <a:rPr lang="en-US" sz="2400" baseline="30000" dirty="0">
                <a:latin typeface="Times New Roman" panose="02020603050405020304" pitchFamily="18" charset="0"/>
                <a:cs typeface="Times New Roman" panose="02020603050405020304" pitchFamily="18" charset="0"/>
              </a:rPr>
              <a:t>2</a:t>
            </a:r>
            <a:r>
              <a:rPr lang="en-US" sz="2400" dirty="0">
                <a:latin typeface="Times New Roman" panose="02020603050405020304" pitchFamily="18" charset="0"/>
                <a:cs typeface="Times New Roman" panose="02020603050405020304" pitchFamily="18" charset="0"/>
              </a:rPr>
              <a:t> = 4 cells </a:t>
            </a:r>
          </a:p>
          <a:p>
            <a:pPr algn="just"/>
            <a:r>
              <a:rPr lang="en-US" sz="2400" dirty="0">
                <a:latin typeface="Times New Roman" panose="02020603050405020304" pitchFamily="18" charset="0"/>
                <a:cs typeface="Times New Roman" panose="02020603050405020304" pitchFamily="18" charset="0"/>
              </a:rPr>
              <a:t>Circuits with 3 inputs A B and C require maps with 2</a:t>
            </a:r>
            <a:r>
              <a:rPr lang="en-US" sz="2400" baseline="30000" dirty="0">
                <a:latin typeface="Times New Roman" panose="02020603050405020304" pitchFamily="18" charset="0"/>
                <a:cs typeface="Times New Roman" panose="02020603050405020304" pitchFamily="18" charset="0"/>
              </a:rPr>
              <a:t>3</a:t>
            </a:r>
            <a:r>
              <a:rPr lang="en-US" sz="2400" dirty="0">
                <a:latin typeface="Times New Roman" panose="02020603050405020304" pitchFamily="18" charset="0"/>
                <a:cs typeface="Times New Roman" panose="02020603050405020304" pitchFamily="18" charset="0"/>
              </a:rPr>
              <a:t> = 8 cells </a:t>
            </a:r>
          </a:p>
          <a:p>
            <a:pPr algn="just"/>
            <a:r>
              <a:rPr lang="en-US" sz="2400" dirty="0">
                <a:latin typeface="Times New Roman" panose="02020603050405020304" pitchFamily="18" charset="0"/>
                <a:cs typeface="Times New Roman" panose="02020603050405020304" pitchFamily="18" charset="0"/>
              </a:rPr>
              <a:t>Circuits with 4 inputs A B C and D require maps with 2</a:t>
            </a:r>
            <a:r>
              <a:rPr lang="en-US" sz="2400" baseline="30000" dirty="0">
                <a:latin typeface="Times New Roman" panose="02020603050405020304" pitchFamily="18" charset="0"/>
                <a:cs typeface="Times New Roman" panose="02020603050405020304" pitchFamily="18" charset="0"/>
              </a:rPr>
              <a:t>4</a:t>
            </a:r>
            <a:r>
              <a:rPr lang="en-US" sz="2400" dirty="0">
                <a:latin typeface="Times New Roman" panose="02020603050405020304" pitchFamily="18" charset="0"/>
                <a:cs typeface="Times New Roman" panose="02020603050405020304" pitchFamily="18" charset="0"/>
              </a:rPr>
              <a:t> = 16 cells </a:t>
            </a:r>
            <a:endParaRPr lang="en-US" sz="2400" dirty="0">
              <a:solidFill>
                <a:srgbClr val="002060"/>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
            </a:pPr>
            <a:r>
              <a:rPr lang="en-US" sz="2400" dirty="0">
                <a:solidFill>
                  <a:srgbClr val="002060"/>
                </a:solidFill>
                <a:latin typeface="Times New Roman" panose="02020603050405020304" pitchFamily="18" charset="0"/>
                <a:cs typeface="Times New Roman" panose="02020603050405020304" pitchFamily="18" charset="0"/>
              </a:rPr>
              <a:t>2 Variable K-Map</a:t>
            </a:r>
          </a:p>
          <a:p>
            <a:pPr algn="just">
              <a:buFont typeface="Wingdings" panose="05000000000000000000" pitchFamily="2" charset="2"/>
              <a:buChar char="§"/>
            </a:pPr>
            <a:endParaRPr lang="en-US" sz="2400" dirty="0">
              <a:solidFill>
                <a:srgbClr val="002060"/>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
            </a:pPr>
            <a:endParaRPr lang="en-US" sz="2400" dirty="0">
              <a:solidFill>
                <a:srgbClr val="002060"/>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
            </a:pPr>
            <a:endParaRPr lang="en-US" sz="2400" dirty="0">
              <a:solidFill>
                <a:srgbClr val="002060"/>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
            </a:pPr>
            <a:endParaRPr lang="en-US" sz="2400" dirty="0">
              <a:solidFill>
                <a:srgbClr val="002060"/>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
            </a:pPr>
            <a:endParaRPr lang="en-US" sz="24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en-US" sz="2400" dirty="0">
              <a:solidFill>
                <a:srgbClr val="002060"/>
              </a:solidFill>
              <a:latin typeface="Times New Roman" panose="02020603050405020304" pitchFamily="18" charset="0"/>
              <a:cs typeface="Times New Roman" panose="02020603050405020304" pitchFamily="18" charset="0"/>
            </a:endParaRPr>
          </a:p>
        </p:txBody>
      </p:sp>
      <p:pic>
        <p:nvPicPr>
          <p:cNvPr id="1028" name="Picture 4" descr="How to Simplify Logic Functions Using Karnaugh Maps - Video &amp; Lesson  Transcript | Study.com">
            <a:extLst>
              <a:ext uri="{FF2B5EF4-FFF2-40B4-BE49-F238E27FC236}">
                <a16:creationId xmlns:a16="http://schemas.microsoft.com/office/drawing/2014/main" id="{2D7DE141-9A3E-419A-8643-BE220A99AB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68579" y="4187131"/>
            <a:ext cx="4800600" cy="200794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2ECF1C2C-21DA-486B-A2CC-662EC2CE4EBD}"/>
              </a:ext>
            </a:extLst>
          </p:cNvPr>
          <p:cNvPicPr>
            <a:picLocks noChangeAspect="1"/>
          </p:cNvPicPr>
          <p:nvPr/>
        </p:nvPicPr>
        <p:blipFill>
          <a:blip r:embed="rId3"/>
          <a:stretch>
            <a:fillRect/>
          </a:stretch>
        </p:blipFill>
        <p:spPr>
          <a:xfrm>
            <a:off x="2337570" y="4245792"/>
            <a:ext cx="2005831" cy="1873214"/>
          </a:xfrm>
          <a:prstGeom prst="rect">
            <a:avLst/>
          </a:prstGeom>
        </p:spPr>
      </p:pic>
      <p:sp>
        <p:nvSpPr>
          <p:cNvPr id="8" name="Slide Number Placeholder 3">
            <a:extLst>
              <a:ext uri="{FF2B5EF4-FFF2-40B4-BE49-F238E27FC236}">
                <a16:creationId xmlns:a16="http://schemas.microsoft.com/office/drawing/2014/main" id="{B9C21923-C50A-44A8-AAF3-D3F399132712}"/>
              </a:ext>
            </a:extLst>
          </p:cNvPr>
          <p:cNvSpPr>
            <a:spLocks noGrp="1"/>
          </p:cNvSpPr>
          <p:nvPr>
            <p:ph type="sldNum" sz="quarter" idx="12"/>
          </p:nvPr>
        </p:nvSpPr>
        <p:spPr>
          <a:xfrm>
            <a:off x="8610601" y="6356351"/>
            <a:ext cx="2743200" cy="365125"/>
          </a:xfrm>
        </p:spPr>
        <p:txBody>
          <a:bodyPr>
            <a:normAutofit/>
          </a:bodyPr>
          <a:lstStyle/>
          <a:p>
            <a:fld id="{B6F15528-21DE-4FAA-801E-634DDDAF4B2B}" type="slidenum">
              <a:rPr lang="en-US" smtClean="0"/>
              <a:pPr/>
              <a:t>37</a:t>
            </a:fld>
            <a:endParaRPr lang="en-US" dirty="0"/>
          </a:p>
        </p:txBody>
      </p:sp>
    </p:spTree>
    <p:extLst>
      <p:ext uri="{BB962C8B-B14F-4D97-AF65-F5344CB8AC3E}">
        <p14:creationId xmlns:p14="http://schemas.microsoft.com/office/powerpoint/2010/main" val="1430977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3" end="3"/>
                                            </p:txEl>
                                          </p:spTgt>
                                        </p:tgtEl>
                                        <p:attrNameLst>
                                          <p:attrName>style.visibility</p:attrName>
                                        </p:attrNameLst>
                                      </p:cBhvr>
                                      <p:to>
                                        <p:strVal val="visible"/>
                                      </p:to>
                                    </p:set>
                                    <p:animEffect transition="in" filter="fade">
                                      <p:cBhvr>
                                        <p:cTn id="12" dur="500"/>
                                        <p:tgtEl>
                                          <p:spTgt spid="5">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fade">
                                      <p:cBhvr>
                                        <p:cTn id="17" dur="500"/>
                                        <p:tgtEl>
                                          <p:spTgt spid="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1" end="1"/>
                                            </p:txEl>
                                          </p:spTgt>
                                        </p:tgtEl>
                                        <p:attrNameLst>
                                          <p:attrName>style.visibility</p:attrName>
                                        </p:attrNameLst>
                                      </p:cBhvr>
                                      <p:to>
                                        <p:strVal val="visible"/>
                                      </p:to>
                                    </p:set>
                                    <p:animEffect transition="in" filter="fade">
                                      <p:cBhvr>
                                        <p:cTn id="22" dur="500"/>
                                        <p:tgtEl>
                                          <p:spTgt spid="5">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animEffect transition="in" filter="fade">
                                      <p:cBhvr>
                                        <p:cTn id="27" dur="500"/>
                                        <p:tgtEl>
                                          <p:spTgt spid="5">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028"/>
                                        </p:tgtEl>
                                        <p:attrNameLst>
                                          <p:attrName>style.visibility</p:attrName>
                                        </p:attrNameLst>
                                      </p:cBhvr>
                                      <p:to>
                                        <p:strVal val="visible"/>
                                      </p:to>
                                    </p:set>
                                    <p:animEffect transition="in" filter="fade">
                                      <p:cBhvr>
                                        <p:cTn id="37"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39DBF-3F34-4CCC-B00E-36933DF9A348}"/>
              </a:ext>
            </a:extLst>
          </p:cNvPr>
          <p:cNvSpPr>
            <a:spLocks noGrp="1"/>
          </p:cNvSpPr>
          <p:nvPr>
            <p:ph type="title"/>
          </p:nvPr>
        </p:nvSpPr>
        <p:spPr/>
        <p:txBody>
          <a:bodyPr>
            <a:normAutofit/>
          </a:bodyPr>
          <a:lstStyle/>
          <a:p>
            <a:pPr algn="ctr"/>
            <a:r>
              <a:rPr lang="en-US" sz="3600" dirty="0">
                <a:solidFill>
                  <a:srgbClr val="002060"/>
                </a:solidFill>
                <a:latin typeface="Times New Roman" panose="02020603050405020304" pitchFamily="18" charset="0"/>
                <a:cs typeface="Times New Roman" panose="02020603050405020304" pitchFamily="18" charset="0"/>
              </a:rPr>
              <a:t>Types of K-Maps</a:t>
            </a:r>
          </a:p>
        </p:txBody>
      </p:sp>
      <p:sp>
        <p:nvSpPr>
          <p:cNvPr id="3" name="Footer Placeholder 2">
            <a:extLst>
              <a:ext uri="{FF2B5EF4-FFF2-40B4-BE49-F238E27FC236}">
                <a16:creationId xmlns:a16="http://schemas.microsoft.com/office/drawing/2014/main" id="{6C8137E1-4E64-4005-A21E-5A8B6541CF36}"/>
              </a:ext>
            </a:extLst>
          </p:cNvPr>
          <p:cNvSpPr>
            <a:spLocks noGrp="1"/>
          </p:cNvSpPr>
          <p:nvPr>
            <p:ph type="ftr" sz="quarter" idx="11"/>
          </p:nvPr>
        </p:nvSpPr>
        <p:spPr/>
        <p:txBody>
          <a:bodyPr/>
          <a:lstStyle/>
          <a:p>
            <a:r>
              <a:rPr lang="en-US" dirty="0"/>
              <a:t>Mrs. </a:t>
            </a:r>
            <a:r>
              <a:rPr lang="en-US" dirty="0" err="1"/>
              <a:t>Swathi</a:t>
            </a:r>
            <a:r>
              <a:rPr lang="en-US" dirty="0"/>
              <a:t> C A, Department of EEE, ATMECE</a:t>
            </a:r>
          </a:p>
        </p:txBody>
      </p:sp>
      <p:sp>
        <p:nvSpPr>
          <p:cNvPr id="5" name="Content Placeholder 4">
            <a:extLst>
              <a:ext uri="{FF2B5EF4-FFF2-40B4-BE49-F238E27FC236}">
                <a16:creationId xmlns:a16="http://schemas.microsoft.com/office/drawing/2014/main" id="{C553177A-4247-469A-BCAE-43DA42D2164F}"/>
              </a:ext>
            </a:extLst>
          </p:cNvPr>
          <p:cNvSpPr>
            <a:spLocks noGrp="1"/>
          </p:cNvSpPr>
          <p:nvPr>
            <p:ph sz="quarter" idx="1"/>
          </p:nvPr>
        </p:nvSpPr>
        <p:spPr>
          <a:xfrm>
            <a:off x="1958340" y="1616076"/>
            <a:ext cx="8153400" cy="4495800"/>
          </a:xfrm>
        </p:spPr>
        <p:txBody>
          <a:bodyPr>
            <a:normAutofit fontScale="92500" lnSpcReduction="20000"/>
          </a:bodyPr>
          <a:lstStyle/>
          <a:p>
            <a:pPr algn="just">
              <a:buFont typeface="Wingdings" panose="05000000000000000000" pitchFamily="2" charset="2"/>
              <a:buChar char="§"/>
            </a:pPr>
            <a:r>
              <a:rPr lang="en-US" sz="2400" dirty="0">
                <a:solidFill>
                  <a:srgbClr val="002060"/>
                </a:solidFill>
                <a:latin typeface="Times New Roman" panose="02020603050405020304" pitchFamily="18" charset="0"/>
                <a:cs typeface="Times New Roman" panose="02020603050405020304" pitchFamily="18" charset="0"/>
              </a:rPr>
              <a:t>3 Variable K-Map</a:t>
            </a:r>
          </a:p>
          <a:p>
            <a:pPr algn="just">
              <a:buFont typeface="Wingdings" panose="05000000000000000000" pitchFamily="2" charset="2"/>
              <a:buChar char="§"/>
            </a:pPr>
            <a:endParaRPr lang="en-US" sz="2400" dirty="0">
              <a:solidFill>
                <a:srgbClr val="002060"/>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
            </a:pPr>
            <a:r>
              <a:rPr lang="en-US" sz="2400" dirty="0">
                <a:solidFill>
                  <a:srgbClr val="002060"/>
                </a:solidFill>
                <a:latin typeface="Times New Roman" panose="02020603050405020304" pitchFamily="18" charset="0"/>
                <a:cs typeface="Times New Roman" panose="02020603050405020304" pitchFamily="18" charset="0"/>
              </a:rPr>
              <a:t>                                                          Input Variable binary weighting</a:t>
            </a:r>
          </a:p>
          <a:p>
            <a:pPr marL="0" indent="0" algn="just">
              <a:buNone/>
            </a:pPr>
            <a:r>
              <a:rPr lang="en-US" sz="2400" dirty="0">
                <a:solidFill>
                  <a:srgbClr val="002060"/>
                </a:solidFill>
                <a:latin typeface="Times New Roman" panose="02020603050405020304" pitchFamily="18" charset="0"/>
                <a:cs typeface="Times New Roman" panose="02020603050405020304" pitchFamily="18" charset="0"/>
              </a:rPr>
              <a:t>					  MSB         LSB</a:t>
            </a:r>
          </a:p>
          <a:p>
            <a:pPr marL="0" indent="0" algn="just">
              <a:buNone/>
            </a:pPr>
            <a:r>
              <a:rPr lang="en-US" sz="2400" dirty="0">
                <a:solidFill>
                  <a:srgbClr val="002060"/>
                </a:solidFill>
                <a:latin typeface="Times New Roman" panose="02020603050405020304" pitchFamily="18" charset="0"/>
                <a:cs typeface="Times New Roman" panose="02020603050405020304" pitchFamily="18" charset="0"/>
              </a:rPr>
              <a:t>					    </a:t>
            </a:r>
            <a:r>
              <a:rPr lang="en-US" sz="2400" dirty="0">
                <a:solidFill>
                  <a:srgbClr val="C00000"/>
                </a:solidFill>
                <a:latin typeface="Times New Roman" panose="02020603050405020304" pitchFamily="18" charset="0"/>
                <a:cs typeface="Times New Roman" panose="02020603050405020304" pitchFamily="18" charset="0"/>
              </a:rPr>
              <a:t>A       B       C</a:t>
            </a:r>
          </a:p>
          <a:p>
            <a:pPr algn="just">
              <a:buFont typeface="Wingdings" panose="05000000000000000000" pitchFamily="2" charset="2"/>
              <a:buChar char="§"/>
            </a:pPr>
            <a:endParaRPr lang="en-US" sz="24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en-US" sz="24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en-US" sz="2400" dirty="0">
              <a:solidFill>
                <a:srgbClr val="002060"/>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
            </a:pPr>
            <a:r>
              <a:rPr lang="en-US" sz="2400" dirty="0">
                <a:solidFill>
                  <a:srgbClr val="C00000"/>
                </a:solidFill>
                <a:latin typeface="Times New Roman" panose="02020603050405020304" pitchFamily="18" charset="0"/>
                <a:cs typeface="Times New Roman" panose="02020603050405020304" pitchFamily="18" charset="0"/>
              </a:rPr>
              <a:t>Note:</a:t>
            </a:r>
            <a:r>
              <a:rPr lang="en-US" sz="2400" dirty="0">
                <a:solidFill>
                  <a:srgbClr val="002060"/>
                </a:solidFill>
                <a:latin typeface="Times New Roman" panose="02020603050405020304" pitchFamily="18" charset="0"/>
                <a:cs typeface="Times New Roman" panose="02020603050405020304" pitchFamily="18" charset="0"/>
              </a:rPr>
              <a:t> </a:t>
            </a:r>
          </a:p>
          <a:p>
            <a:pPr algn="just">
              <a:buFont typeface="Wingdings" panose="05000000000000000000" pitchFamily="2" charset="2"/>
              <a:buChar char="§"/>
            </a:pPr>
            <a:r>
              <a:rPr lang="en-US" sz="2400" dirty="0">
                <a:solidFill>
                  <a:srgbClr val="002060"/>
                </a:solidFill>
                <a:latin typeface="Times New Roman" panose="02020603050405020304" pitchFamily="18" charset="0"/>
                <a:cs typeface="Times New Roman" panose="02020603050405020304" pitchFamily="18" charset="0"/>
              </a:rPr>
              <a:t>Edge numbering does not follow the normal binary counting sequence.</a:t>
            </a:r>
          </a:p>
          <a:p>
            <a:pPr algn="just">
              <a:buFont typeface="Wingdings" panose="05000000000000000000" pitchFamily="2" charset="2"/>
              <a:buChar char="§"/>
            </a:pPr>
            <a:r>
              <a:rPr lang="en-US" sz="2400" dirty="0">
                <a:solidFill>
                  <a:srgbClr val="002060"/>
                </a:solidFill>
                <a:latin typeface="Times New Roman" panose="02020603050405020304" pitchFamily="18" charset="0"/>
                <a:cs typeface="Times New Roman" panose="02020603050405020304" pitchFamily="18" charset="0"/>
              </a:rPr>
              <a:t>It uses a Gray Code sequence where only one bit changes from one cell to the next.</a:t>
            </a:r>
          </a:p>
          <a:p>
            <a:pPr algn="just">
              <a:buFont typeface="Wingdings" panose="05000000000000000000" pitchFamily="2" charset="2"/>
              <a:buChar char="§"/>
            </a:pPr>
            <a:endParaRPr lang="en-US" sz="2400" dirty="0">
              <a:solidFill>
                <a:srgbClr val="002060"/>
              </a:solidFill>
              <a:latin typeface="Times New Roman" panose="02020603050405020304" pitchFamily="18" charset="0"/>
              <a:cs typeface="Times New Roman" panose="02020603050405020304" pitchFamily="18" charset="0"/>
            </a:endParaRPr>
          </a:p>
          <a:p>
            <a:pPr algn="just">
              <a:buNone/>
            </a:pPr>
            <a:endParaRPr lang="en-US" sz="24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en-US" sz="2400" dirty="0">
              <a:solidFill>
                <a:srgbClr val="002060"/>
              </a:solidFill>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3BFCA2F4-3A58-4A82-A637-22175938BDBF}"/>
              </a:ext>
            </a:extLst>
          </p:cNvPr>
          <p:cNvPicPr>
            <a:picLocks noChangeAspect="1"/>
          </p:cNvPicPr>
          <p:nvPr/>
        </p:nvPicPr>
        <p:blipFill>
          <a:blip r:embed="rId2"/>
          <a:stretch>
            <a:fillRect/>
          </a:stretch>
        </p:blipFill>
        <p:spPr>
          <a:xfrm>
            <a:off x="2743200" y="2057400"/>
            <a:ext cx="2667000" cy="1619250"/>
          </a:xfrm>
          <a:prstGeom prst="rect">
            <a:avLst/>
          </a:prstGeom>
        </p:spPr>
      </p:pic>
      <p:sp>
        <p:nvSpPr>
          <p:cNvPr id="8" name="TextBox 7">
            <a:extLst>
              <a:ext uri="{FF2B5EF4-FFF2-40B4-BE49-F238E27FC236}">
                <a16:creationId xmlns:a16="http://schemas.microsoft.com/office/drawing/2014/main" id="{8E77300E-D134-4ABB-B37E-1573DE1D16C3}"/>
              </a:ext>
            </a:extLst>
          </p:cNvPr>
          <p:cNvSpPr txBox="1"/>
          <p:nvPr/>
        </p:nvSpPr>
        <p:spPr>
          <a:xfrm>
            <a:off x="3657600" y="2713137"/>
            <a:ext cx="284052" cy="307777"/>
          </a:xfrm>
          <a:prstGeom prst="rect">
            <a:avLst/>
          </a:prstGeom>
          <a:noFill/>
        </p:spPr>
        <p:txBody>
          <a:bodyPr wrap="none" rtlCol="0">
            <a:spAutoFit/>
          </a:bodyPr>
          <a:lstStyle/>
          <a:p>
            <a:r>
              <a:rPr lang="en-US" sz="1400" dirty="0">
                <a:solidFill>
                  <a:srgbClr val="C00000"/>
                </a:solidFill>
              </a:rPr>
              <a:t>0</a:t>
            </a:r>
            <a:endParaRPr lang="en-IN" sz="1400" dirty="0">
              <a:solidFill>
                <a:srgbClr val="C00000"/>
              </a:solidFill>
            </a:endParaRPr>
          </a:p>
        </p:txBody>
      </p:sp>
      <p:sp>
        <p:nvSpPr>
          <p:cNvPr id="9" name="TextBox 8">
            <a:extLst>
              <a:ext uri="{FF2B5EF4-FFF2-40B4-BE49-F238E27FC236}">
                <a16:creationId xmlns:a16="http://schemas.microsoft.com/office/drawing/2014/main" id="{71051499-6301-4EED-A4A1-D8737BDB7E5D}"/>
              </a:ext>
            </a:extLst>
          </p:cNvPr>
          <p:cNvSpPr txBox="1"/>
          <p:nvPr/>
        </p:nvSpPr>
        <p:spPr>
          <a:xfrm>
            <a:off x="3661974" y="3121224"/>
            <a:ext cx="284052" cy="307777"/>
          </a:xfrm>
          <a:prstGeom prst="rect">
            <a:avLst/>
          </a:prstGeom>
          <a:noFill/>
        </p:spPr>
        <p:txBody>
          <a:bodyPr wrap="none" rtlCol="0">
            <a:spAutoFit/>
          </a:bodyPr>
          <a:lstStyle/>
          <a:p>
            <a:r>
              <a:rPr lang="en-US" sz="1400" dirty="0">
                <a:solidFill>
                  <a:srgbClr val="C00000"/>
                </a:solidFill>
              </a:rPr>
              <a:t>1</a:t>
            </a:r>
            <a:endParaRPr lang="en-IN" sz="1400" dirty="0">
              <a:solidFill>
                <a:srgbClr val="C00000"/>
              </a:solidFill>
            </a:endParaRPr>
          </a:p>
        </p:txBody>
      </p:sp>
      <p:sp>
        <p:nvSpPr>
          <p:cNvPr id="11" name="TextBox 10">
            <a:extLst>
              <a:ext uri="{FF2B5EF4-FFF2-40B4-BE49-F238E27FC236}">
                <a16:creationId xmlns:a16="http://schemas.microsoft.com/office/drawing/2014/main" id="{8C0676C2-657A-4106-9CDE-7CDAA4520E46}"/>
              </a:ext>
            </a:extLst>
          </p:cNvPr>
          <p:cNvSpPr txBox="1"/>
          <p:nvPr/>
        </p:nvSpPr>
        <p:spPr>
          <a:xfrm>
            <a:off x="4126451" y="2716683"/>
            <a:ext cx="284052" cy="307777"/>
          </a:xfrm>
          <a:prstGeom prst="rect">
            <a:avLst/>
          </a:prstGeom>
          <a:noFill/>
        </p:spPr>
        <p:txBody>
          <a:bodyPr wrap="none" rtlCol="0">
            <a:spAutoFit/>
          </a:bodyPr>
          <a:lstStyle/>
          <a:p>
            <a:r>
              <a:rPr lang="en-US" sz="1400" dirty="0">
                <a:solidFill>
                  <a:srgbClr val="C00000"/>
                </a:solidFill>
              </a:rPr>
              <a:t>2</a:t>
            </a:r>
            <a:endParaRPr lang="en-IN" sz="1400" dirty="0">
              <a:solidFill>
                <a:srgbClr val="C00000"/>
              </a:solidFill>
            </a:endParaRPr>
          </a:p>
        </p:txBody>
      </p:sp>
      <p:sp>
        <p:nvSpPr>
          <p:cNvPr id="13" name="TextBox 12">
            <a:extLst>
              <a:ext uri="{FF2B5EF4-FFF2-40B4-BE49-F238E27FC236}">
                <a16:creationId xmlns:a16="http://schemas.microsoft.com/office/drawing/2014/main" id="{F984922D-2775-4275-976E-ED926DFBC71D}"/>
              </a:ext>
            </a:extLst>
          </p:cNvPr>
          <p:cNvSpPr txBox="1"/>
          <p:nvPr/>
        </p:nvSpPr>
        <p:spPr>
          <a:xfrm>
            <a:off x="4114800" y="3121224"/>
            <a:ext cx="284052" cy="307777"/>
          </a:xfrm>
          <a:prstGeom prst="rect">
            <a:avLst/>
          </a:prstGeom>
          <a:noFill/>
        </p:spPr>
        <p:txBody>
          <a:bodyPr wrap="none" rtlCol="0">
            <a:spAutoFit/>
          </a:bodyPr>
          <a:lstStyle/>
          <a:p>
            <a:r>
              <a:rPr lang="en-US" sz="1400" dirty="0">
                <a:solidFill>
                  <a:srgbClr val="C00000"/>
                </a:solidFill>
              </a:rPr>
              <a:t>3</a:t>
            </a:r>
            <a:endParaRPr lang="en-IN" sz="1400" dirty="0">
              <a:solidFill>
                <a:srgbClr val="C00000"/>
              </a:solidFill>
            </a:endParaRPr>
          </a:p>
        </p:txBody>
      </p:sp>
      <p:sp>
        <p:nvSpPr>
          <p:cNvPr id="15" name="TextBox 14">
            <a:extLst>
              <a:ext uri="{FF2B5EF4-FFF2-40B4-BE49-F238E27FC236}">
                <a16:creationId xmlns:a16="http://schemas.microsoft.com/office/drawing/2014/main" id="{9F109E86-D5D2-4E2B-AFA5-D782C9361EC7}"/>
              </a:ext>
            </a:extLst>
          </p:cNvPr>
          <p:cNvSpPr txBox="1"/>
          <p:nvPr/>
        </p:nvSpPr>
        <p:spPr>
          <a:xfrm>
            <a:off x="4999794" y="3124201"/>
            <a:ext cx="284052" cy="307777"/>
          </a:xfrm>
          <a:prstGeom prst="rect">
            <a:avLst/>
          </a:prstGeom>
          <a:noFill/>
        </p:spPr>
        <p:txBody>
          <a:bodyPr wrap="none" rtlCol="0">
            <a:spAutoFit/>
          </a:bodyPr>
          <a:lstStyle/>
          <a:p>
            <a:r>
              <a:rPr lang="en-US" sz="1400" dirty="0">
                <a:solidFill>
                  <a:srgbClr val="C00000"/>
                </a:solidFill>
              </a:rPr>
              <a:t>5</a:t>
            </a:r>
            <a:endParaRPr lang="en-IN" sz="1400" dirty="0">
              <a:solidFill>
                <a:srgbClr val="C00000"/>
              </a:solidFill>
            </a:endParaRPr>
          </a:p>
        </p:txBody>
      </p:sp>
      <p:sp>
        <p:nvSpPr>
          <p:cNvPr id="17" name="TextBox 16">
            <a:extLst>
              <a:ext uri="{FF2B5EF4-FFF2-40B4-BE49-F238E27FC236}">
                <a16:creationId xmlns:a16="http://schemas.microsoft.com/office/drawing/2014/main" id="{19F9C497-06FC-451F-A9B5-5ECE0988D512}"/>
              </a:ext>
            </a:extLst>
          </p:cNvPr>
          <p:cNvSpPr txBox="1"/>
          <p:nvPr/>
        </p:nvSpPr>
        <p:spPr>
          <a:xfrm>
            <a:off x="4955869" y="2713137"/>
            <a:ext cx="284052" cy="307777"/>
          </a:xfrm>
          <a:prstGeom prst="rect">
            <a:avLst/>
          </a:prstGeom>
          <a:noFill/>
        </p:spPr>
        <p:txBody>
          <a:bodyPr wrap="none" rtlCol="0">
            <a:spAutoFit/>
          </a:bodyPr>
          <a:lstStyle/>
          <a:p>
            <a:r>
              <a:rPr lang="en-US" sz="1400" dirty="0">
                <a:solidFill>
                  <a:srgbClr val="C00000"/>
                </a:solidFill>
              </a:rPr>
              <a:t>4</a:t>
            </a:r>
            <a:endParaRPr lang="en-IN" sz="1400" dirty="0">
              <a:solidFill>
                <a:srgbClr val="C00000"/>
              </a:solidFill>
            </a:endParaRPr>
          </a:p>
        </p:txBody>
      </p:sp>
      <p:sp>
        <p:nvSpPr>
          <p:cNvPr id="19" name="TextBox 18">
            <a:extLst>
              <a:ext uri="{FF2B5EF4-FFF2-40B4-BE49-F238E27FC236}">
                <a16:creationId xmlns:a16="http://schemas.microsoft.com/office/drawing/2014/main" id="{75FE0AF9-11EE-4C84-BC5C-B777B72C9CED}"/>
              </a:ext>
            </a:extLst>
          </p:cNvPr>
          <p:cNvSpPr txBox="1"/>
          <p:nvPr/>
        </p:nvSpPr>
        <p:spPr>
          <a:xfrm>
            <a:off x="4560089" y="2713136"/>
            <a:ext cx="284052" cy="307777"/>
          </a:xfrm>
          <a:prstGeom prst="rect">
            <a:avLst/>
          </a:prstGeom>
          <a:noFill/>
        </p:spPr>
        <p:txBody>
          <a:bodyPr wrap="none" rtlCol="0">
            <a:spAutoFit/>
          </a:bodyPr>
          <a:lstStyle/>
          <a:p>
            <a:r>
              <a:rPr lang="en-US" sz="1400" dirty="0">
                <a:solidFill>
                  <a:srgbClr val="C00000"/>
                </a:solidFill>
              </a:rPr>
              <a:t>6</a:t>
            </a:r>
            <a:endParaRPr lang="en-IN" sz="1400" dirty="0">
              <a:solidFill>
                <a:srgbClr val="C00000"/>
              </a:solidFill>
            </a:endParaRPr>
          </a:p>
        </p:txBody>
      </p:sp>
      <p:sp>
        <p:nvSpPr>
          <p:cNvPr id="21" name="TextBox 20">
            <a:extLst>
              <a:ext uri="{FF2B5EF4-FFF2-40B4-BE49-F238E27FC236}">
                <a16:creationId xmlns:a16="http://schemas.microsoft.com/office/drawing/2014/main" id="{9149CB36-92BF-4C82-A2D4-2E351B2974E3}"/>
              </a:ext>
            </a:extLst>
          </p:cNvPr>
          <p:cNvSpPr txBox="1"/>
          <p:nvPr/>
        </p:nvSpPr>
        <p:spPr>
          <a:xfrm>
            <a:off x="4607174" y="3152002"/>
            <a:ext cx="269626" cy="276999"/>
          </a:xfrm>
          <a:prstGeom prst="rect">
            <a:avLst/>
          </a:prstGeom>
          <a:noFill/>
        </p:spPr>
        <p:txBody>
          <a:bodyPr wrap="none" rtlCol="0">
            <a:spAutoFit/>
          </a:bodyPr>
          <a:lstStyle/>
          <a:p>
            <a:r>
              <a:rPr lang="en-US" sz="1200" dirty="0">
                <a:solidFill>
                  <a:srgbClr val="C00000"/>
                </a:solidFill>
              </a:rPr>
              <a:t>7</a:t>
            </a:r>
            <a:endParaRPr lang="en-IN" sz="1400" dirty="0">
              <a:solidFill>
                <a:srgbClr val="C00000"/>
              </a:solidFill>
            </a:endParaRPr>
          </a:p>
        </p:txBody>
      </p:sp>
      <p:sp>
        <p:nvSpPr>
          <p:cNvPr id="14" name="Slide Number Placeholder 3">
            <a:extLst>
              <a:ext uri="{FF2B5EF4-FFF2-40B4-BE49-F238E27FC236}">
                <a16:creationId xmlns:a16="http://schemas.microsoft.com/office/drawing/2014/main" id="{B9C21923-C50A-44A8-AAF3-D3F399132712}"/>
              </a:ext>
            </a:extLst>
          </p:cNvPr>
          <p:cNvSpPr>
            <a:spLocks noGrp="1"/>
          </p:cNvSpPr>
          <p:nvPr>
            <p:ph type="sldNum" sz="quarter" idx="12"/>
          </p:nvPr>
        </p:nvSpPr>
        <p:spPr>
          <a:xfrm>
            <a:off x="8610601" y="6356351"/>
            <a:ext cx="2743200" cy="365125"/>
          </a:xfrm>
        </p:spPr>
        <p:txBody>
          <a:bodyPr>
            <a:normAutofit/>
          </a:bodyPr>
          <a:lstStyle/>
          <a:p>
            <a:fld id="{B6F15528-21DE-4FAA-801E-634DDDAF4B2B}" type="slidenum">
              <a:rPr lang="en-US" smtClean="0"/>
              <a:pPr/>
              <a:t>38</a:t>
            </a:fld>
            <a:endParaRPr lang="en-US" dirty="0"/>
          </a:p>
        </p:txBody>
      </p:sp>
    </p:spTree>
    <p:extLst>
      <p:ext uri="{BB962C8B-B14F-4D97-AF65-F5344CB8AC3E}">
        <p14:creationId xmlns:p14="http://schemas.microsoft.com/office/powerpoint/2010/main" val="1103430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500"/>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500"/>
                                        <p:tgtEl>
                                          <p:spTgt spid="11"/>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500"/>
                                        <p:tgtEl>
                                          <p:spTgt spid="13"/>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500"/>
                                        <p:tgtEl>
                                          <p:spTgt spid="17"/>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fade">
                                      <p:cBhvr>
                                        <p:cTn id="62" dur="500"/>
                                        <p:tgtEl>
                                          <p:spTgt spid="15"/>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500"/>
                                        <p:tgtEl>
                                          <p:spTgt spid="19"/>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fade">
                                      <p:cBhvr>
                                        <p:cTn id="72" dur="500"/>
                                        <p:tgtEl>
                                          <p:spTgt spid="21"/>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5">
                                            <p:txEl>
                                              <p:pRg st="8" end="8"/>
                                            </p:txEl>
                                          </p:spTgt>
                                        </p:tgtEl>
                                        <p:attrNameLst>
                                          <p:attrName>style.visibility</p:attrName>
                                        </p:attrNameLst>
                                      </p:cBhvr>
                                      <p:to>
                                        <p:strVal val="visible"/>
                                      </p:to>
                                    </p:set>
                                    <p:animEffect transition="in" filter="fade">
                                      <p:cBhvr>
                                        <p:cTn id="77" dur="500"/>
                                        <p:tgtEl>
                                          <p:spTgt spid="5">
                                            <p:txEl>
                                              <p:pRg st="8" end="8"/>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5">
                                            <p:txEl>
                                              <p:pRg st="9" end="9"/>
                                            </p:txEl>
                                          </p:spTgt>
                                        </p:tgtEl>
                                        <p:attrNameLst>
                                          <p:attrName>style.visibility</p:attrName>
                                        </p:attrNameLst>
                                      </p:cBhvr>
                                      <p:to>
                                        <p:strVal val="visible"/>
                                      </p:to>
                                    </p:set>
                                    <p:animEffect transition="in" filter="fade">
                                      <p:cBhvr>
                                        <p:cTn id="82" dur="500"/>
                                        <p:tgtEl>
                                          <p:spTgt spid="5">
                                            <p:txEl>
                                              <p:pRg st="9" end="9"/>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5">
                                            <p:txEl>
                                              <p:pRg st="10" end="10"/>
                                            </p:txEl>
                                          </p:spTgt>
                                        </p:tgtEl>
                                        <p:attrNameLst>
                                          <p:attrName>style.visibility</p:attrName>
                                        </p:attrNameLst>
                                      </p:cBhvr>
                                      <p:to>
                                        <p:strVal val="visible"/>
                                      </p:to>
                                    </p:set>
                                    <p:animEffect transition="in" filter="fade">
                                      <p:cBhvr>
                                        <p:cTn id="87" dur="500"/>
                                        <p:tgtEl>
                                          <p:spTgt spid="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uiExpand="1" build="p"/>
      <p:bldP spid="8" grpId="0"/>
      <p:bldP spid="9" grpId="0"/>
      <p:bldP spid="11" grpId="0"/>
      <p:bldP spid="13" grpId="0"/>
      <p:bldP spid="15" grpId="0"/>
      <p:bldP spid="17" grpId="0"/>
      <p:bldP spid="19" grpId="0"/>
      <p:bldP spid="21"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4C47BF6-673E-49D7-8555-D75D7A4C769A}"/>
              </a:ext>
            </a:extLst>
          </p:cNvPr>
          <p:cNvPicPr>
            <a:picLocks noChangeAspect="1"/>
          </p:cNvPicPr>
          <p:nvPr/>
        </p:nvPicPr>
        <p:blipFill>
          <a:blip r:embed="rId2"/>
          <a:stretch>
            <a:fillRect/>
          </a:stretch>
        </p:blipFill>
        <p:spPr>
          <a:xfrm>
            <a:off x="2934778" y="2010769"/>
            <a:ext cx="2383346" cy="2282464"/>
          </a:xfrm>
          <a:prstGeom prst="rect">
            <a:avLst/>
          </a:prstGeom>
        </p:spPr>
      </p:pic>
      <p:sp>
        <p:nvSpPr>
          <p:cNvPr id="2" name="Title 1">
            <a:extLst>
              <a:ext uri="{FF2B5EF4-FFF2-40B4-BE49-F238E27FC236}">
                <a16:creationId xmlns:a16="http://schemas.microsoft.com/office/drawing/2014/main" id="{C9839DBF-3F34-4CCC-B00E-36933DF9A348}"/>
              </a:ext>
            </a:extLst>
          </p:cNvPr>
          <p:cNvSpPr>
            <a:spLocks noGrp="1"/>
          </p:cNvSpPr>
          <p:nvPr>
            <p:ph type="title"/>
          </p:nvPr>
        </p:nvSpPr>
        <p:spPr/>
        <p:txBody>
          <a:bodyPr>
            <a:normAutofit/>
          </a:bodyPr>
          <a:lstStyle/>
          <a:p>
            <a:pPr algn="ctr"/>
            <a:r>
              <a:rPr lang="en-US" sz="3600" dirty="0">
                <a:solidFill>
                  <a:srgbClr val="002060"/>
                </a:solidFill>
                <a:latin typeface="Times New Roman" panose="02020603050405020304" pitchFamily="18" charset="0"/>
                <a:cs typeface="Times New Roman" panose="02020603050405020304" pitchFamily="18" charset="0"/>
              </a:rPr>
              <a:t>Types of K-Maps</a:t>
            </a:r>
          </a:p>
        </p:txBody>
      </p:sp>
      <p:sp>
        <p:nvSpPr>
          <p:cNvPr id="3" name="Footer Placeholder 2">
            <a:extLst>
              <a:ext uri="{FF2B5EF4-FFF2-40B4-BE49-F238E27FC236}">
                <a16:creationId xmlns:a16="http://schemas.microsoft.com/office/drawing/2014/main" id="{6C8137E1-4E64-4005-A21E-5A8B6541CF36}"/>
              </a:ext>
            </a:extLst>
          </p:cNvPr>
          <p:cNvSpPr>
            <a:spLocks noGrp="1"/>
          </p:cNvSpPr>
          <p:nvPr>
            <p:ph type="ftr" sz="quarter" idx="11"/>
          </p:nvPr>
        </p:nvSpPr>
        <p:spPr/>
        <p:txBody>
          <a:bodyPr/>
          <a:lstStyle/>
          <a:p>
            <a:r>
              <a:rPr lang="en-US" dirty="0"/>
              <a:t>Mrs. </a:t>
            </a:r>
            <a:r>
              <a:rPr lang="en-US" dirty="0" err="1"/>
              <a:t>Swathi</a:t>
            </a:r>
            <a:r>
              <a:rPr lang="en-US" dirty="0"/>
              <a:t> C A, Department of EEE, ATMECE</a:t>
            </a:r>
          </a:p>
        </p:txBody>
      </p:sp>
      <p:sp>
        <p:nvSpPr>
          <p:cNvPr id="5" name="Content Placeholder 4">
            <a:extLst>
              <a:ext uri="{FF2B5EF4-FFF2-40B4-BE49-F238E27FC236}">
                <a16:creationId xmlns:a16="http://schemas.microsoft.com/office/drawing/2014/main" id="{C553177A-4247-469A-BCAE-43DA42D2164F}"/>
              </a:ext>
            </a:extLst>
          </p:cNvPr>
          <p:cNvSpPr>
            <a:spLocks noGrp="1"/>
          </p:cNvSpPr>
          <p:nvPr>
            <p:ph sz="quarter" idx="1"/>
          </p:nvPr>
        </p:nvSpPr>
        <p:spPr>
          <a:xfrm>
            <a:off x="1927860" y="1631316"/>
            <a:ext cx="8153400" cy="4495800"/>
          </a:xfrm>
        </p:spPr>
        <p:txBody>
          <a:bodyPr>
            <a:normAutofit fontScale="92500" lnSpcReduction="20000"/>
          </a:bodyPr>
          <a:lstStyle/>
          <a:p>
            <a:pPr algn="just">
              <a:buFont typeface="Wingdings" panose="05000000000000000000" pitchFamily="2" charset="2"/>
              <a:buChar char="§"/>
            </a:pPr>
            <a:r>
              <a:rPr lang="en-US" sz="2400" dirty="0">
                <a:solidFill>
                  <a:srgbClr val="002060"/>
                </a:solidFill>
                <a:latin typeface="Times New Roman" panose="02020603050405020304" pitchFamily="18" charset="0"/>
                <a:cs typeface="Times New Roman" panose="02020603050405020304" pitchFamily="18" charset="0"/>
              </a:rPr>
              <a:t>4 Variable K-Map</a:t>
            </a:r>
          </a:p>
          <a:p>
            <a:pPr algn="just">
              <a:buFont typeface="Wingdings" panose="05000000000000000000" pitchFamily="2" charset="2"/>
              <a:buChar char="§"/>
            </a:pPr>
            <a:endParaRPr lang="en-US" sz="2400" dirty="0">
              <a:solidFill>
                <a:srgbClr val="002060"/>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
            </a:pPr>
            <a:r>
              <a:rPr lang="en-US" sz="2400" dirty="0">
                <a:solidFill>
                  <a:srgbClr val="002060"/>
                </a:solidFill>
                <a:latin typeface="Times New Roman" panose="02020603050405020304" pitchFamily="18" charset="0"/>
                <a:cs typeface="Times New Roman" panose="02020603050405020304" pitchFamily="18" charset="0"/>
              </a:rPr>
              <a:t>                                                          Input Variable binary weighting</a:t>
            </a:r>
          </a:p>
          <a:p>
            <a:pPr marL="0" indent="0" algn="just">
              <a:buNone/>
            </a:pPr>
            <a:r>
              <a:rPr lang="en-US" sz="2400" dirty="0">
                <a:solidFill>
                  <a:srgbClr val="002060"/>
                </a:solidFill>
                <a:latin typeface="Times New Roman" panose="02020603050405020304" pitchFamily="18" charset="0"/>
                <a:cs typeface="Times New Roman" panose="02020603050405020304" pitchFamily="18" charset="0"/>
              </a:rPr>
              <a:t>					  MSB                 LSB</a:t>
            </a:r>
          </a:p>
          <a:p>
            <a:pPr marL="0" indent="0" algn="just">
              <a:buNone/>
            </a:pPr>
            <a:r>
              <a:rPr lang="en-US" sz="2400" dirty="0">
                <a:solidFill>
                  <a:srgbClr val="002060"/>
                </a:solidFill>
                <a:latin typeface="Times New Roman" panose="02020603050405020304" pitchFamily="18" charset="0"/>
                <a:cs typeface="Times New Roman" panose="02020603050405020304" pitchFamily="18" charset="0"/>
              </a:rPr>
              <a:t>					    </a:t>
            </a:r>
            <a:r>
              <a:rPr lang="en-US" sz="2400" dirty="0">
                <a:solidFill>
                  <a:srgbClr val="C00000"/>
                </a:solidFill>
                <a:latin typeface="Times New Roman" panose="02020603050405020304" pitchFamily="18" charset="0"/>
                <a:cs typeface="Times New Roman" panose="02020603050405020304" pitchFamily="18" charset="0"/>
              </a:rPr>
              <a:t>A       B       C     D</a:t>
            </a:r>
          </a:p>
          <a:p>
            <a:pPr algn="just">
              <a:buFont typeface="Wingdings" panose="05000000000000000000" pitchFamily="2" charset="2"/>
              <a:buChar char="§"/>
            </a:pPr>
            <a:endParaRPr lang="en-US" sz="24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en-US" sz="24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en-US" sz="2400" dirty="0">
              <a:solidFill>
                <a:srgbClr val="002060"/>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
            </a:pPr>
            <a:r>
              <a:rPr lang="en-US" sz="2400" dirty="0">
                <a:solidFill>
                  <a:srgbClr val="C00000"/>
                </a:solidFill>
                <a:latin typeface="Times New Roman" panose="02020603050405020304" pitchFamily="18" charset="0"/>
                <a:cs typeface="Times New Roman" panose="02020603050405020304" pitchFamily="18" charset="0"/>
              </a:rPr>
              <a:t>Note:</a:t>
            </a:r>
            <a:r>
              <a:rPr lang="en-US" sz="2400" dirty="0">
                <a:solidFill>
                  <a:srgbClr val="002060"/>
                </a:solidFill>
                <a:latin typeface="Times New Roman" panose="02020603050405020304" pitchFamily="18" charset="0"/>
                <a:cs typeface="Times New Roman" panose="02020603050405020304" pitchFamily="18" charset="0"/>
              </a:rPr>
              <a:t> </a:t>
            </a:r>
          </a:p>
          <a:p>
            <a:pPr algn="just">
              <a:buFont typeface="Wingdings" panose="05000000000000000000" pitchFamily="2" charset="2"/>
              <a:buChar char="§"/>
            </a:pPr>
            <a:r>
              <a:rPr lang="en-US" sz="2400" dirty="0">
                <a:solidFill>
                  <a:srgbClr val="002060"/>
                </a:solidFill>
                <a:latin typeface="Times New Roman" panose="02020603050405020304" pitchFamily="18" charset="0"/>
                <a:cs typeface="Times New Roman" panose="02020603050405020304" pitchFamily="18" charset="0"/>
              </a:rPr>
              <a:t>Edge numbering does not follow the normal binary counting sequence.</a:t>
            </a:r>
          </a:p>
          <a:p>
            <a:pPr algn="just">
              <a:buFont typeface="Wingdings" panose="05000000000000000000" pitchFamily="2" charset="2"/>
              <a:buChar char="§"/>
            </a:pPr>
            <a:r>
              <a:rPr lang="en-US" sz="2400" dirty="0">
                <a:solidFill>
                  <a:srgbClr val="002060"/>
                </a:solidFill>
                <a:latin typeface="Times New Roman" panose="02020603050405020304" pitchFamily="18" charset="0"/>
                <a:cs typeface="Times New Roman" panose="02020603050405020304" pitchFamily="18" charset="0"/>
              </a:rPr>
              <a:t>It uses a Gray Code sequence where only one bit changes from one cell to the next.</a:t>
            </a:r>
          </a:p>
          <a:p>
            <a:pPr algn="just">
              <a:buNone/>
            </a:pPr>
            <a:endParaRPr lang="en-US" sz="2400" dirty="0">
              <a:solidFill>
                <a:srgbClr val="002060"/>
              </a:solidFill>
              <a:latin typeface="Times New Roman" panose="02020603050405020304" pitchFamily="18" charset="0"/>
              <a:cs typeface="Times New Roman" panose="02020603050405020304" pitchFamily="18" charset="0"/>
            </a:endParaRPr>
          </a:p>
          <a:p>
            <a:pPr algn="just">
              <a:buNone/>
            </a:pPr>
            <a:endParaRPr lang="en-US" sz="24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en-US" sz="2400" dirty="0">
              <a:solidFill>
                <a:srgbClr val="002060"/>
              </a:solidFill>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8E77300E-D134-4ABB-B37E-1573DE1D16C3}"/>
              </a:ext>
            </a:extLst>
          </p:cNvPr>
          <p:cNvSpPr txBox="1"/>
          <p:nvPr/>
        </p:nvSpPr>
        <p:spPr>
          <a:xfrm>
            <a:off x="3767112" y="2536314"/>
            <a:ext cx="284052" cy="307777"/>
          </a:xfrm>
          <a:prstGeom prst="rect">
            <a:avLst/>
          </a:prstGeom>
          <a:noFill/>
        </p:spPr>
        <p:txBody>
          <a:bodyPr wrap="none" rtlCol="0">
            <a:spAutoFit/>
          </a:bodyPr>
          <a:lstStyle/>
          <a:p>
            <a:r>
              <a:rPr lang="en-US" sz="1400" dirty="0">
                <a:solidFill>
                  <a:srgbClr val="C00000"/>
                </a:solidFill>
              </a:rPr>
              <a:t>0</a:t>
            </a:r>
            <a:endParaRPr lang="en-IN" sz="1400" dirty="0">
              <a:solidFill>
                <a:srgbClr val="C00000"/>
              </a:solidFill>
            </a:endParaRPr>
          </a:p>
        </p:txBody>
      </p:sp>
      <p:sp>
        <p:nvSpPr>
          <p:cNvPr id="9" name="TextBox 8">
            <a:extLst>
              <a:ext uri="{FF2B5EF4-FFF2-40B4-BE49-F238E27FC236}">
                <a16:creationId xmlns:a16="http://schemas.microsoft.com/office/drawing/2014/main" id="{71051499-6301-4EED-A4A1-D8737BDB7E5D}"/>
              </a:ext>
            </a:extLst>
          </p:cNvPr>
          <p:cNvSpPr txBox="1"/>
          <p:nvPr/>
        </p:nvSpPr>
        <p:spPr>
          <a:xfrm>
            <a:off x="3780594" y="2968824"/>
            <a:ext cx="284052" cy="307777"/>
          </a:xfrm>
          <a:prstGeom prst="rect">
            <a:avLst/>
          </a:prstGeom>
          <a:noFill/>
        </p:spPr>
        <p:txBody>
          <a:bodyPr wrap="none" rtlCol="0">
            <a:spAutoFit/>
          </a:bodyPr>
          <a:lstStyle/>
          <a:p>
            <a:r>
              <a:rPr lang="en-US" sz="1400" dirty="0">
                <a:solidFill>
                  <a:srgbClr val="C00000"/>
                </a:solidFill>
              </a:rPr>
              <a:t>1</a:t>
            </a:r>
            <a:endParaRPr lang="en-IN" sz="1400" dirty="0">
              <a:solidFill>
                <a:srgbClr val="C00000"/>
              </a:solidFill>
            </a:endParaRPr>
          </a:p>
        </p:txBody>
      </p:sp>
      <p:sp>
        <p:nvSpPr>
          <p:cNvPr id="11" name="TextBox 10">
            <a:extLst>
              <a:ext uri="{FF2B5EF4-FFF2-40B4-BE49-F238E27FC236}">
                <a16:creationId xmlns:a16="http://schemas.microsoft.com/office/drawing/2014/main" id="{8C0676C2-657A-4106-9CDE-7CDAA4520E46}"/>
              </a:ext>
            </a:extLst>
          </p:cNvPr>
          <p:cNvSpPr txBox="1"/>
          <p:nvPr/>
        </p:nvSpPr>
        <p:spPr>
          <a:xfrm>
            <a:off x="3775058" y="3787777"/>
            <a:ext cx="284052" cy="307777"/>
          </a:xfrm>
          <a:prstGeom prst="rect">
            <a:avLst/>
          </a:prstGeom>
          <a:noFill/>
        </p:spPr>
        <p:txBody>
          <a:bodyPr wrap="none" rtlCol="0">
            <a:spAutoFit/>
          </a:bodyPr>
          <a:lstStyle/>
          <a:p>
            <a:r>
              <a:rPr lang="en-US" sz="1400" dirty="0">
                <a:solidFill>
                  <a:srgbClr val="C00000"/>
                </a:solidFill>
              </a:rPr>
              <a:t>2</a:t>
            </a:r>
            <a:endParaRPr lang="en-IN" sz="1400" dirty="0">
              <a:solidFill>
                <a:srgbClr val="C00000"/>
              </a:solidFill>
            </a:endParaRPr>
          </a:p>
        </p:txBody>
      </p:sp>
      <p:sp>
        <p:nvSpPr>
          <p:cNvPr id="13" name="TextBox 12">
            <a:extLst>
              <a:ext uri="{FF2B5EF4-FFF2-40B4-BE49-F238E27FC236}">
                <a16:creationId xmlns:a16="http://schemas.microsoft.com/office/drawing/2014/main" id="{F984922D-2775-4275-976E-ED926DFBC71D}"/>
              </a:ext>
            </a:extLst>
          </p:cNvPr>
          <p:cNvSpPr txBox="1"/>
          <p:nvPr/>
        </p:nvSpPr>
        <p:spPr>
          <a:xfrm>
            <a:off x="3777760" y="3355267"/>
            <a:ext cx="284052" cy="307777"/>
          </a:xfrm>
          <a:prstGeom prst="rect">
            <a:avLst/>
          </a:prstGeom>
          <a:noFill/>
        </p:spPr>
        <p:txBody>
          <a:bodyPr wrap="none" rtlCol="0">
            <a:spAutoFit/>
          </a:bodyPr>
          <a:lstStyle/>
          <a:p>
            <a:r>
              <a:rPr lang="en-US" sz="1400" dirty="0">
                <a:solidFill>
                  <a:srgbClr val="C00000"/>
                </a:solidFill>
              </a:rPr>
              <a:t>3</a:t>
            </a:r>
            <a:endParaRPr lang="en-IN" sz="1400" dirty="0">
              <a:solidFill>
                <a:srgbClr val="C00000"/>
              </a:solidFill>
            </a:endParaRPr>
          </a:p>
        </p:txBody>
      </p:sp>
      <p:sp>
        <p:nvSpPr>
          <p:cNvPr id="15" name="TextBox 14">
            <a:extLst>
              <a:ext uri="{FF2B5EF4-FFF2-40B4-BE49-F238E27FC236}">
                <a16:creationId xmlns:a16="http://schemas.microsoft.com/office/drawing/2014/main" id="{9F109E86-D5D2-4E2B-AFA5-D782C9361EC7}"/>
              </a:ext>
            </a:extLst>
          </p:cNvPr>
          <p:cNvSpPr txBox="1"/>
          <p:nvPr/>
        </p:nvSpPr>
        <p:spPr>
          <a:xfrm>
            <a:off x="4159611" y="2925924"/>
            <a:ext cx="284052" cy="307777"/>
          </a:xfrm>
          <a:prstGeom prst="rect">
            <a:avLst/>
          </a:prstGeom>
          <a:noFill/>
        </p:spPr>
        <p:txBody>
          <a:bodyPr wrap="none" rtlCol="0">
            <a:spAutoFit/>
          </a:bodyPr>
          <a:lstStyle/>
          <a:p>
            <a:r>
              <a:rPr lang="en-US" sz="1400" dirty="0">
                <a:solidFill>
                  <a:srgbClr val="C00000"/>
                </a:solidFill>
              </a:rPr>
              <a:t>5</a:t>
            </a:r>
            <a:endParaRPr lang="en-IN" sz="1400" dirty="0">
              <a:solidFill>
                <a:srgbClr val="C00000"/>
              </a:solidFill>
            </a:endParaRPr>
          </a:p>
        </p:txBody>
      </p:sp>
      <p:sp>
        <p:nvSpPr>
          <p:cNvPr id="17" name="TextBox 16">
            <a:extLst>
              <a:ext uri="{FF2B5EF4-FFF2-40B4-BE49-F238E27FC236}">
                <a16:creationId xmlns:a16="http://schemas.microsoft.com/office/drawing/2014/main" id="{19F9C497-06FC-451F-A9B5-5ECE0988D512}"/>
              </a:ext>
            </a:extLst>
          </p:cNvPr>
          <p:cNvSpPr txBox="1"/>
          <p:nvPr/>
        </p:nvSpPr>
        <p:spPr>
          <a:xfrm>
            <a:off x="4175161" y="2527560"/>
            <a:ext cx="284052" cy="307777"/>
          </a:xfrm>
          <a:prstGeom prst="rect">
            <a:avLst/>
          </a:prstGeom>
          <a:noFill/>
        </p:spPr>
        <p:txBody>
          <a:bodyPr wrap="none" rtlCol="0">
            <a:spAutoFit/>
          </a:bodyPr>
          <a:lstStyle/>
          <a:p>
            <a:r>
              <a:rPr lang="en-US" sz="1400" dirty="0">
                <a:solidFill>
                  <a:srgbClr val="C00000"/>
                </a:solidFill>
              </a:rPr>
              <a:t>4</a:t>
            </a:r>
            <a:endParaRPr lang="en-IN" sz="1400" dirty="0">
              <a:solidFill>
                <a:srgbClr val="C00000"/>
              </a:solidFill>
            </a:endParaRPr>
          </a:p>
        </p:txBody>
      </p:sp>
      <p:sp>
        <p:nvSpPr>
          <p:cNvPr id="19" name="TextBox 18">
            <a:extLst>
              <a:ext uri="{FF2B5EF4-FFF2-40B4-BE49-F238E27FC236}">
                <a16:creationId xmlns:a16="http://schemas.microsoft.com/office/drawing/2014/main" id="{75FE0AF9-11EE-4C84-BC5C-B777B72C9CED}"/>
              </a:ext>
            </a:extLst>
          </p:cNvPr>
          <p:cNvSpPr txBox="1"/>
          <p:nvPr/>
        </p:nvSpPr>
        <p:spPr>
          <a:xfrm>
            <a:off x="4185677" y="3762480"/>
            <a:ext cx="284052" cy="307777"/>
          </a:xfrm>
          <a:prstGeom prst="rect">
            <a:avLst/>
          </a:prstGeom>
          <a:noFill/>
        </p:spPr>
        <p:txBody>
          <a:bodyPr wrap="none" rtlCol="0">
            <a:spAutoFit/>
          </a:bodyPr>
          <a:lstStyle/>
          <a:p>
            <a:r>
              <a:rPr lang="en-US" sz="1400" dirty="0">
                <a:solidFill>
                  <a:srgbClr val="C00000"/>
                </a:solidFill>
              </a:rPr>
              <a:t>6</a:t>
            </a:r>
            <a:endParaRPr lang="en-IN" sz="1400" dirty="0">
              <a:solidFill>
                <a:srgbClr val="C00000"/>
              </a:solidFill>
            </a:endParaRPr>
          </a:p>
        </p:txBody>
      </p:sp>
      <p:sp>
        <p:nvSpPr>
          <p:cNvPr id="21" name="TextBox 20">
            <a:extLst>
              <a:ext uri="{FF2B5EF4-FFF2-40B4-BE49-F238E27FC236}">
                <a16:creationId xmlns:a16="http://schemas.microsoft.com/office/drawing/2014/main" id="{9149CB36-92BF-4C82-A2D4-2E351B2974E3}"/>
              </a:ext>
            </a:extLst>
          </p:cNvPr>
          <p:cNvSpPr txBox="1"/>
          <p:nvPr/>
        </p:nvSpPr>
        <p:spPr>
          <a:xfrm>
            <a:off x="4177628" y="3359591"/>
            <a:ext cx="269626" cy="276999"/>
          </a:xfrm>
          <a:prstGeom prst="rect">
            <a:avLst/>
          </a:prstGeom>
          <a:noFill/>
        </p:spPr>
        <p:txBody>
          <a:bodyPr wrap="none" rtlCol="0">
            <a:spAutoFit/>
          </a:bodyPr>
          <a:lstStyle/>
          <a:p>
            <a:r>
              <a:rPr lang="en-US" sz="1200" dirty="0">
                <a:solidFill>
                  <a:srgbClr val="C00000"/>
                </a:solidFill>
              </a:rPr>
              <a:t>7</a:t>
            </a:r>
            <a:endParaRPr lang="en-IN" sz="1400" dirty="0">
              <a:solidFill>
                <a:srgbClr val="C00000"/>
              </a:solidFill>
            </a:endParaRPr>
          </a:p>
        </p:txBody>
      </p:sp>
      <p:sp>
        <p:nvSpPr>
          <p:cNvPr id="10" name="TextBox 9">
            <a:extLst>
              <a:ext uri="{FF2B5EF4-FFF2-40B4-BE49-F238E27FC236}">
                <a16:creationId xmlns:a16="http://schemas.microsoft.com/office/drawing/2014/main" id="{C51A9736-1944-4C48-BF99-7B53849EF3EB}"/>
              </a:ext>
            </a:extLst>
          </p:cNvPr>
          <p:cNvSpPr txBox="1"/>
          <p:nvPr/>
        </p:nvSpPr>
        <p:spPr>
          <a:xfrm>
            <a:off x="4854474" y="3762479"/>
            <a:ext cx="367408" cy="307777"/>
          </a:xfrm>
          <a:prstGeom prst="rect">
            <a:avLst/>
          </a:prstGeom>
          <a:noFill/>
        </p:spPr>
        <p:txBody>
          <a:bodyPr wrap="none" rtlCol="0">
            <a:spAutoFit/>
          </a:bodyPr>
          <a:lstStyle/>
          <a:p>
            <a:r>
              <a:rPr lang="en-US" sz="1400" dirty="0">
                <a:solidFill>
                  <a:srgbClr val="C00000"/>
                </a:solidFill>
              </a:rPr>
              <a:t>10</a:t>
            </a:r>
            <a:endParaRPr lang="en-IN" sz="1400" dirty="0">
              <a:solidFill>
                <a:srgbClr val="C00000"/>
              </a:solidFill>
            </a:endParaRPr>
          </a:p>
        </p:txBody>
      </p:sp>
      <p:sp>
        <p:nvSpPr>
          <p:cNvPr id="12" name="TextBox 11">
            <a:extLst>
              <a:ext uri="{FF2B5EF4-FFF2-40B4-BE49-F238E27FC236}">
                <a16:creationId xmlns:a16="http://schemas.microsoft.com/office/drawing/2014/main" id="{7F90F2D4-26A7-455D-9B24-7CEF08202A09}"/>
              </a:ext>
            </a:extLst>
          </p:cNvPr>
          <p:cNvSpPr txBox="1"/>
          <p:nvPr/>
        </p:nvSpPr>
        <p:spPr>
          <a:xfrm>
            <a:off x="4886160" y="3325241"/>
            <a:ext cx="367408" cy="307777"/>
          </a:xfrm>
          <a:prstGeom prst="rect">
            <a:avLst/>
          </a:prstGeom>
          <a:noFill/>
        </p:spPr>
        <p:txBody>
          <a:bodyPr wrap="none" rtlCol="0">
            <a:spAutoFit/>
          </a:bodyPr>
          <a:lstStyle/>
          <a:p>
            <a:r>
              <a:rPr lang="en-US" sz="1400" dirty="0">
                <a:solidFill>
                  <a:srgbClr val="C00000"/>
                </a:solidFill>
              </a:rPr>
              <a:t>11</a:t>
            </a:r>
            <a:endParaRPr lang="en-IN" sz="1400" dirty="0">
              <a:solidFill>
                <a:srgbClr val="C00000"/>
              </a:solidFill>
            </a:endParaRPr>
          </a:p>
        </p:txBody>
      </p:sp>
      <p:sp>
        <p:nvSpPr>
          <p:cNvPr id="14" name="TextBox 13">
            <a:extLst>
              <a:ext uri="{FF2B5EF4-FFF2-40B4-BE49-F238E27FC236}">
                <a16:creationId xmlns:a16="http://schemas.microsoft.com/office/drawing/2014/main" id="{05D26140-1486-4FE7-A564-72415815E171}"/>
              </a:ext>
            </a:extLst>
          </p:cNvPr>
          <p:cNvSpPr txBox="1"/>
          <p:nvPr/>
        </p:nvSpPr>
        <p:spPr>
          <a:xfrm>
            <a:off x="4953860" y="2934678"/>
            <a:ext cx="284052" cy="307777"/>
          </a:xfrm>
          <a:prstGeom prst="rect">
            <a:avLst/>
          </a:prstGeom>
          <a:noFill/>
        </p:spPr>
        <p:txBody>
          <a:bodyPr wrap="none" rtlCol="0">
            <a:spAutoFit/>
          </a:bodyPr>
          <a:lstStyle/>
          <a:p>
            <a:r>
              <a:rPr lang="en-US" sz="1400" dirty="0">
                <a:solidFill>
                  <a:srgbClr val="C00000"/>
                </a:solidFill>
              </a:rPr>
              <a:t>9</a:t>
            </a:r>
            <a:endParaRPr lang="en-IN" sz="1400" dirty="0">
              <a:solidFill>
                <a:srgbClr val="C00000"/>
              </a:solidFill>
            </a:endParaRPr>
          </a:p>
        </p:txBody>
      </p:sp>
      <p:sp>
        <p:nvSpPr>
          <p:cNvPr id="23" name="TextBox 22">
            <a:extLst>
              <a:ext uri="{FF2B5EF4-FFF2-40B4-BE49-F238E27FC236}">
                <a16:creationId xmlns:a16="http://schemas.microsoft.com/office/drawing/2014/main" id="{F84A13F5-A145-44E6-A1AA-A2F229D8E336}"/>
              </a:ext>
            </a:extLst>
          </p:cNvPr>
          <p:cNvSpPr txBox="1"/>
          <p:nvPr/>
        </p:nvSpPr>
        <p:spPr>
          <a:xfrm>
            <a:off x="4958776" y="2536314"/>
            <a:ext cx="284052" cy="307777"/>
          </a:xfrm>
          <a:prstGeom prst="rect">
            <a:avLst/>
          </a:prstGeom>
          <a:noFill/>
        </p:spPr>
        <p:txBody>
          <a:bodyPr wrap="none" rtlCol="0">
            <a:spAutoFit/>
          </a:bodyPr>
          <a:lstStyle/>
          <a:p>
            <a:r>
              <a:rPr lang="en-US" sz="1400" dirty="0">
                <a:solidFill>
                  <a:srgbClr val="C00000"/>
                </a:solidFill>
              </a:rPr>
              <a:t>8</a:t>
            </a:r>
            <a:endParaRPr lang="en-IN" sz="1400" dirty="0">
              <a:solidFill>
                <a:srgbClr val="C00000"/>
              </a:solidFill>
            </a:endParaRPr>
          </a:p>
        </p:txBody>
      </p:sp>
      <p:sp>
        <p:nvSpPr>
          <p:cNvPr id="25" name="TextBox 24">
            <a:extLst>
              <a:ext uri="{FF2B5EF4-FFF2-40B4-BE49-F238E27FC236}">
                <a16:creationId xmlns:a16="http://schemas.microsoft.com/office/drawing/2014/main" id="{9A5CA0F3-8784-4AD0-A565-93C2F74363C6}"/>
              </a:ext>
            </a:extLst>
          </p:cNvPr>
          <p:cNvSpPr txBox="1"/>
          <p:nvPr/>
        </p:nvSpPr>
        <p:spPr>
          <a:xfrm>
            <a:off x="4454196" y="3363436"/>
            <a:ext cx="367408" cy="307777"/>
          </a:xfrm>
          <a:prstGeom prst="rect">
            <a:avLst/>
          </a:prstGeom>
          <a:noFill/>
        </p:spPr>
        <p:txBody>
          <a:bodyPr wrap="none" rtlCol="0">
            <a:spAutoFit/>
          </a:bodyPr>
          <a:lstStyle/>
          <a:p>
            <a:r>
              <a:rPr lang="en-US" sz="1400" dirty="0">
                <a:solidFill>
                  <a:srgbClr val="C00000"/>
                </a:solidFill>
              </a:rPr>
              <a:t>15</a:t>
            </a:r>
            <a:endParaRPr lang="en-IN" sz="1400" dirty="0">
              <a:solidFill>
                <a:srgbClr val="C00000"/>
              </a:solidFill>
            </a:endParaRPr>
          </a:p>
        </p:txBody>
      </p:sp>
      <p:sp>
        <p:nvSpPr>
          <p:cNvPr id="27" name="TextBox 26">
            <a:extLst>
              <a:ext uri="{FF2B5EF4-FFF2-40B4-BE49-F238E27FC236}">
                <a16:creationId xmlns:a16="http://schemas.microsoft.com/office/drawing/2014/main" id="{B59F6169-0EA2-4851-95D9-A8A364F4D3EA}"/>
              </a:ext>
            </a:extLst>
          </p:cNvPr>
          <p:cNvSpPr txBox="1"/>
          <p:nvPr/>
        </p:nvSpPr>
        <p:spPr>
          <a:xfrm>
            <a:off x="4459103" y="3733801"/>
            <a:ext cx="367408" cy="307777"/>
          </a:xfrm>
          <a:prstGeom prst="rect">
            <a:avLst/>
          </a:prstGeom>
          <a:noFill/>
        </p:spPr>
        <p:txBody>
          <a:bodyPr wrap="none" rtlCol="0">
            <a:spAutoFit/>
          </a:bodyPr>
          <a:lstStyle/>
          <a:p>
            <a:r>
              <a:rPr lang="en-US" sz="1400" dirty="0">
                <a:solidFill>
                  <a:srgbClr val="C00000"/>
                </a:solidFill>
              </a:rPr>
              <a:t>14</a:t>
            </a:r>
            <a:endParaRPr lang="en-IN" sz="1400" dirty="0">
              <a:solidFill>
                <a:srgbClr val="C00000"/>
              </a:solidFill>
            </a:endParaRPr>
          </a:p>
        </p:txBody>
      </p:sp>
      <p:sp>
        <p:nvSpPr>
          <p:cNvPr id="29" name="TextBox 28">
            <a:extLst>
              <a:ext uri="{FF2B5EF4-FFF2-40B4-BE49-F238E27FC236}">
                <a16:creationId xmlns:a16="http://schemas.microsoft.com/office/drawing/2014/main" id="{1D394916-68FA-4C6F-B7A7-16BA6C123C74}"/>
              </a:ext>
            </a:extLst>
          </p:cNvPr>
          <p:cNvSpPr txBox="1"/>
          <p:nvPr/>
        </p:nvSpPr>
        <p:spPr>
          <a:xfrm>
            <a:off x="4490210" y="2948374"/>
            <a:ext cx="367408" cy="307777"/>
          </a:xfrm>
          <a:prstGeom prst="rect">
            <a:avLst/>
          </a:prstGeom>
          <a:noFill/>
        </p:spPr>
        <p:txBody>
          <a:bodyPr wrap="none" rtlCol="0">
            <a:spAutoFit/>
          </a:bodyPr>
          <a:lstStyle/>
          <a:p>
            <a:r>
              <a:rPr lang="en-US" sz="1400" dirty="0">
                <a:solidFill>
                  <a:srgbClr val="C00000"/>
                </a:solidFill>
              </a:rPr>
              <a:t>13</a:t>
            </a:r>
            <a:endParaRPr lang="en-IN" sz="1400" dirty="0">
              <a:solidFill>
                <a:srgbClr val="C00000"/>
              </a:solidFill>
            </a:endParaRPr>
          </a:p>
        </p:txBody>
      </p:sp>
      <p:sp>
        <p:nvSpPr>
          <p:cNvPr id="31" name="TextBox 30">
            <a:extLst>
              <a:ext uri="{FF2B5EF4-FFF2-40B4-BE49-F238E27FC236}">
                <a16:creationId xmlns:a16="http://schemas.microsoft.com/office/drawing/2014/main" id="{A456D12B-85A5-430C-B276-3F48E9AB1095}"/>
              </a:ext>
            </a:extLst>
          </p:cNvPr>
          <p:cNvSpPr txBox="1"/>
          <p:nvPr/>
        </p:nvSpPr>
        <p:spPr>
          <a:xfrm>
            <a:off x="4482002" y="2578847"/>
            <a:ext cx="383438" cy="307777"/>
          </a:xfrm>
          <a:prstGeom prst="rect">
            <a:avLst/>
          </a:prstGeom>
          <a:noFill/>
        </p:spPr>
        <p:txBody>
          <a:bodyPr wrap="square" rtlCol="0">
            <a:spAutoFit/>
          </a:bodyPr>
          <a:lstStyle/>
          <a:p>
            <a:r>
              <a:rPr lang="en-US" sz="1400" dirty="0">
                <a:solidFill>
                  <a:srgbClr val="C00000"/>
                </a:solidFill>
              </a:rPr>
              <a:t>12</a:t>
            </a:r>
            <a:endParaRPr lang="en-IN" sz="1400" dirty="0">
              <a:solidFill>
                <a:srgbClr val="C00000"/>
              </a:solidFill>
            </a:endParaRPr>
          </a:p>
        </p:txBody>
      </p:sp>
      <p:sp>
        <p:nvSpPr>
          <p:cNvPr id="22" name="Slide Number Placeholder 3">
            <a:extLst>
              <a:ext uri="{FF2B5EF4-FFF2-40B4-BE49-F238E27FC236}">
                <a16:creationId xmlns:a16="http://schemas.microsoft.com/office/drawing/2014/main" id="{B9C21923-C50A-44A8-AAF3-D3F399132712}"/>
              </a:ext>
            </a:extLst>
          </p:cNvPr>
          <p:cNvSpPr>
            <a:spLocks noGrp="1"/>
          </p:cNvSpPr>
          <p:nvPr>
            <p:ph type="sldNum" sz="quarter" idx="12"/>
          </p:nvPr>
        </p:nvSpPr>
        <p:spPr>
          <a:xfrm>
            <a:off x="8610601" y="6356351"/>
            <a:ext cx="2743200" cy="365125"/>
          </a:xfrm>
        </p:spPr>
        <p:txBody>
          <a:bodyPr>
            <a:normAutofit/>
          </a:bodyPr>
          <a:lstStyle/>
          <a:p>
            <a:fld id="{B6F15528-21DE-4FAA-801E-634DDDAF4B2B}" type="slidenum">
              <a:rPr lang="en-US" smtClean="0"/>
              <a:pPr/>
              <a:t>39</a:t>
            </a:fld>
            <a:endParaRPr lang="en-US" dirty="0"/>
          </a:p>
        </p:txBody>
      </p:sp>
    </p:spTree>
    <p:extLst>
      <p:ext uri="{BB962C8B-B14F-4D97-AF65-F5344CB8AC3E}">
        <p14:creationId xmlns:p14="http://schemas.microsoft.com/office/powerpoint/2010/main" val="3734740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50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3" end="3"/>
                                            </p:txEl>
                                          </p:spTgt>
                                        </p:tgtEl>
                                        <p:attrNameLst>
                                          <p:attrName>style.visibility</p:attrName>
                                        </p:attrNameLst>
                                      </p:cBhvr>
                                      <p:to>
                                        <p:strVal val="visible"/>
                                      </p:to>
                                    </p:set>
                                    <p:animEffect transition="in" filter="fade">
                                      <p:cBhvr>
                                        <p:cTn id="12" dur="500"/>
                                        <p:tgtEl>
                                          <p:spTgt spid="5">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500"/>
                                        <p:tgtEl>
                                          <p:spTgt spid="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8" end="8"/>
                                            </p:txEl>
                                          </p:spTgt>
                                        </p:tgtEl>
                                        <p:attrNameLst>
                                          <p:attrName>style.visibility</p:attrName>
                                        </p:attrNameLst>
                                      </p:cBhvr>
                                      <p:to>
                                        <p:strVal val="visible"/>
                                      </p:to>
                                    </p:set>
                                    <p:animEffect transition="in" filter="fade">
                                      <p:cBhvr>
                                        <p:cTn id="22" dur="500"/>
                                        <p:tgtEl>
                                          <p:spTgt spid="5">
                                            <p:txEl>
                                              <p:pRg st="8" end="8"/>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9" end="9"/>
                                            </p:txEl>
                                          </p:spTgt>
                                        </p:tgtEl>
                                        <p:attrNameLst>
                                          <p:attrName>style.visibility</p:attrName>
                                        </p:attrNameLst>
                                      </p:cBhvr>
                                      <p:to>
                                        <p:strVal val="visible"/>
                                      </p:to>
                                    </p:set>
                                    <p:animEffect transition="in" filter="fade">
                                      <p:cBhvr>
                                        <p:cTn id="27" dur="500"/>
                                        <p:tgtEl>
                                          <p:spTgt spid="5">
                                            <p:txEl>
                                              <p:pRg st="9" end="9"/>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10" end="10"/>
                                            </p:txEl>
                                          </p:spTgt>
                                        </p:tgtEl>
                                        <p:attrNameLst>
                                          <p:attrName>style.visibility</p:attrName>
                                        </p:attrNameLst>
                                      </p:cBhvr>
                                      <p:to>
                                        <p:strVal val="visible"/>
                                      </p:to>
                                    </p:set>
                                    <p:animEffect transition="in" filter="fade">
                                      <p:cBhvr>
                                        <p:cTn id="32" dur="500"/>
                                        <p:tgtEl>
                                          <p:spTgt spid="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39DBF-3F34-4CCC-B00E-36933DF9A348}"/>
              </a:ext>
            </a:extLst>
          </p:cNvPr>
          <p:cNvSpPr>
            <a:spLocks noGrp="1"/>
          </p:cNvSpPr>
          <p:nvPr>
            <p:ph type="title"/>
          </p:nvPr>
        </p:nvSpPr>
        <p:spPr>
          <a:xfrm>
            <a:off x="838200" y="632618"/>
            <a:ext cx="10515600" cy="1325563"/>
          </a:xfrm>
        </p:spPr>
        <p:txBody>
          <a:bodyPr>
            <a:normAutofit/>
          </a:bodyPr>
          <a:lstStyle/>
          <a:p>
            <a:pPr algn="ctr"/>
            <a:r>
              <a:rPr lang="en-US" sz="3600" dirty="0">
                <a:solidFill>
                  <a:srgbClr val="002060"/>
                </a:solidFill>
                <a:latin typeface="Times New Roman" panose="02020603050405020304" pitchFamily="18" charset="0"/>
                <a:cs typeface="Times New Roman" panose="02020603050405020304" pitchFamily="18" charset="0"/>
              </a:rPr>
              <a:t>Rules of Cell Grouping in K-Maps</a:t>
            </a:r>
          </a:p>
        </p:txBody>
      </p:sp>
      <p:sp>
        <p:nvSpPr>
          <p:cNvPr id="5" name="Content Placeholder 4">
            <a:extLst>
              <a:ext uri="{FF2B5EF4-FFF2-40B4-BE49-F238E27FC236}">
                <a16:creationId xmlns:a16="http://schemas.microsoft.com/office/drawing/2014/main" id="{C553177A-4247-469A-BCAE-43DA42D2164F}"/>
              </a:ext>
            </a:extLst>
          </p:cNvPr>
          <p:cNvSpPr>
            <a:spLocks noGrp="1"/>
          </p:cNvSpPr>
          <p:nvPr>
            <p:ph sz="quarter" idx="1"/>
          </p:nvPr>
        </p:nvSpPr>
        <p:spPr>
          <a:xfrm>
            <a:off x="1828800" y="1539876"/>
            <a:ext cx="8343900" cy="5089524"/>
          </a:xfrm>
        </p:spPr>
        <p:txBody>
          <a:bodyPr>
            <a:noAutofit/>
          </a:bodyPr>
          <a:lstStyle/>
          <a:p>
            <a:pPr marL="457200" indent="-457200" algn="just">
              <a:lnSpc>
                <a:spcPct val="120000"/>
              </a:lnSpc>
              <a:buFont typeface="+mj-lt"/>
              <a:buAutoNum type="arabicPeriod"/>
            </a:pPr>
            <a:r>
              <a:rPr lang="en-US" sz="2000" dirty="0">
                <a:solidFill>
                  <a:srgbClr val="002060"/>
                </a:solidFill>
                <a:latin typeface="Times New Roman" panose="02020603050405020304" pitchFamily="18" charset="0"/>
                <a:cs typeface="Times New Roman" panose="02020603050405020304" pitchFamily="18" charset="0"/>
              </a:rPr>
              <a:t>Groups should contain as many ‘1’ cells (i.e. cells containing a logic 1) as possible and no blank cells.</a:t>
            </a:r>
          </a:p>
          <a:p>
            <a:pPr marL="457200" indent="-457200" algn="just">
              <a:lnSpc>
                <a:spcPct val="120000"/>
              </a:lnSpc>
              <a:buFont typeface="+mj-lt"/>
              <a:buAutoNum type="arabicPeriod"/>
            </a:pPr>
            <a:r>
              <a:rPr lang="en-US" sz="2000" dirty="0">
                <a:solidFill>
                  <a:srgbClr val="002060"/>
                </a:solidFill>
                <a:latin typeface="Times New Roman" panose="02020603050405020304" pitchFamily="18" charset="0"/>
                <a:cs typeface="Times New Roman" panose="02020603050405020304" pitchFamily="18" charset="0"/>
              </a:rPr>
              <a:t>Groups can only contain 1, 2, 4, 8, 16 or 32... etc. cells (powers of 2).</a:t>
            </a:r>
          </a:p>
          <a:p>
            <a:pPr marL="457200" indent="-457200" algn="just">
              <a:lnSpc>
                <a:spcPct val="120000"/>
              </a:lnSpc>
              <a:buFont typeface="+mj-lt"/>
              <a:buAutoNum type="arabicPeriod"/>
            </a:pPr>
            <a:r>
              <a:rPr lang="en-US" sz="2000" dirty="0">
                <a:solidFill>
                  <a:srgbClr val="002060"/>
                </a:solidFill>
                <a:latin typeface="Times New Roman" panose="02020603050405020304" pitchFamily="18" charset="0"/>
                <a:cs typeface="Times New Roman" panose="02020603050405020304" pitchFamily="18" charset="0"/>
              </a:rPr>
              <a:t>A ‘1’ cell can only be grouped with adjacent ‘1’ cells that are immediately above, below, left or right of that cell; no diagonal grouping.</a:t>
            </a:r>
          </a:p>
          <a:p>
            <a:pPr marL="457200" indent="-457200" algn="just">
              <a:lnSpc>
                <a:spcPct val="120000"/>
              </a:lnSpc>
              <a:buFont typeface="+mj-lt"/>
              <a:buAutoNum type="arabicPeriod"/>
            </a:pPr>
            <a:r>
              <a:rPr lang="en-US" sz="2000" dirty="0">
                <a:solidFill>
                  <a:srgbClr val="002060"/>
                </a:solidFill>
                <a:latin typeface="Times New Roman" panose="02020603050405020304" pitchFamily="18" charset="0"/>
                <a:cs typeface="Times New Roman" panose="02020603050405020304" pitchFamily="18" charset="0"/>
              </a:rPr>
              <a:t>Groups of ‘1’ cells can overlap. This helps make smaller groups as large as possible, which is an advantage in finding the simplest solution.</a:t>
            </a:r>
          </a:p>
          <a:p>
            <a:pPr marL="457200" indent="-457200" algn="just">
              <a:lnSpc>
                <a:spcPct val="120000"/>
              </a:lnSpc>
              <a:buFont typeface="+mj-lt"/>
              <a:buAutoNum type="arabicPeriod"/>
            </a:pPr>
            <a:r>
              <a:rPr lang="en-US" sz="2000" dirty="0">
                <a:solidFill>
                  <a:srgbClr val="002060"/>
                </a:solidFill>
                <a:latin typeface="Times New Roman" panose="02020603050405020304" pitchFamily="18" charset="0"/>
                <a:cs typeface="Times New Roman" panose="02020603050405020304" pitchFamily="18" charset="0"/>
              </a:rPr>
              <a:t>The top/bottom and left/right edges of the map are considered to be continuous, so larger groups can be made by grouping cells across the top and bottom or left and right edges of the map</a:t>
            </a:r>
          </a:p>
          <a:p>
            <a:pPr marL="457200" indent="-457200" algn="just">
              <a:lnSpc>
                <a:spcPct val="120000"/>
              </a:lnSpc>
              <a:buFont typeface="+mj-lt"/>
              <a:buAutoNum type="arabicPeriod"/>
            </a:pPr>
            <a:r>
              <a:rPr lang="en-US" sz="2000" dirty="0">
                <a:solidFill>
                  <a:srgbClr val="002060"/>
                </a:solidFill>
                <a:latin typeface="Times New Roman" panose="02020603050405020304" pitchFamily="18" charset="0"/>
                <a:cs typeface="Times New Roman" panose="02020603050405020304" pitchFamily="18" charset="0"/>
              </a:rPr>
              <a:t>There should be as few groups as possible.</a:t>
            </a:r>
          </a:p>
          <a:p>
            <a:pPr algn="just">
              <a:buFont typeface="Wingdings" panose="05000000000000000000" pitchFamily="2" charset="2"/>
              <a:buChar char="§"/>
            </a:pPr>
            <a:endParaRPr lang="en-US" sz="2000"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en-US" sz="2000" dirty="0">
              <a:solidFill>
                <a:srgbClr val="002060"/>
              </a:solidFill>
              <a:latin typeface="Times New Roman" panose="02020603050405020304" pitchFamily="18" charset="0"/>
              <a:cs typeface="Times New Roman" panose="02020603050405020304" pitchFamily="18" charset="0"/>
            </a:endParaRPr>
          </a:p>
        </p:txBody>
      </p:sp>
      <p:sp>
        <p:nvSpPr>
          <p:cNvPr id="4" name="Footer Placeholder 2">
            <a:extLst>
              <a:ext uri="{FF2B5EF4-FFF2-40B4-BE49-F238E27FC236}">
                <a16:creationId xmlns:a16="http://schemas.microsoft.com/office/drawing/2014/main" id="{6C8137E1-4E64-4005-A21E-5A8B6541CF36}"/>
              </a:ext>
            </a:extLst>
          </p:cNvPr>
          <p:cNvSpPr>
            <a:spLocks noGrp="1"/>
          </p:cNvSpPr>
          <p:nvPr>
            <p:ph type="ftr" sz="quarter" idx="11"/>
          </p:nvPr>
        </p:nvSpPr>
        <p:spPr>
          <a:xfrm>
            <a:off x="4038602" y="6356351"/>
            <a:ext cx="4114800" cy="365125"/>
          </a:xfrm>
        </p:spPr>
        <p:txBody>
          <a:bodyPr/>
          <a:lstStyle/>
          <a:p>
            <a:r>
              <a:rPr lang="en-US" dirty="0"/>
              <a:t>Mrs. </a:t>
            </a:r>
            <a:r>
              <a:rPr lang="en-US" dirty="0" err="1"/>
              <a:t>Swathi</a:t>
            </a:r>
            <a:r>
              <a:rPr lang="en-US" dirty="0"/>
              <a:t> C A, Department of EEE, ATMECE</a:t>
            </a:r>
          </a:p>
        </p:txBody>
      </p:sp>
      <p:sp>
        <p:nvSpPr>
          <p:cNvPr id="6" name="Slide Number Placeholder 3">
            <a:extLst>
              <a:ext uri="{FF2B5EF4-FFF2-40B4-BE49-F238E27FC236}">
                <a16:creationId xmlns:a16="http://schemas.microsoft.com/office/drawing/2014/main" id="{B9C21923-C50A-44A8-AAF3-D3F399132712}"/>
              </a:ext>
            </a:extLst>
          </p:cNvPr>
          <p:cNvSpPr>
            <a:spLocks noGrp="1"/>
          </p:cNvSpPr>
          <p:nvPr>
            <p:ph type="sldNum" sz="quarter" idx="12"/>
          </p:nvPr>
        </p:nvSpPr>
        <p:spPr>
          <a:xfrm>
            <a:off x="8610601" y="6356351"/>
            <a:ext cx="2743200" cy="365125"/>
          </a:xfrm>
        </p:spPr>
        <p:txBody>
          <a:bodyPr>
            <a:normAutofit/>
          </a:bodyPr>
          <a:lstStyle/>
          <a:p>
            <a:fld id="{B6F15528-21DE-4FAA-801E-634DDDAF4B2B}" type="slidenum">
              <a:rPr lang="en-US" smtClean="0"/>
              <a:pPr/>
              <a:t>40</a:t>
            </a:fld>
            <a:endParaRPr lang="en-US" dirty="0"/>
          </a:p>
        </p:txBody>
      </p:sp>
    </p:spTree>
    <p:extLst>
      <p:ext uri="{BB962C8B-B14F-4D97-AF65-F5344CB8AC3E}">
        <p14:creationId xmlns:p14="http://schemas.microsoft.com/office/powerpoint/2010/main" val="3487189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fade">
                                      <p:cBhvr>
                                        <p:cTn id="17" dur="5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fade">
                                      <p:cBhvr>
                                        <p:cTn id="22" dur="500"/>
                                        <p:tgtEl>
                                          <p:spTgt spid="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animEffect transition="in" filter="fade">
                                      <p:cBhvr>
                                        <p:cTn id="27" dur="500"/>
                                        <p:tgtEl>
                                          <p:spTgt spid="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4" end="4"/>
                                            </p:txEl>
                                          </p:spTgt>
                                        </p:tgtEl>
                                        <p:attrNameLst>
                                          <p:attrName>style.visibility</p:attrName>
                                        </p:attrNameLst>
                                      </p:cBhvr>
                                      <p:to>
                                        <p:strVal val="visible"/>
                                      </p:to>
                                    </p:set>
                                    <p:animEffect transition="in" filter="fade">
                                      <p:cBhvr>
                                        <p:cTn id="32" dur="500"/>
                                        <p:tgtEl>
                                          <p:spTgt spid="5">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animEffect transition="in" filter="fade">
                                      <p:cBhvr>
                                        <p:cTn id="37"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39DBF-3F34-4CCC-B00E-36933DF9A348}"/>
              </a:ext>
            </a:extLst>
          </p:cNvPr>
          <p:cNvSpPr>
            <a:spLocks noGrp="1"/>
          </p:cNvSpPr>
          <p:nvPr>
            <p:ph type="title"/>
          </p:nvPr>
        </p:nvSpPr>
        <p:spPr/>
        <p:txBody>
          <a:bodyPr>
            <a:normAutofit/>
          </a:bodyPr>
          <a:lstStyle/>
          <a:p>
            <a:pPr algn="ctr"/>
            <a:r>
              <a:rPr lang="en-US" sz="3600" dirty="0">
                <a:latin typeface="Times New Roman" panose="02020603050405020304" pitchFamily="18" charset="0"/>
                <a:cs typeface="Times New Roman" panose="02020603050405020304" pitchFamily="18" charset="0"/>
              </a:rPr>
              <a:t>PI and EPI</a:t>
            </a:r>
            <a:endParaRPr lang="en-IN" sz="3600" dirty="0">
              <a:latin typeface="Times New Roman" panose="02020603050405020304" pitchFamily="18" charset="0"/>
              <a:cs typeface="Times New Roman" panose="02020603050405020304" pitchFamily="18" charset="0"/>
            </a:endParaRPr>
          </a:p>
        </p:txBody>
      </p:sp>
      <p:sp>
        <p:nvSpPr>
          <p:cNvPr id="3" name="Footer Placeholder 2">
            <a:extLst>
              <a:ext uri="{FF2B5EF4-FFF2-40B4-BE49-F238E27FC236}">
                <a16:creationId xmlns:a16="http://schemas.microsoft.com/office/drawing/2014/main" id="{6C8137E1-4E64-4005-A21E-5A8B6541CF36}"/>
              </a:ext>
            </a:extLst>
          </p:cNvPr>
          <p:cNvSpPr>
            <a:spLocks noGrp="1"/>
          </p:cNvSpPr>
          <p:nvPr>
            <p:ph type="ftr" sz="quarter" idx="11"/>
          </p:nvPr>
        </p:nvSpPr>
        <p:spPr/>
        <p:txBody>
          <a:bodyPr/>
          <a:lstStyle/>
          <a:p>
            <a:r>
              <a:rPr lang="en-US" dirty="0" err="1"/>
              <a:t>Mrs</a:t>
            </a:r>
            <a:r>
              <a:rPr lang="en-US" dirty="0"/>
              <a:t> </a:t>
            </a:r>
            <a:r>
              <a:rPr lang="en-US" dirty="0" err="1"/>
              <a:t>Swathi</a:t>
            </a:r>
            <a:r>
              <a:rPr lang="en-US" dirty="0"/>
              <a:t> C A, Department of EEE, ATMECE</a:t>
            </a:r>
          </a:p>
        </p:txBody>
      </p:sp>
      <p:sp>
        <p:nvSpPr>
          <p:cNvPr id="5" name="Content Placeholder 4">
            <a:extLst>
              <a:ext uri="{FF2B5EF4-FFF2-40B4-BE49-F238E27FC236}">
                <a16:creationId xmlns:a16="http://schemas.microsoft.com/office/drawing/2014/main" id="{C553177A-4247-469A-BCAE-43DA42D2164F}"/>
              </a:ext>
            </a:extLst>
          </p:cNvPr>
          <p:cNvSpPr>
            <a:spLocks noGrp="1"/>
          </p:cNvSpPr>
          <p:nvPr>
            <p:ph sz="quarter" idx="1"/>
          </p:nvPr>
        </p:nvSpPr>
        <p:spPr>
          <a:xfrm>
            <a:off x="2136648" y="1934968"/>
            <a:ext cx="8153400" cy="4495800"/>
          </a:xfrm>
        </p:spPr>
        <p:txBody>
          <a:bodyPr>
            <a:normAutofit/>
          </a:bodyPr>
          <a:lstStyle/>
          <a:p>
            <a:pPr marL="265113" indent="-265113" algn="just">
              <a:buFont typeface="+mj-lt"/>
              <a:buAutoNum type="arabicPeriod"/>
            </a:pPr>
            <a:r>
              <a:rPr lang="en-US" sz="2400" dirty="0">
                <a:solidFill>
                  <a:srgbClr val="002060"/>
                </a:solidFill>
                <a:latin typeface="Times New Roman" panose="02020603050405020304" pitchFamily="18" charset="0"/>
                <a:cs typeface="Times New Roman" panose="02020603050405020304" pitchFamily="18" charset="0"/>
              </a:rPr>
              <a:t>Prime Implicants (PI): Group of Minterms that can be combined with any other Minterms or groups</a:t>
            </a:r>
          </a:p>
          <a:p>
            <a:pPr marL="265113" indent="-265113" algn="just">
              <a:buFont typeface="+mj-lt"/>
              <a:buAutoNum type="arabicPeriod"/>
            </a:pPr>
            <a:r>
              <a:rPr lang="en-US" sz="2400" dirty="0">
                <a:solidFill>
                  <a:srgbClr val="002060"/>
                </a:solidFill>
                <a:latin typeface="Times New Roman" panose="02020603050405020304" pitchFamily="18" charset="0"/>
                <a:cs typeface="Times New Roman" panose="02020603050405020304" pitchFamily="18" charset="0"/>
              </a:rPr>
              <a:t>Essential Prime Implicants (EPI): It is a PI in which one or more Minterms are unique.</a:t>
            </a:r>
          </a:p>
        </p:txBody>
      </p:sp>
      <p:sp>
        <p:nvSpPr>
          <p:cNvPr id="7" name="Slide Number Placeholder 3">
            <a:extLst>
              <a:ext uri="{FF2B5EF4-FFF2-40B4-BE49-F238E27FC236}">
                <a16:creationId xmlns:a16="http://schemas.microsoft.com/office/drawing/2014/main" id="{B9C21923-C50A-44A8-AAF3-D3F399132712}"/>
              </a:ext>
            </a:extLst>
          </p:cNvPr>
          <p:cNvSpPr>
            <a:spLocks noGrp="1"/>
          </p:cNvSpPr>
          <p:nvPr>
            <p:ph type="sldNum" sz="quarter" idx="12"/>
          </p:nvPr>
        </p:nvSpPr>
        <p:spPr>
          <a:xfrm>
            <a:off x="8610601" y="6356351"/>
            <a:ext cx="2743200" cy="365125"/>
          </a:xfrm>
        </p:spPr>
        <p:txBody>
          <a:bodyPr>
            <a:normAutofit/>
          </a:bodyPr>
          <a:lstStyle/>
          <a:p>
            <a:fld id="{B6F15528-21DE-4FAA-801E-634DDDAF4B2B}" type="slidenum">
              <a:rPr lang="en-US" smtClean="0"/>
              <a:pPr/>
              <a:t>41</a:t>
            </a:fld>
            <a:endParaRPr lang="en-US" dirty="0"/>
          </a:p>
        </p:txBody>
      </p:sp>
    </p:spTree>
    <p:extLst>
      <p:ext uri="{BB962C8B-B14F-4D97-AF65-F5344CB8AC3E}">
        <p14:creationId xmlns:p14="http://schemas.microsoft.com/office/powerpoint/2010/main" val="3840218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500"/>
                                        <p:tgtEl>
                                          <p:spTgt spid="5">
                                            <p:txEl>
                                              <p:pRg st="0" end="0"/>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animEffect transition="in" filter="fade">
                                      <p:cBhvr>
                                        <p:cTn id="15"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A13D1-2FC7-4E38-9869-32FD494E821E}"/>
              </a:ext>
            </a:extLst>
          </p:cNvPr>
          <p:cNvSpPr>
            <a:spLocks noGrp="1"/>
          </p:cNvSpPr>
          <p:nvPr>
            <p:ph type="title"/>
          </p:nvPr>
        </p:nvSpPr>
        <p:spPr>
          <a:xfrm>
            <a:off x="2514600" y="3124200"/>
            <a:ext cx="8153400" cy="990600"/>
          </a:xfrm>
        </p:spPr>
        <p:txBody>
          <a:bodyPr/>
          <a:lstStyle/>
          <a:p>
            <a:pPr algn="ctr"/>
            <a:r>
              <a:rPr lang="en-US" dirty="0"/>
              <a:t>THANK YOU</a:t>
            </a:r>
            <a:endParaRPr lang="en-IN" dirty="0"/>
          </a:p>
        </p:txBody>
      </p:sp>
      <p:sp>
        <p:nvSpPr>
          <p:cNvPr id="3" name="Footer Placeholder 2">
            <a:extLst>
              <a:ext uri="{FF2B5EF4-FFF2-40B4-BE49-F238E27FC236}">
                <a16:creationId xmlns:a16="http://schemas.microsoft.com/office/drawing/2014/main" id="{51CC99ED-188D-436F-A7B9-BB4448D27B72}"/>
              </a:ext>
            </a:extLst>
          </p:cNvPr>
          <p:cNvSpPr>
            <a:spLocks noGrp="1"/>
          </p:cNvSpPr>
          <p:nvPr>
            <p:ph type="ftr" sz="quarter" idx="11"/>
          </p:nvPr>
        </p:nvSpPr>
        <p:spPr/>
        <p:txBody>
          <a:bodyPr/>
          <a:lstStyle/>
          <a:p>
            <a:r>
              <a:rPr lang="en-US" dirty="0" err="1"/>
              <a:t>Mrs</a:t>
            </a:r>
            <a:r>
              <a:rPr lang="en-US" dirty="0"/>
              <a:t> </a:t>
            </a:r>
            <a:r>
              <a:rPr lang="en-US" dirty="0" err="1"/>
              <a:t>Swathi</a:t>
            </a:r>
            <a:r>
              <a:rPr lang="en-US" dirty="0"/>
              <a:t> C A, Department of EEE, ATMECE</a:t>
            </a:r>
          </a:p>
        </p:txBody>
      </p:sp>
      <p:sp>
        <p:nvSpPr>
          <p:cNvPr id="4" name="Slide Number Placeholder 3">
            <a:extLst>
              <a:ext uri="{FF2B5EF4-FFF2-40B4-BE49-F238E27FC236}">
                <a16:creationId xmlns:a16="http://schemas.microsoft.com/office/drawing/2014/main" id="{83B66C42-4073-46AB-B133-4982DD7E819A}"/>
              </a:ext>
            </a:extLst>
          </p:cNvPr>
          <p:cNvSpPr>
            <a:spLocks noGrp="1"/>
          </p:cNvSpPr>
          <p:nvPr>
            <p:ph type="sldNum" sz="quarter" idx="12"/>
          </p:nvPr>
        </p:nvSpPr>
        <p:spPr/>
        <p:txBody>
          <a:bodyPr>
            <a:normAutofit/>
          </a:bodyPr>
          <a:lstStyle/>
          <a:p>
            <a:fld id="{B6F15528-21DE-4FAA-801E-634DDDAF4B2B}" type="slidenum">
              <a:rPr lang="en-US" smtClean="0"/>
              <a:pPr/>
              <a:t>42</a:t>
            </a:fld>
            <a:endParaRPr lang="en-US" dirty="0"/>
          </a:p>
        </p:txBody>
      </p:sp>
    </p:spTree>
    <p:extLst>
      <p:ext uri="{BB962C8B-B14F-4D97-AF65-F5344CB8AC3E}">
        <p14:creationId xmlns:p14="http://schemas.microsoft.com/office/powerpoint/2010/main" val="3226275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571</TotalTime>
  <Words>2855</Words>
  <Application>Microsoft Office PowerPoint</Application>
  <PresentationFormat>Widescreen</PresentationFormat>
  <Paragraphs>522</Paragraphs>
  <Slides>42</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42</vt:i4>
      </vt:variant>
    </vt:vector>
  </HeadingPairs>
  <TitlesOfParts>
    <vt:vector size="48" baseType="lpstr">
      <vt:lpstr>Arial</vt:lpstr>
      <vt:lpstr>Calibri</vt:lpstr>
      <vt:lpstr>Cambria Math</vt:lpstr>
      <vt:lpstr>Times New Roman</vt:lpstr>
      <vt:lpstr>Wingdings</vt:lpstr>
      <vt:lpstr>Office Theme</vt:lpstr>
      <vt:lpstr>Digital Electronic Circuits – 1BEE304  </vt:lpstr>
      <vt:lpstr>What is Digital Electronics?</vt:lpstr>
      <vt:lpstr>Analog vs Digital Signals</vt:lpstr>
      <vt:lpstr>Binary Logic</vt:lpstr>
      <vt:lpstr>Applications of Digital Electronics</vt:lpstr>
      <vt:lpstr>Fundamentals: Logic Gates</vt:lpstr>
      <vt:lpstr>Logic Gates</vt:lpstr>
      <vt:lpstr>Logic Gates [Contd. . ]</vt:lpstr>
      <vt:lpstr>Logic Gates [Contd. . ]</vt:lpstr>
      <vt:lpstr>Logic Gates [Contd. . ]</vt:lpstr>
      <vt:lpstr>Logic Gates [Contd. . ]</vt:lpstr>
      <vt:lpstr>Logic Gates [Contd. . ]</vt:lpstr>
      <vt:lpstr>Logic Gates [Contd. . ]</vt:lpstr>
      <vt:lpstr>Laws and Rules of Boolean Algebra</vt:lpstr>
      <vt:lpstr>Laws and Rules of Boolean Algebra</vt:lpstr>
      <vt:lpstr>Laws and Rules of Boolean Algebra</vt:lpstr>
      <vt:lpstr>Laws and Rules of Boolean Algebra</vt:lpstr>
      <vt:lpstr>Laws and Rules of Boolean Algebra</vt:lpstr>
      <vt:lpstr>DeMorgan’s Theorems</vt:lpstr>
      <vt:lpstr>Reduction of Switching Equations using Boolean Algebra </vt:lpstr>
      <vt:lpstr>Realization of Switching Functions</vt:lpstr>
      <vt:lpstr>Definition of combinational Logic</vt:lpstr>
      <vt:lpstr>Combinational Logic Network</vt:lpstr>
      <vt:lpstr>Sequential  Networks</vt:lpstr>
      <vt:lpstr>Important Terminologies </vt:lpstr>
      <vt:lpstr>Important Terminologies (Contd..) </vt:lpstr>
      <vt:lpstr>Important Terminologies (Contd..) </vt:lpstr>
      <vt:lpstr>Canonical Form</vt:lpstr>
      <vt:lpstr>Canonical Form</vt:lpstr>
      <vt:lpstr>Steps to convert SOP to Canonical Form</vt:lpstr>
      <vt:lpstr>Numerical on Canonical Form</vt:lpstr>
      <vt:lpstr>Numerical on Canonical Form</vt:lpstr>
      <vt:lpstr>Generation of Switching Equations from Truth Table</vt:lpstr>
      <vt:lpstr>Numerical examples on Switching Equations from Truth Table</vt:lpstr>
      <vt:lpstr>Numerical examples on Switching Equations from Truth Table</vt:lpstr>
      <vt:lpstr>Introduction to Karnaugh-Maps</vt:lpstr>
      <vt:lpstr>Types of K-Maps</vt:lpstr>
      <vt:lpstr>Types of K-Maps</vt:lpstr>
      <vt:lpstr>Types of K-Maps</vt:lpstr>
      <vt:lpstr>Rules of Cell Grouping in K-Maps</vt:lpstr>
      <vt:lpstr>PI and EPI</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Subject Name &amp; Code</dc:title>
  <dc:creator>HARSHITHA N</dc:creator>
  <cp:lastModifiedBy>Swathi C A</cp:lastModifiedBy>
  <cp:revision>81</cp:revision>
  <dcterms:created xsi:type="dcterms:W3CDTF">2021-04-19T08:29:17Z</dcterms:created>
  <dcterms:modified xsi:type="dcterms:W3CDTF">2026-09-02T11:37:57Z</dcterms:modified>
</cp:coreProperties>
</file>