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02"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7" d="100"/>
          <a:sy n="67" d="100"/>
        </p:scale>
        <p:origin x="834"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AF54BD-EEA5-4775-91C3-16C843D4AE9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D8AA30E8-F0BC-47A4-93E6-9A3354A1479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59F59F3D-DE38-45BB-9F4C-40CE536F54ED}"/>
              </a:ext>
            </a:extLst>
          </p:cNvPr>
          <p:cNvSpPr>
            <a:spLocks noGrp="1"/>
          </p:cNvSpPr>
          <p:nvPr>
            <p:ph type="dt" sz="half" idx="10"/>
          </p:nvPr>
        </p:nvSpPr>
        <p:spPr/>
        <p:txBody>
          <a:bodyPr/>
          <a:lstStyle/>
          <a:p>
            <a:fld id="{1F3BBAC6-3785-4BE7-B397-CEA32673DA6C}" type="datetimeFigureOut">
              <a:rPr lang="en-IN" smtClean="0"/>
              <a:t>22-09-2026</a:t>
            </a:fld>
            <a:endParaRPr lang="en-IN"/>
          </a:p>
        </p:txBody>
      </p:sp>
      <p:sp>
        <p:nvSpPr>
          <p:cNvPr id="5" name="Footer Placeholder 4">
            <a:extLst>
              <a:ext uri="{FF2B5EF4-FFF2-40B4-BE49-F238E27FC236}">
                <a16:creationId xmlns:a16="http://schemas.microsoft.com/office/drawing/2014/main" id="{7CF560CB-2FF9-4BFB-BB5E-AA8DD719C095}"/>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29DC9DC5-1CD6-4696-BA84-3CFCE5861819}"/>
              </a:ext>
            </a:extLst>
          </p:cNvPr>
          <p:cNvSpPr>
            <a:spLocks noGrp="1"/>
          </p:cNvSpPr>
          <p:nvPr>
            <p:ph type="sldNum" sz="quarter" idx="12"/>
          </p:nvPr>
        </p:nvSpPr>
        <p:spPr/>
        <p:txBody>
          <a:bodyPr/>
          <a:lstStyle/>
          <a:p>
            <a:fld id="{5E57BA2C-2230-42DD-AD8F-4418677B47DB}" type="slidenum">
              <a:rPr lang="en-IN" smtClean="0"/>
              <a:t>‹#›</a:t>
            </a:fld>
            <a:endParaRPr lang="en-IN"/>
          </a:p>
        </p:txBody>
      </p:sp>
    </p:spTree>
    <p:extLst>
      <p:ext uri="{BB962C8B-B14F-4D97-AF65-F5344CB8AC3E}">
        <p14:creationId xmlns:p14="http://schemas.microsoft.com/office/powerpoint/2010/main" val="17050530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6B914-ED8F-4F09-916A-352496B984B6}"/>
              </a:ext>
            </a:extLst>
          </p:cNvPr>
          <p:cNvSpPr>
            <a:spLocks noGrp="1"/>
          </p:cNvSpPr>
          <p:nvPr>
            <p:ph type="title"/>
          </p:nvPr>
        </p:nvSpPr>
        <p:spPr/>
        <p:txBody>
          <a:bodyPr/>
          <a:lstStyle/>
          <a:p>
            <a:r>
              <a:rPr lang="en-US" dirty="0"/>
              <a:t>Click to edit Master title style</a:t>
            </a:r>
            <a:endParaRPr lang="en-IN" dirty="0"/>
          </a:p>
        </p:txBody>
      </p:sp>
      <p:sp>
        <p:nvSpPr>
          <p:cNvPr id="3" name="Content Placeholder 2">
            <a:extLst>
              <a:ext uri="{FF2B5EF4-FFF2-40B4-BE49-F238E27FC236}">
                <a16:creationId xmlns:a16="http://schemas.microsoft.com/office/drawing/2014/main" id="{BE037C6B-1F14-44F8-A144-70A9D6E5A5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43CFB876-5764-4BBC-A0D2-E9CA9B2D027B}"/>
              </a:ext>
            </a:extLst>
          </p:cNvPr>
          <p:cNvSpPr>
            <a:spLocks noGrp="1"/>
          </p:cNvSpPr>
          <p:nvPr>
            <p:ph type="dt" sz="half" idx="10"/>
          </p:nvPr>
        </p:nvSpPr>
        <p:spPr/>
        <p:txBody>
          <a:bodyPr/>
          <a:lstStyle/>
          <a:p>
            <a:fld id="{1F3BBAC6-3785-4BE7-B397-CEA32673DA6C}" type="datetimeFigureOut">
              <a:rPr lang="en-IN" smtClean="0"/>
              <a:t>22-09-2026</a:t>
            </a:fld>
            <a:endParaRPr lang="en-IN"/>
          </a:p>
        </p:txBody>
      </p:sp>
      <p:sp>
        <p:nvSpPr>
          <p:cNvPr id="5" name="Footer Placeholder 4">
            <a:extLst>
              <a:ext uri="{FF2B5EF4-FFF2-40B4-BE49-F238E27FC236}">
                <a16:creationId xmlns:a16="http://schemas.microsoft.com/office/drawing/2014/main" id="{BBF0310B-B9B4-4B8B-AB07-16F2BC6D18B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9DADB1F4-169C-4DE9-B0D2-6E8C8368EC16}"/>
              </a:ext>
            </a:extLst>
          </p:cNvPr>
          <p:cNvSpPr>
            <a:spLocks noGrp="1"/>
          </p:cNvSpPr>
          <p:nvPr>
            <p:ph type="sldNum" sz="quarter" idx="12"/>
          </p:nvPr>
        </p:nvSpPr>
        <p:spPr/>
        <p:txBody>
          <a:bodyPr/>
          <a:lstStyle/>
          <a:p>
            <a:fld id="{5E57BA2C-2230-42DD-AD8F-4418677B47DB}" type="slidenum">
              <a:rPr lang="en-IN" smtClean="0"/>
              <a:t>‹#›</a:t>
            </a:fld>
            <a:endParaRPr lang="en-IN"/>
          </a:p>
        </p:txBody>
      </p:sp>
      <p:pic>
        <p:nvPicPr>
          <p:cNvPr id="8" name="Picture 7">
            <a:extLst>
              <a:ext uri="{FF2B5EF4-FFF2-40B4-BE49-F238E27FC236}">
                <a16:creationId xmlns:a16="http://schemas.microsoft.com/office/drawing/2014/main" id="{2CD4CCBE-6839-4D22-BAE4-613D1CD9E3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53540"/>
          </a:xfrm>
          <a:prstGeom prst="rect">
            <a:avLst/>
          </a:prstGeom>
        </p:spPr>
      </p:pic>
    </p:spTree>
    <p:extLst>
      <p:ext uri="{BB962C8B-B14F-4D97-AF65-F5344CB8AC3E}">
        <p14:creationId xmlns:p14="http://schemas.microsoft.com/office/powerpoint/2010/main" val="4040649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C6687-D70F-47AE-A934-EE0CF17966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DB445768-0C3E-4B3F-9DD6-908DE19B1EB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2050437-E795-481A-9DFC-B03A7B7D5678}"/>
              </a:ext>
            </a:extLst>
          </p:cNvPr>
          <p:cNvSpPr>
            <a:spLocks noGrp="1"/>
          </p:cNvSpPr>
          <p:nvPr>
            <p:ph type="dt" sz="half" idx="10"/>
          </p:nvPr>
        </p:nvSpPr>
        <p:spPr/>
        <p:txBody>
          <a:bodyPr/>
          <a:lstStyle/>
          <a:p>
            <a:fld id="{1F3BBAC6-3785-4BE7-B397-CEA32673DA6C}" type="datetimeFigureOut">
              <a:rPr lang="en-IN" smtClean="0"/>
              <a:t>22-09-2026</a:t>
            </a:fld>
            <a:endParaRPr lang="en-IN"/>
          </a:p>
        </p:txBody>
      </p:sp>
      <p:sp>
        <p:nvSpPr>
          <p:cNvPr id="5" name="Footer Placeholder 4">
            <a:extLst>
              <a:ext uri="{FF2B5EF4-FFF2-40B4-BE49-F238E27FC236}">
                <a16:creationId xmlns:a16="http://schemas.microsoft.com/office/drawing/2014/main" id="{4814105D-2A0F-4FDF-944D-058FFDC46C7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7184842-9D46-4378-BC2F-F408C51E06B9}"/>
              </a:ext>
            </a:extLst>
          </p:cNvPr>
          <p:cNvSpPr>
            <a:spLocks noGrp="1"/>
          </p:cNvSpPr>
          <p:nvPr>
            <p:ph type="sldNum" sz="quarter" idx="12"/>
          </p:nvPr>
        </p:nvSpPr>
        <p:spPr/>
        <p:txBody>
          <a:bodyPr/>
          <a:lstStyle/>
          <a:p>
            <a:fld id="{5E57BA2C-2230-42DD-AD8F-4418677B47DB}" type="slidenum">
              <a:rPr lang="en-IN" smtClean="0"/>
              <a:t>‹#›</a:t>
            </a:fld>
            <a:endParaRPr lang="en-IN"/>
          </a:p>
        </p:txBody>
      </p:sp>
    </p:spTree>
    <p:extLst>
      <p:ext uri="{BB962C8B-B14F-4D97-AF65-F5344CB8AC3E}">
        <p14:creationId xmlns:p14="http://schemas.microsoft.com/office/powerpoint/2010/main" val="3381114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5845F1-12D4-461F-8039-08D9B06C377B}"/>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3015B9B3-BCB8-46C5-BCAD-B841855A36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D96DD3E2-D88F-4C73-831E-B909E8A2C9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E61AF554-4974-4CED-8181-64A66125B006}"/>
              </a:ext>
            </a:extLst>
          </p:cNvPr>
          <p:cNvSpPr>
            <a:spLocks noGrp="1"/>
          </p:cNvSpPr>
          <p:nvPr>
            <p:ph type="dt" sz="half" idx="10"/>
          </p:nvPr>
        </p:nvSpPr>
        <p:spPr/>
        <p:txBody>
          <a:bodyPr/>
          <a:lstStyle/>
          <a:p>
            <a:fld id="{1F3BBAC6-3785-4BE7-B397-CEA32673DA6C}" type="datetimeFigureOut">
              <a:rPr lang="en-IN" smtClean="0"/>
              <a:t>22-09-2026</a:t>
            </a:fld>
            <a:endParaRPr lang="en-IN"/>
          </a:p>
        </p:txBody>
      </p:sp>
      <p:sp>
        <p:nvSpPr>
          <p:cNvPr id="6" name="Footer Placeholder 5">
            <a:extLst>
              <a:ext uri="{FF2B5EF4-FFF2-40B4-BE49-F238E27FC236}">
                <a16:creationId xmlns:a16="http://schemas.microsoft.com/office/drawing/2014/main" id="{DE56F365-EEDC-4017-BFB9-8A6A3A7A646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85B10938-348A-439D-9A45-947B97320151}"/>
              </a:ext>
            </a:extLst>
          </p:cNvPr>
          <p:cNvSpPr>
            <a:spLocks noGrp="1"/>
          </p:cNvSpPr>
          <p:nvPr>
            <p:ph type="sldNum" sz="quarter" idx="12"/>
          </p:nvPr>
        </p:nvSpPr>
        <p:spPr/>
        <p:txBody>
          <a:bodyPr/>
          <a:lstStyle/>
          <a:p>
            <a:fld id="{5E57BA2C-2230-42DD-AD8F-4418677B47DB}" type="slidenum">
              <a:rPr lang="en-IN" smtClean="0"/>
              <a:t>‹#›</a:t>
            </a:fld>
            <a:endParaRPr lang="en-IN"/>
          </a:p>
        </p:txBody>
      </p:sp>
    </p:spTree>
    <p:extLst>
      <p:ext uri="{BB962C8B-B14F-4D97-AF65-F5344CB8AC3E}">
        <p14:creationId xmlns:p14="http://schemas.microsoft.com/office/powerpoint/2010/main" val="5692792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C939BE-DA5C-4461-8DEF-55E3B94EA586}"/>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D00A9333-4D5C-4F78-94C4-0A4A11D62E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B1A5354-4AED-4F2D-8380-3CC20563C3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7A8A2F61-0DCB-45FA-A847-8FD085816B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85D3858-9C07-47FC-A5D8-6506141CB71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534AE503-F736-490A-8352-3467154FF96A}"/>
              </a:ext>
            </a:extLst>
          </p:cNvPr>
          <p:cNvSpPr>
            <a:spLocks noGrp="1"/>
          </p:cNvSpPr>
          <p:nvPr>
            <p:ph type="dt" sz="half" idx="10"/>
          </p:nvPr>
        </p:nvSpPr>
        <p:spPr/>
        <p:txBody>
          <a:bodyPr/>
          <a:lstStyle/>
          <a:p>
            <a:fld id="{1F3BBAC6-3785-4BE7-B397-CEA32673DA6C}" type="datetimeFigureOut">
              <a:rPr lang="en-IN" smtClean="0"/>
              <a:t>22-09-2026</a:t>
            </a:fld>
            <a:endParaRPr lang="en-IN"/>
          </a:p>
        </p:txBody>
      </p:sp>
      <p:sp>
        <p:nvSpPr>
          <p:cNvPr id="8" name="Footer Placeholder 7">
            <a:extLst>
              <a:ext uri="{FF2B5EF4-FFF2-40B4-BE49-F238E27FC236}">
                <a16:creationId xmlns:a16="http://schemas.microsoft.com/office/drawing/2014/main" id="{D888C2BA-C292-4902-A52F-4552FDE9AC07}"/>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6E856C78-7D5E-4EBC-A8AB-DDED0EA7F313}"/>
              </a:ext>
            </a:extLst>
          </p:cNvPr>
          <p:cNvSpPr>
            <a:spLocks noGrp="1"/>
          </p:cNvSpPr>
          <p:nvPr>
            <p:ph type="sldNum" sz="quarter" idx="12"/>
          </p:nvPr>
        </p:nvSpPr>
        <p:spPr/>
        <p:txBody>
          <a:bodyPr/>
          <a:lstStyle/>
          <a:p>
            <a:fld id="{5E57BA2C-2230-42DD-AD8F-4418677B47DB}" type="slidenum">
              <a:rPr lang="en-IN" smtClean="0"/>
              <a:t>‹#›</a:t>
            </a:fld>
            <a:endParaRPr lang="en-IN"/>
          </a:p>
        </p:txBody>
      </p:sp>
    </p:spTree>
    <p:extLst>
      <p:ext uri="{BB962C8B-B14F-4D97-AF65-F5344CB8AC3E}">
        <p14:creationId xmlns:p14="http://schemas.microsoft.com/office/powerpoint/2010/main" val="30165794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4576C-658C-451D-9BFC-B8D0C5DAB93D}"/>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FD71ED55-DBC8-4279-A604-F7395E389802}"/>
              </a:ext>
            </a:extLst>
          </p:cNvPr>
          <p:cNvSpPr>
            <a:spLocks noGrp="1"/>
          </p:cNvSpPr>
          <p:nvPr>
            <p:ph type="dt" sz="half" idx="10"/>
          </p:nvPr>
        </p:nvSpPr>
        <p:spPr/>
        <p:txBody>
          <a:bodyPr/>
          <a:lstStyle/>
          <a:p>
            <a:fld id="{1F3BBAC6-3785-4BE7-B397-CEA32673DA6C}" type="datetimeFigureOut">
              <a:rPr lang="en-IN" smtClean="0"/>
              <a:t>22-09-2026</a:t>
            </a:fld>
            <a:endParaRPr lang="en-IN"/>
          </a:p>
        </p:txBody>
      </p:sp>
      <p:sp>
        <p:nvSpPr>
          <p:cNvPr id="4" name="Footer Placeholder 3">
            <a:extLst>
              <a:ext uri="{FF2B5EF4-FFF2-40B4-BE49-F238E27FC236}">
                <a16:creationId xmlns:a16="http://schemas.microsoft.com/office/drawing/2014/main" id="{C4C3659C-DDCD-4110-8BB3-EDF7F6C152B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43B38EF6-FB58-40E5-B9D4-A3FACBB6BFE7}"/>
              </a:ext>
            </a:extLst>
          </p:cNvPr>
          <p:cNvSpPr>
            <a:spLocks noGrp="1"/>
          </p:cNvSpPr>
          <p:nvPr>
            <p:ph type="sldNum" sz="quarter" idx="12"/>
          </p:nvPr>
        </p:nvSpPr>
        <p:spPr/>
        <p:txBody>
          <a:bodyPr/>
          <a:lstStyle/>
          <a:p>
            <a:fld id="{5E57BA2C-2230-42DD-AD8F-4418677B47DB}" type="slidenum">
              <a:rPr lang="en-IN" smtClean="0"/>
              <a:t>‹#›</a:t>
            </a:fld>
            <a:endParaRPr lang="en-IN"/>
          </a:p>
        </p:txBody>
      </p:sp>
    </p:spTree>
    <p:extLst>
      <p:ext uri="{BB962C8B-B14F-4D97-AF65-F5344CB8AC3E}">
        <p14:creationId xmlns:p14="http://schemas.microsoft.com/office/powerpoint/2010/main" val="60779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BCB5F94-778C-4B27-A69E-3740069F9CC3}"/>
              </a:ext>
            </a:extLst>
          </p:cNvPr>
          <p:cNvSpPr>
            <a:spLocks noGrp="1"/>
          </p:cNvSpPr>
          <p:nvPr>
            <p:ph type="dt" sz="half" idx="10"/>
          </p:nvPr>
        </p:nvSpPr>
        <p:spPr/>
        <p:txBody>
          <a:bodyPr/>
          <a:lstStyle/>
          <a:p>
            <a:fld id="{1F3BBAC6-3785-4BE7-B397-CEA32673DA6C}" type="datetimeFigureOut">
              <a:rPr lang="en-IN" smtClean="0"/>
              <a:t>22-09-2026</a:t>
            </a:fld>
            <a:endParaRPr lang="en-IN"/>
          </a:p>
        </p:txBody>
      </p:sp>
      <p:sp>
        <p:nvSpPr>
          <p:cNvPr id="3" name="Footer Placeholder 2">
            <a:extLst>
              <a:ext uri="{FF2B5EF4-FFF2-40B4-BE49-F238E27FC236}">
                <a16:creationId xmlns:a16="http://schemas.microsoft.com/office/drawing/2014/main" id="{9325B3F2-A423-4734-AE67-F9C40072E217}"/>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47839F45-86D8-4FB6-B6C7-D2C99FB34D74}"/>
              </a:ext>
            </a:extLst>
          </p:cNvPr>
          <p:cNvSpPr>
            <a:spLocks noGrp="1"/>
          </p:cNvSpPr>
          <p:nvPr>
            <p:ph type="sldNum" sz="quarter" idx="12"/>
          </p:nvPr>
        </p:nvSpPr>
        <p:spPr/>
        <p:txBody>
          <a:bodyPr/>
          <a:lstStyle/>
          <a:p>
            <a:fld id="{5E57BA2C-2230-42DD-AD8F-4418677B47DB}" type="slidenum">
              <a:rPr lang="en-IN" smtClean="0"/>
              <a:t>‹#›</a:t>
            </a:fld>
            <a:endParaRPr lang="en-IN"/>
          </a:p>
        </p:txBody>
      </p:sp>
    </p:spTree>
    <p:extLst>
      <p:ext uri="{BB962C8B-B14F-4D97-AF65-F5344CB8AC3E}">
        <p14:creationId xmlns:p14="http://schemas.microsoft.com/office/powerpoint/2010/main" val="9318893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1B868-2F90-4528-B77F-89E62BD2C80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15DC9745-B543-41FA-9CF4-22641C508A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F2DDE85D-E7B8-4D64-9571-1ADAA6B131E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7FF7B3B-3CAC-4A2B-86CB-7203E90149A9}"/>
              </a:ext>
            </a:extLst>
          </p:cNvPr>
          <p:cNvSpPr>
            <a:spLocks noGrp="1"/>
          </p:cNvSpPr>
          <p:nvPr>
            <p:ph type="dt" sz="half" idx="10"/>
          </p:nvPr>
        </p:nvSpPr>
        <p:spPr/>
        <p:txBody>
          <a:bodyPr/>
          <a:lstStyle/>
          <a:p>
            <a:fld id="{1F3BBAC6-3785-4BE7-B397-CEA32673DA6C}" type="datetimeFigureOut">
              <a:rPr lang="en-IN" smtClean="0"/>
              <a:t>22-09-2026</a:t>
            </a:fld>
            <a:endParaRPr lang="en-IN"/>
          </a:p>
        </p:txBody>
      </p:sp>
      <p:sp>
        <p:nvSpPr>
          <p:cNvPr id="6" name="Footer Placeholder 5">
            <a:extLst>
              <a:ext uri="{FF2B5EF4-FFF2-40B4-BE49-F238E27FC236}">
                <a16:creationId xmlns:a16="http://schemas.microsoft.com/office/drawing/2014/main" id="{DF315A32-B508-4C7F-AE5F-5726FF7CA50F}"/>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1B12EDF-0A3D-4F68-AFC0-E5524C2DBFAA}"/>
              </a:ext>
            </a:extLst>
          </p:cNvPr>
          <p:cNvSpPr>
            <a:spLocks noGrp="1"/>
          </p:cNvSpPr>
          <p:nvPr>
            <p:ph type="sldNum" sz="quarter" idx="12"/>
          </p:nvPr>
        </p:nvSpPr>
        <p:spPr/>
        <p:txBody>
          <a:bodyPr/>
          <a:lstStyle/>
          <a:p>
            <a:fld id="{5E57BA2C-2230-42DD-AD8F-4418677B47DB}" type="slidenum">
              <a:rPr lang="en-IN" smtClean="0"/>
              <a:t>‹#›</a:t>
            </a:fld>
            <a:endParaRPr lang="en-IN"/>
          </a:p>
        </p:txBody>
      </p:sp>
    </p:spTree>
    <p:extLst>
      <p:ext uri="{BB962C8B-B14F-4D97-AF65-F5344CB8AC3E}">
        <p14:creationId xmlns:p14="http://schemas.microsoft.com/office/powerpoint/2010/main" val="9337186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AACAA-D645-4C33-A7FC-8D21E07B54C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C3F1FA36-2FF3-47C5-B4C2-53B82CAC64B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2FDF225E-CEE0-4277-89B2-A55AF5F2C5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B9CDD50-4A6A-48CE-B8DB-EF842121C75D}"/>
              </a:ext>
            </a:extLst>
          </p:cNvPr>
          <p:cNvSpPr>
            <a:spLocks noGrp="1"/>
          </p:cNvSpPr>
          <p:nvPr>
            <p:ph type="dt" sz="half" idx="10"/>
          </p:nvPr>
        </p:nvSpPr>
        <p:spPr/>
        <p:txBody>
          <a:bodyPr/>
          <a:lstStyle/>
          <a:p>
            <a:fld id="{1F3BBAC6-3785-4BE7-B397-CEA32673DA6C}" type="datetimeFigureOut">
              <a:rPr lang="en-IN" smtClean="0"/>
              <a:t>22-09-2026</a:t>
            </a:fld>
            <a:endParaRPr lang="en-IN"/>
          </a:p>
        </p:txBody>
      </p:sp>
      <p:sp>
        <p:nvSpPr>
          <p:cNvPr id="6" name="Footer Placeholder 5">
            <a:extLst>
              <a:ext uri="{FF2B5EF4-FFF2-40B4-BE49-F238E27FC236}">
                <a16:creationId xmlns:a16="http://schemas.microsoft.com/office/drawing/2014/main" id="{7E6C956D-3F08-4ED9-B9C7-32FCC0E835AC}"/>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75D141E-E8CC-4518-8BEC-C8BB7B1DA9D1}"/>
              </a:ext>
            </a:extLst>
          </p:cNvPr>
          <p:cNvSpPr>
            <a:spLocks noGrp="1"/>
          </p:cNvSpPr>
          <p:nvPr>
            <p:ph type="sldNum" sz="quarter" idx="12"/>
          </p:nvPr>
        </p:nvSpPr>
        <p:spPr/>
        <p:txBody>
          <a:bodyPr/>
          <a:lstStyle/>
          <a:p>
            <a:fld id="{5E57BA2C-2230-42DD-AD8F-4418677B47DB}" type="slidenum">
              <a:rPr lang="en-IN" smtClean="0"/>
              <a:t>‹#›</a:t>
            </a:fld>
            <a:endParaRPr lang="en-IN"/>
          </a:p>
        </p:txBody>
      </p:sp>
    </p:spTree>
    <p:extLst>
      <p:ext uri="{BB962C8B-B14F-4D97-AF65-F5344CB8AC3E}">
        <p14:creationId xmlns:p14="http://schemas.microsoft.com/office/powerpoint/2010/main" val="37389703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27550-F3D6-4053-936B-80460366531B}"/>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293FC62-7A63-470D-B727-B127FCEBE75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69D1094-0D8B-4F2D-9329-E9D50D43CBB7}"/>
              </a:ext>
            </a:extLst>
          </p:cNvPr>
          <p:cNvSpPr>
            <a:spLocks noGrp="1"/>
          </p:cNvSpPr>
          <p:nvPr>
            <p:ph type="dt" sz="half" idx="10"/>
          </p:nvPr>
        </p:nvSpPr>
        <p:spPr/>
        <p:txBody>
          <a:bodyPr/>
          <a:lstStyle/>
          <a:p>
            <a:fld id="{1F3BBAC6-3785-4BE7-B397-CEA32673DA6C}" type="datetimeFigureOut">
              <a:rPr lang="en-IN" smtClean="0"/>
              <a:t>22-09-2026</a:t>
            </a:fld>
            <a:endParaRPr lang="en-IN"/>
          </a:p>
        </p:txBody>
      </p:sp>
      <p:sp>
        <p:nvSpPr>
          <p:cNvPr id="5" name="Footer Placeholder 4">
            <a:extLst>
              <a:ext uri="{FF2B5EF4-FFF2-40B4-BE49-F238E27FC236}">
                <a16:creationId xmlns:a16="http://schemas.microsoft.com/office/drawing/2014/main" id="{F5DD34C1-3EF9-42B4-A545-2DA0E422BFF8}"/>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4A23EB3A-58B4-4EA0-A445-6DB61E7319CF}"/>
              </a:ext>
            </a:extLst>
          </p:cNvPr>
          <p:cNvSpPr>
            <a:spLocks noGrp="1"/>
          </p:cNvSpPr>
          <p:nvPr>
            <p:ph type="sldNum" sz="quarter" idx="12"/>
          </p:nvPr>
        </p:nvSpPr>
        <p:spPr/>
        <p:txBody>
          <a:bodyPr/>
          <a:lstStyle/>
          <a:p>
            <a:fld id="{5E57BA2C-2230-42DD-AD8F-4418677B47DB}" type="slidenum">
              <a:rPr lang="en-IN" smtClean="0"/>
              <a:t>‹#›</a:t>
            </a:fld>
            <a:endParaRPr lang="en-IN"/>
          </a:p>
        </p:txBody>
      </p:sp>
    </p:spTree>
    <p:extLst>
      <p:ext uri="{BB962C8B-B14F-4D97-AF65-F5344CB8AC3E}">
        <p14:creationId xmlns:p14="http://schemas.microsoft.com/office/powerpoint/2010/main" val="88263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A025B3-37B0-4EA4-B265-4F1F193A4800}"/>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5833D7C7-B128-4B87-B596-349D29AC22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AFA840D-C4D4-4877-9E69-729ECB77A356}"/>
              </a:ext>
            </a:extLst>
          </p:cNvPr>
          <p:cNvSpPr>
            <a:spLocks noGrp="1"/>
          </p:cNvSpPr>
          <p:nvPr>
            <p:ph type="dt" sz="half" idx="10"/>
          </p:nvPr>
        </p:nvSpPr>
        <p:spPr/>
        <p:txBody>
          <a:bodyPr/>
          <a:lstStyle/>
          <a:p>
            <a:fld id="{1F3BBAC6-3785-4BE7-B397-CEA32673DA6C}" type="datetimeFigureOut">
              <a:rPr lang="en-IN" smtClean="0"/>
              <a:t>22-09-2026</a:t>
            </a:fld>
            <a:endParaRPr lang="en-IN"/>
          </a:p>
        </p:txBody>
      </p:sp>
      <p:sp>
        <p:nvSpPr>
          <p:cNvPr id="5" name="Footer Placeholder 4">
            <a:extLst>
              <a:ext uri="{FF2B5EF4-FFF2-40B4-BE49-F238E27FC236}">
                <a16:creationId xmlns:a16="http://schemas.microsoft.com/office/drawing/2014/main" id="{F3CAA713-B9E2-47F0-8D59-A0037AE100A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6188197-0C1E-4C7A-A7F6-6FE498FAC8DC}"/>
              </a:ext>
            </a:extLst>
          </p:cNvPr>
          <p:cNvSpPr>
            <a:spLocks noGrp="1"/>
          </p:cNvSpPr>
          <p:nvPr>
            <p:ph type="sldNum" sz="quarter" idx="12"/>
          </p:nvPr>
        </p:nvSpPr>
        <p:spPr/>
        <p:txBody>
          <a:bodyPr/>
          <a:lstStyle/>
          <a:p>
            <a:fld id="{5E57BA2C-2230-42DD-AD8F-4418677B47DB}" type="slidenum">
              <a:rPr lang="en-IN" smtClean="0"/>
              <a:t>‹#›</a:t>
            </a:fld>
            <a:endParaRPr lang="en-IN"/>
          </a:p>
        </p:txBody>
      </p:sp>
    </p:spTree>
    <p:extLst>
      <p:ext uri="{BB962C8B-B14F-4D97-AF65-F5344CB8AC3E}">
        <p14:creationId xmlns:p14="http://schemas.microsoft.com/office/powerpoint/2010/main" val="2965354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D3CCC5-ACB9-46D2-9F24-D6A3684AD1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IN" dirty="0"/>
          </a:p>
        </p:txBody>
      </p:sp>
      <p:sp>
        <p:nvSpPr>
          <p:cNvPr id="3" name="Text Placeholder 2">
            <a:extLst>
              <a:ext uri="{FF2B5EF4-FFF2-40B4-BE49-F238E27FC236}">
                <a16:creationId xmlns:a16="http://schemas.microsoft.com/office/drawing/2014/main" id="{4A6C217E-55D6-4312-B645-2A233A890AD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IN" dirty="0"/>
          </a:p>
        </p:txBody>
      </p:sp>
      <p:sp>
        <p:nvSpPr>
          <p:cNvPr id="4" name="Date Placeholder 3">
            <a:extLst>
              <a:ext uri="{FF2B5EF4-FFF2-40B4-BE49-F238E27FC236}">
                <a16:creationId xmlns:a16="http://schemas.microsoft.com/office/drawing/2014/main" id="{93058F60-0143-4A1E-9402-55A9EEA5A5C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F3BBAC6-3785-4BE7-B397-CEA32673DA6C}" type="datetimeFigureOut">
              <a:rPr lang="en-IN" smtClean="0"/>
              <a:t>22-09-2026</a:t>
            </a:fld>
            <a:endParaRPr lang="en-IN"/>
          </a:p>
        </p:txBody>
      </p:sp>
      <p:sp>
        <p:nvSpPr>
          <p:cNvPr id="5" name="Footer Placeholder 4">
            <a:extLst>
              <a:ext uri="{FF2B5EF4-FFF2-40B4-BE49-F238E27FC236}">
                <a16:creationId xmlns:a16="http://schemas.microsoft.com/office/drawing/2014/main" id="{95AC6EDC-B6BA-4D32-8C73-5FF75E09A2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a:extLst>
              <a:ext uri="{FF2B5EF4-FFF2-40B4-BE49-F238E27FC236}">
                <a16:creationId xmlns:a16="http://schemas.microsoft.com/office/drawing/2014/main" id="{8E34F078-6000-433A-929F-6AF8B7DCB3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57BA2C-2230-42DD-AD8F-4418677B47DB}" type="slidenum">
              <a:rPr lang="en-IN" smtClean="0"/>
              <a:t>‹#›</a:t>
            </a:fld>
            <a:endParaRPr lang="en-IN"/>
          </a:p>
        </p:txBody>
      </p:sp>
      <p:pic>
        <p:nvPicPr>
          <p:cNvPr id="8" name="Picture 7">
            <a:extLst>
              <a:ext uri="{FF2B5EF4-FFF2-40B4-BE49-F238E27FC236}">
                <a16:creationId xmlns:a16="http://schemas.microsoft.com/office/drawing/2014/main" id="{B7B56755-9B81-469D-9AB3-955B55579C65}"/>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1653540"/>
          </a:xfrm>
          <a:prstGeom prst="rect">
            <a:avLst/>
          </a:prstGeom>
        </p:spPr>
      </p:pic>
    </p:spTree>
    <p:extLst>
      <p:ext uri="{BB962C8B-B14F-4D97-AF65-F5344CB8AC3E}">
        <p14:creationId xmlns:p14="http://schemas.microsoft.com/office/powerpoint/2010/main" val="3202737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1A075D9D-547B-4AF9-AEFD-9A996ACEB597}"/>
              </a:ext>
            </a:extLst>
          </p:cNvPr>
          <p:cNvSpPr>
            <a:spLocks noGrp="1"/>
          </p:cNvSpPr>
          <p:nvPr>
            <p:ph idx="1"/>
          </p:nvPr>
        </p:nvSpPr>
        <p:spPr>
          <a:xfrm>
            <a:off x="200025" y="1825624"/>
            <a:ext cx="11991975" cy="5032375"/>
          </a:xfrm>
        </p:spPr>
        <p:txBody>
          <a:bodyPr>
            <a:normAutofit/>
          </a:bodyPr>
          <a:lstStyle/>
          <a:p>
            <a:pPr marL="0" indent="0">
              <a:buNone/>
            </a:pPr>
            <a:r>
              <a:rPr lang="en-GB" sz="6000" dirty="0"/>
              <a:t>                      Unit 1</a:t>
            </a:r>
            <a:endParaRPr lang="en-IN" sz="6000" dirty="0"/>
          </a:p>
        </p:txBody>
      </p:sp>
    </p:spTree>
    <p:extLst>
      <p:ext uri="{BB962C8B-B14F-4D97-AF65-F5344CB8AC3E}">
        <p14:creationId xmlns:p14="http://schemas.microsoft.com/office/powerpoint/2010/main" val="36738633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7D3CD4B-34A7-425C-BBE8-BD39E47C62B0}"/>
              </a:ext>
            </a:extLst>
          </p:cNvPr>
          <p:cNvSpPr>
            <a:spLocks noGrp="1"/>
          </p:cNvSpPr>
          <p:nvPr>
            <p:ph type="title"/>
          </p:nvPr>
        </p:nvSpPr>
        <p:spPr/>
        <p:txBody>
          <a:bodyPr>
            <a:normAutofit/>
          </a:bodyPr>
          <a:lstStyle/>
          <a:p>
            <a:r>
              <a:rPr lang="en-GB" sz="3600" b="1" i="0" u="none" strike="noStrike" baseline="0" dirty="0">
                <a:latin typeface="Times-Bold"/>
              </a:rPr>
              <a:t>      </a:t>
            </a:r>
            <a:endParaRPr lang="en-IN" sz="3600" dirty="0"/>
          </a:p>
        </p:txBody>
      </p:sp>
      <p:sp>
        <p:nvSpPr>
          <p:cNvPr id="5" name="Content Placeholder 4">
            <a:extLst>
              <a:ext uri="{FF2B5EF4-FFF2-40B4-BE49-F238E27FC236}">
                <a16:creationId xmlns:a16="http://schemas.microsoft.com/office/drawing/2014/main" id="{D534DA8C-DE94-4A49-9BC6-107DA63C83DD}"/>
              </a:ext>
            </a:extLst>
          </p:cNvPr>
          <p:cNvSpPr>
            <a:spLocks noGrp="1"/>
          </p:cNvSpPr>
          <p:nvPr>
            <p:ph idx="1"/>
          </p:nvPr>
        </p:nvSpPr>
        <p:spPr>
          <a:xfrm>
            <a:off x="0" y="1825624"/>
            <a:ext cx="12192000" cy="5032375"/>
          </a:xfrm>
        </p:spPr>
        <p:txBody>
          <a:bodyPr>
            <a:normAutofit fontScale="92500" lnSpcReduction="20000"/>
          </a:bodyPr>
          <a:lstStyle/>
          <a:p>
            <a:r>
              <a:rPr lang="en-GB" dirty="0"/>
              <a:t>Introduction: Workforce Planning and Recruitment Analytics</a:t>
            </a:r>
          </a:p>
          <a:p>
            <a:r>
              <a:rPr lang="en-GB" dirty="0"/>
              <a:t>Workforce Planning and Recruitment Analytics is a strategic approach that helps organisations ensure they have the right number of employees, with the right skills, in the right jobs, at the right time. Workforce planning focuses on understanding an organisation’s current and future human resource requirements, while recruitment analytics uses data and measurable indicators to improve hiring decisions.</a:t>
            </a:r>
          </a:p>
          <a:p>
            <a:r>
              <a:rPr lang="en-GB" dirty="0"/>
              <a:t>In a rapidly changing business environment, organisations face challenges such as skill shortages, changing workforce expectations, technological disruption, employee turnover, and competition for talent. Effective workforce planning enables organisations to anticipate these challenges and prepare their workforce accordingly.</a:t>
            </a:r>
          </a:p>
          <a:p>
            <a:r>
              <a:rPr lang="en-GB" dirty="0"/>
              <a:t>Recruitment analytics supports this process by analysing data related to job vacancies, recruitment sources, hiring costs, time-to-hire, quality of hire, candidate conversion rates, and employee retention. By using such information, organisations can identify what recruitment strategies are effective and make more informed, evidence-based decisions.</a:t>
            </a:r>
          </a:p>
          <a:p>
            <a:endParaRPr lang="en-IN" dirty="0"/>
          </a:p>
        </p:txBody>
      </p:sp>
    </p:spTree>
    <p:extLst>
      <p:ext uri="{BB962C8B-B14F-4D97-AF65-F5344CB8AC3E}">
        <p14:creationId xmlns:p14="http://schemas.microsoft.com/office/powerpoint/2010/main" val="13233009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88365AD-B0F4-40F9-83C0-44972EA981AB}"/>
              </a:ext>
            </a:extLst>
          </p:cNvPr>
          <p:cNvSpPr>
            <a:spLocks noGrp="1"/>
          </p:cNvSpPr>
          <p:nvPr>
            <p:ph idx="1"/>
          </p:nvPr>
        </p:nvSpPr>
        <p:spPr>
          <a:xfrm>
            <a:off x="0" y="1614488"/>
            <a:ext cx="12192000" cy="5243511"/>
          </a:xfrm>
        </p:spPr>
        <p:txBody>
          <a:bodyPr>
            <a:normAutofit fontScale="70000" lnSpcReduction="20000"/>
          </a:bodyPr>
          <a:lstStyle/>
          <a:p>
            <a:r>
              <a:rPr lang="en-GB" sz="2900" b="1" dirty="0"/>
              <a:t>Concept of Work, Organisation’s Work and Jobs</a:t>
            </a:r>
          </a:p>
          <a:p>
            <a:r>
              <a:rPr lang="en-GB" sz="2900" b="1" dirty="0"/>
              <a:t>1. Concept of Work</a:t>
            </a:r>
          </a:p>
          <a:p>
            <a:r>
              <a:rPr lang="en-GB" sz="2900" b="1" dirty="0"/>
              <a:t>Work</a:t>
            </a:r>
            <a:r>
              <a:rPr lang="en-GB" sz="2900" dirty="0"/>
              <a:t> refers to the physical or mental activities performed by an individual to achieve a specific purpose or produce a desired outcome. Work may be performed for monetary compensation, personal satisfaction, social contribution, or a combination of these.</a:t>
            </a:r>
          </a:p>
          <a:p>
            <a:r>
              <a:rPr lang="en-GB" sz="2900" dirty="0"/>
              <a:t>Work is not limited to a particular job or workplace. It includes </a:t>
            </a:r>
            <a:r>
              <a:rPr lang="en-GB" sz="2900" b="1" dirty="0"/>
              <a:t>what people do, how they do it, where they do it, and the value they create</a:t>
            </a:r>
            <a:r>
              <a:rPr lang="en-GB" sz="2900" dirty="0"/>
              <a:t>.</a:t>
            </a:r>
          </a:p>
          <a:p>
            <a:r>
              <a:rPr lang="en-GB" sz="2900" b="1" dirty="0"/>
              <a:t>Key characteristics of work</a:t>
            </a:r>
          </a:p>
          <a:p>
            <a:pPr>
              <a:buFont typeface="Arial" panose="020B0604020202020204" pitchFamily="34" charset="0"/>
              <a:buChar char="•"/>
            </a:pPr>
            <a:r>
              <a:rPr lang="en-GB" sz="2900" b="1" dirty="0"/>
              <a:t>Purpose-oriented:</a:t>
            </a:r>
            <a:r>
              <a:rPr lang="en-GB" sz="2900" dirty="0"/>
              <a:t> Work is performed to achieve a particular objective. </a:t>
            </a:r>
          </a:p>
          <a:p>
            <a:pPr>
              <a:buFont typeface="Arial" panose="020B0604020202020204" pitchFamily="34" charset="0"/>
              <a:buChar char="•"/>
            </a:pPr>
            <a:r>
              <a:rPr lang="en-GB" sz="2900" b="1" dirty="0"/>
              <a:t>Requires effort:</a:t>
            </a:r>
            <a:r>
              <a:rPr lang="en-GB" sz="2900" dirty="0"/>
              <a:t> It involves physical, mental, or emotional effort. </a:t>
            </a:r>
          </a:p>
          <a:p>
            <a:pPr>
              <a:buFont typeface="Arial" panose="020B0604020202020204" pitchFamily="34" charset="0"/>
              <a:buChar char="•"/>
            </a:pPr>
            <a:r>
              <a:rPr lang="en-GB" sz="2900" b="1" dirty="0"/>
              <a:t>Creates value:</a:t>
            </a:r>
            <a:r>
              <a:rPr lang="en-GB" sz="2900" dirty="0"/>
              <a:t> Work contributes to products, services, knowledge, or organisational outcomes. </a:t>
            </a:r>
          </a:p>
          <a:p>
            <a:pPr>
              <a:buFont typeface="Arial" panose="020B0604020202020204" pitchFamily="34" charset="0"/>
              <a:buChar char="•"/>
            </a:pPr>
            <a:r>
              <a:rPr lang="en-GB" sz="2900" b="1" dirty="0"/>
              <a:t>Can be individual or collective:</a:t>
            </a:r>
            <a:r>
              <a:rPr lang="en-GB" sz="2900" dirty="0"/>
              <a:t> People may work independently or as part of a team. </a:t>
            </a:r>
          </a:p>
          <a:p>
            <a:pPr>
              <a:buFont typeface="Arial" panose="020B0604020202020204" pitchFamily="34" charset="0"/>
              <a:buChar char="•"/>
            </a:pPr>
            <a:r>
              <a:rPr lang="en-GB" sz="2900" b="1" dirty="0"/>
              <a:t>May be paid or unpaid:</a:t>
            </a:r>
            <a:r>
              <a:rPr lang="en-GB" sz="2900" dirty="0"/>
              <a:t> Employment is generally paid, while volunteering and household work may be unpaid. </a:t>
            </a:r>
          </a:p>
          <a:p>
            <a:pPr>
              <a:buFont typeface="Arial" panose="020B0604020202020204" pitchFamily="34" charset="0"/>
              <a:buChar char="•"/>
            </a:pPr>
            <a:r>
              <a:rPr lang="en-GB" sz="2900" b="1" dirty="0"/>
              <a:t>Changing nature:</a:t>
            </a:r>
            <a:r>
              <a:rPr lang="en-GB" sz="2900" dirty="0"/>
              <a:t> Technology, globalisation, artificial intelligence, and flexible working arrangements are changing how work is performed. </a:t>
            </a:r>
          </a:p>
          <a:p>
            <a:r>
              <a:rPr lang="en-GB" sz="2900" b="1" dirty="0"/>
              <a:t>Example:</a:t>
            </a:r>
            <a:r>
              <a:rPr lang="en-GB" sz="2900" dirty="0"/>
              <a:t> Teaching students, preparing lessons, conducting research, and evaluating examinations are different activities that constitute academic work.</a:t>
            </a:r>
          </a:p>
          <a:p>
            <a:endParaRPr lang="en-IN" dirty="0"/>
          </a:p>
        </p:txBody>
      </p:sp>
    </p:spTree>
    <p:extLst>
      <p:ext uri="{BB962C8B-B14F-4D97-AF65-F5344CB8AC3E}">
        <p14:creationId xmlns:p14="http://schemas.microsoft.com/office/powerpoint/2010/main" val="5459150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B5FDA07-3090-4BFB-AC25-8BE2566385CD}"/>
              </a:ext>
            </a:extLst>
          </p:cNvPr>
          <p:cNvSpPr>
            <a:spLocks noGrp="1"/>
          </p:cNvSpPr>
          <p:nvPr>
            <p:ph idx="1"/>
          </p:nvPr>
        </p:nvSpPr>
        <p:spPr>
          <a:xfrm>
            <a:off x="0" y="1543050"/>
            <a:ext cx="12192000" cy="5314949"/>
          </a:xfrm>
        </p:spPr>
        <p:txBody>
          <a:bodyPr>
            <a:normAutofit fontScale="77500" lnSpcReduction="20000"/>
          </a:bodyPr>
          <a:lstStyle/>
          <a:p>
            <a:r>
              <a:rPr lang="en-GB" b="1" dirty="0"/>
              <a:t>Organisation's Work</a:t>
            </a:r>
          </a:p>
          <a:p>
            <a:r>
              <a:rPr lang="en-GB" b="1" dirty="0"/>
              <a:t>Organisation's work</a:t>
            </a:r>
            <a:r>
              <a:rPr lang="en-GB" dirty="0"/>
              <a:t> refers to the collection of activities and processes carried out by an organisation to achieve its </a:t>
            </a:r>
            <a:r>
              <a:rPr lang="en-GB" b="1" dirty="0"/>
              <a:t>mission, objectives, and strategic goals</a:t>
            </a:r>
            <a:r>
              <a:rPr lang="en-GB" dirty="0"/>
              <a:t>.</a:t>
            </a:r>
          </a:p>
          <a:p>
            <a:r>
              <a:rPr lang="en-GB" dirty="0"/>
              <a:t>An organisation does not simply provide jobs; it </a:t>
            </a:r>
            <a:r>
              <a:rPr lang="en-GB" b="1" dirty="0"/>
              <a:t>organises different types of work and integrates them</a:t>
            </a:r>
            <a:r>
              <a:rPr lang="en-GB" dirty="0"/>
              <a:t> to create value.</a:t>
            </a:r>
          </a:p>
          <a:p>
            <a:r>
              <a:rPr lang="en-GB" dirty="0"/>
              <a:t>For example, in a university, organisational work may include:</a:t>
            </a:r>
          </a:p>
          <a:p>
            <a:pPr>
              <a:buFont typeface="Arial" panose="020B0604020202020204" pitchFamily="34" charset="0"/>
              <a:buChar char="•"/>
            </a:pPr>
            <a:r>
              <a:rPr lang="en-GB" dirty="0"/>
              <a:t>Teaching and learning </a:t>
            </a:r>
          </a:p>
          <a:p>
            <a:pPr>
              <a:buFont typeface="Arial" panose="020B0604020202020204" pitchFamily="34" charset="0"/>
              <a:buChar char="•"/>
            </a:pPr>
            <a:r>
              <a:rPr lang="en-GB" dirty="0"/>
              <a:t>Research </a:t>
            </a:r>
          </a:p>
          <a:p>
            <a:pPr>
              <a:buFont typeface="Arial" panose="020B0604020202020204" pitchFamily="34" charset="0"/>
              <a:buChar char="•"/>
            </a:pPr>
            <a:r>
              <a:rPr lang="en-GB" dirty="0"/>
              <a:t>Student administration </a:t>
            </a:r>
          </a:p>
          <a:p>
            <a:pPr>
              <a:buFont typeface="Arial" panose="020B0604020202020204" pitchFamily="34" charset="0"/>
              <a:buChar char="•"/>
            </a:pPr>
            <a:r>
              <a:rPr lang="en-GB" dirty="0"/>
              <a:t>Examination management </a:t>
            </a:r>
          </a:p>
          <a:p>
            <a:pPr>
              <a:buFont typeface="Arial" panose="020B0604020202020204" pitchFamily="34" charset="0"/>
              <a:buChar char="•"/>
            </a:pPr>
            <a:r>
              <a:rPr lang="en-GB" dirty="0"/>
              <a:t>Finance and accounting </a:t>
            </a:r>
          </a:p>
          <a:p>
            <a:pPr>
              <a:buFont typeface="Arial" panose="020B0604020202020204" pitchFamily="34" charset="0"/>
              <a:buChar char="•"/>
            </a:pPr>
            <a:r>
              <a:rPr lang="en-GB" dirty="0"/>
              <a:t>Human resource management </a:t>
            </a:r>
          </a:p>
          <a:p>
            <a:pPr>
              <a:buFont typeface="Arial" panose="020B0604020202020204" pitchFamily="34" charset="0"/>
              <a:buChar char="•"/>
            </a:pPr>
            <a:r>
              <a:rPr lang="en-GB" dirty="0"/>
              <a:t>Admissions </a:t>
            </a:r>
          </a:p>
          <a:p>
            <a:pPr>
              <a:buFont typeface="Arial" panose="020B0604020202020204" pitchFamily="34" charset="0"/>
              <a:buChar char="•"/>
            </a:pPr>
            <a:r>
              <a:rPr lang="en-GB" dirty="0"/>
              <a:t>Industry interaction </a:t>
            </a:r>
          </a:p>
          <a:p>
            <a:pPr>
              <a:buFont typeface="Arial" panose="020B0604020202020204" pitchFamily="34" charset="0"/>
              <a:buChar char="•"/>
            </a:pPr>
            <a:r>
              <a:rPr lang="en-GB" dirty="0"/>
              <a:t>Infrastructure management</a:t>
            </a:r>
          </a:p>
          <a:p>
            <a:endParaRPr lang="en-IN" dirty="0"/>
          </a:p>
        </p:txBody>
      </p:sp>
    </p:spTree>
    <p:extLst>
      <p:ext uri="{BB962C8B-B14F-4D97-AF65-F5344CB8AC3E}">
        <p14:creationId xmlns:p14="http://schemas.microsoft.com/office/powerpoint/2010/main" val="231848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E4054B-BFA3-468B-BFF1-C3C557F6ED7F}"/>
              </a:ext>
            </a:extLst>
          </p:cNvPr>
          <p:cNvSpPr>
            <a:spLocks noGrp="1"/>
          </p:cNvSpPr>
          <p:nvPr>
            <p:ph idx="1"/>
          </p:nvPr>
        </p:nvSpPr>
        <p:spPr>
          <a:xfrm>
            <a:off x="0" y="1557338"/>
            <a:ext cx="12192000" cy="5300661"/>
          </a:xfrm>
        </p:spPr>
        <p:txBody>
          <a:bodyPr/>
          <a:lstStyle/>
          <a:p>
            <a:r>
              <a:rPr lang="en-GB" b="1" dirty="0"/>
              <a:t>Concept of a Job</a:t>
            </a:r>
          </a:p>
          <a:p>
            <a:r>
              <a:rPr lang="en-GB" dirty="0"/>
              <a:t>A </a:t>
            </a:r>
            <a:r>
              <a:rPr lang="en-GB" b="1" dirty="0"/>
              <a:t>job</a:t>
            </a:r>
            <a:r>
              <a:rPr lang="en-GB" dirty="0"/>
              <a:t> is a specific set of duties, tasks, responsibilities, and activities assigned to an individual within an organisation in return for compensation</a:t>
            </a:r>
          </a:p>
          <a:p>
            <a:endParaRPr lang="en-GB" dirty="0"/>
          </a:p>
          <a:p>
            <a:r>
              <a:rPr lang="en-GB" dirty="0"/>
              <a:t>Work is the broader concept; a job is a structured position through which a person performs specific work for an </a:t>
            </a:r>
            <a:r>
              <a:rPr lang="en-GB" dirty="0" err="1"/>
              <a:t>organisation.For</a:t>
            </a:r>
            <a:r>
              <a:rPr lang="en-GB" dirty="0"/>
              <a:t> example, teaching is work, while Assistant Professor – MBA Department is a job involving specific responsibilities such as teaching, research, mentoring, and academic administration.</a:t>
            </a:r>
            <a:endParaRPr lang="en-IN" dirty="0"/>
          </a:p>
        </p:txBody>
      </p:sp>
    </p:spTree>
    <p:extLst>
      <p:ext uri="{BB962C8B-B14F-4D97-AF65-F5344CB8AC3E}">
        <p14:creationId xmlns:p14="http://schemas.microsoft.com/office/powerpoint/2010/main" val="19211340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C0DE0F-0347-4106-A2EA-CC83EC6DF32D}"/>
              </a:ext>
            </a:extLst>
          </p:cNvPr>
          <p:cNvSpPr>
            <a:spLocks noGrp="1"/>
          </p:cNvSpPr>
          <p:nvPr>
            <p:ph idx="1"/>
          </p:nvPr>
        </p:nvSpPr>
        <p:spPr>
          <a:xfrm>
            <a:off x="0" y="1825624"/>
            <a:ext cx="12192000" cy="5032375"/>
          </a:xfrm>
        </p:spPr>
        <p:txBody>
          <a:bodyPr>
            <a:normAutofit fontScale="92500" lnSpcReduction="10000"/>
          </a:bodyPr>
          <a:lstStyle/>
          <a:p>
            <a:r>
              <a:rPr lang="en-GB" dirty="0">
                <a:solidFill>
                  <a:srgbClr val="FF0000"/>
                </a:solidFill>
              </a:rPr>
              <a:t>Elements of a job</a:t>
            </a:r>
          </a:p>
          <a:p>
            <a:pPr>
              <a:buFont typeface="Arial" panose="020B0604020202020204" pitchFamily="34" charset="0"/>
              <a:buChar char="•"/>
            </a:pPr>
            <a:r>
              <a:rPr lang="en-GB" dirty="0"/>
              <a:t>Job title </a:t>
            </a:r>
          </a:p>
          <a:p>
            <a:pPr>
              <a:buFont typeface="Arial" panose="020B0604020202020204" pitchFamily="34" charset="0"/>
              <a:buChar char="•"/>
            </a:pPr>
            <a:r>
              <a:rPr lang="en-GB" dirty="0"/>
              <a:t>Duties and tasks </a:t>
            </a:r>
          </a:p>
          <a:p>
            <a:pPr>
              <a:buFont typeface="Arial" panose="020B0604020202020204" pitchFamily="34" charset="0"/>
              <a:buChar char="•"/>
            </a:pPr>
            <a:r>
              <a:rPr lang="en-GB" dirty="0"/>
              <a:t>Responsibilities </a:t>
            </a:r>
          </a:p>
          <a:p>
            <a:pPr>
              <a:buFont typeface="Arial" panose="020B0604020202020204" pitchFamily="34" charset="0"/>
              <a:buChar char="•"/>
            </a:pPr>
            <a:r>
              <a:rPr lang="en-GB" dirty="0"/>
              <a:t>Authority </a:t>
            </a:r>
          </a:p>
          <a:p>
            <a:pPr>
              <a:buFont typeface="Arial" panose="020B0604020202020204" pitchFamily="34" charset="0"/>
              <a:buChar char="•"/>
            </a:pPr>
            <a:r>
              <a:rPr lang="en-GB" dirty="0"/>
              <a:t>Required qualifications </a:t>
            </a:r>
          </a:p>
          <a:p>
            <a:pPr>
              <a:buFont typeface="Arial" panose="020B0604020202020204" pitchFamily="34" charset="0"/>
              <a:buChar char="•"/>
            </a:pPr>
            <a:r>
              <a:rPr lang="en-GB" dirty="0"/>
              <a:t>Skills and competencies </a:t>
            </a:r>
          </a:p>
          <a:p>
            <a:pPr>
              <a:buFont typeface="Arial" panose="020B0604020202020204" pitchFamily="34" charset="0"/>
              <a:buChar char="•"/>
            </a:pPr>
            <a:r>
              <a:rPr lang="en-GB" dirty="0"/>
              <a:t>Performance expectations </a:t>
            </a:r>
          </a:p>
          <a:p>
            <a:pPr>
              <a:buFont typeface="Arial" panose="020B0604020202020204" pitchFamily="34" charset="0"/>
              <a:buChar char="•"/>
            </a:pPr>
            <a:r>
              <a:rPr lang="en-GB" dirty="0"/>
              <a:t>Reporting relationships </a:t>
            </a:r>
          </a:p>
          <a:p>
            <a:pPr>
              <a:buFont typeface="Arial" panose="020B0604020202020204" pitchFamily="34" charset="0"/>
              <a:buChar char="•"/>
            </a:pPr>
            <a:r>
              <a:rPr lang="en-GB" dirty="0"/>
              <a:t>Working conditions </a:t>
            </a:r>
          </a:p>
          <a:p>
            <a:pPr>
              <a:buFont typeface="Arial" panose="020B0604020202020204" pitchFamily="34" charset="0"/>
              <a:buChar char="•"/>
            </a:pPr>
            <a:r>
              <a:rPr lang="en-GB" dirty="0"/>
              <a:t>Compensation</a:t>
            </a:r>
          </a:p>
          <a:p>
            <a:endParaRPr lang="en-IN" dirty="0"/>
          </a:p>
        </p:txBody>
      </p:sp>
    </p:spTree>
    <p:extLst>
      <p:ext uri="{BB962C8B-B14F-4D97-AF65-F5344CB8AC3E}">
        <p14:creationId xmlns:p14="http://schemas.microsoft.com/office/powerpoint/2010/main" val="16206959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8C307B-9288-44E4-86F6-B62DDA52C8E1}"/>
              </a:ext>
            </a:extLst>
          </p:cNvPr>
          <p:cNvSpPr>
            <a:spLocks noGrp="1"/>
          </p:cNvSpPr>
          <p:nvPr>
            <p:ph idx="1"/>
          </p:nvPr>
        </p:nvSpPr>
        <p:spPr>
          <a:xfrm>
            <a:off x="0" y="1543050"/>
            <a:ext cx="12192000" cy="5314949"/>
          </a:xfrm>
        </p:spPr>
        <p:txBody>
          <a:bodyPr/>
          <a:lstStyle/>
          <a:p>
            <a:r>
              <a:rPr lang="en-GB" b="1" dirty="0"/>
              <a:t>Millennials at the Workplace</a:t>
            </a:r>
          </a:p>
          <a:p>
            <a:r>
              <a:rPr lang="en-GB" b="1" dirty="0"/>
              <a:t>Millennials</a:t>
            </a:r>
            <a:r>
              <a:rPr lang="en-GB" dirty="0"/>
              <a:t>, generally referring to people born between the early 1980s and mid-1990s, have become an important part of the modern workforce. They entered employment during a period of rapid technological development, changing workplace practices, globalization, and evolving expectations about careers and work-life balance</a:t>
            </a:r>
          </a:p>
          <a:p>
            <a:r>
              <a:rPr lang="en-GB" b="1" dirty="0"/>
              <a:t>1. Technology-Oriented Workforce</a:t>
            </a:r>
          </a:p>
          <a:p>
            <a:r>
              <a:rPr lang="en-GB" dirty="0"/>
              <a:t>Millennials are generally comfortable using:</a:t>
            </a:r>
          </a:p>
          <a:p>
            <a:pPr>
              <a:buFont typeface="Arial" panose="020B0604020202020204" pitchFamily="34" charset="0"/>
              <a:buChar char="•"/>
            </a:pPr>
            <a:r>
              <a:rPr lang="en-GB" dirty="0"/>
              <a:t>Smartphones and digital applications </a:t>
            </a:r>
          </a:p>
          <a:p>
            <a:pPr>
              <a:buFont typeface="Arial" panose="020B0604020202020204" pitchFamily="34" charset="0"/>
              <a:buChar char="•"/>
            </a:pPr>
            <a:r>
              <a:rPr lang="en-GB" dirty="0"/>
              <a:t>Social media and online communication </a:t>
            </a:r>
          </a:p>
          <a:p>
            <a:pPr>
              <a:buFont typeface="Arial" panose="020B0604020202020204" pitchFamily="34" charset="0"/>
              <a:buChar char="•"/>
            </a:pPr>
            <a:r>
              <a:rPr lang="en-GB" dirty="0"/>
              <a:t>Cloud-based tools and collaboration platforms</a:t>
            </a:r>
          </a:p>
          <a:p>
            <a:endParaRPr lang="en-IN" dirty="0"/>
          </a:p>
        </p:txBody>
      </p:sp>
    </p:spTree>
    <p:extLst>
      <p:ext uri="{BB962C8B-B14F-4D97-AF65-F5344CB8AC3E}">
        <p14:creationId xmlns:p14="http://schemas.microsoft.com/office/powerpoint/2010/main" val="617009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25E609-4ACD-4695-A423-0E8387EDBC2E}"/>
              </a:ext>
            </a:extLst>
          </p:cNvPr>
          <p:cNvSpPr>
            <a:spLocks noGrp="1"/>
          </p:cNvSpPr>
          <p:nvPr>
            <p:ph idx="1"/>
          </p:nvPr>
        </p:nvSpPr>
        <p:spPr>
          <a:xfrm>
            <a:off x="0" y="1600200"/>
            <a:ext cx="12192000" cy="5257800"/>
          </a:xfrm>
        </p:spPr>
        <p:txBody>
          <a:bodyPr/>
          <a:lstStyle/>
          <a:p>
            <a:r>
              <a:rPr lang="en-GB" b="1" dirty="0"/>
              <a:t>Preference for Meaningful Work</a:t>
            </a:r>
          </a:p>
          <a:p>
            <a:r>
              <a:rPr lang="en-GB" dirty="0"/>
              <a:t>Many millennials look beyond salary when evaluating employment. They may value:</a:t>
            </a:r>
          </a:p>
          <a:p>
            <a:pPr>
              <a:buFont typeface="Arial" panose="020B0604020202020204" pitchFamily="34" charset="0"/>
              <a:buChar char="•"/>
            </a:pPr>
            <a:r>
              <a:rPr lang="en-GB" dirty="0"/>
              <a:t>Meaningful and purposeful work </a:t>
            </a:r>
          </a:p>
          <a:p>
            <a:pPr>
              <a:buFont typeface="Arial" panose="020B0604020202020204" pitchFamily="34" charset="0"/>
              <a:buChar char="•"/>
            </a:pPr>
            <a:r>
              <a:rPr lang="en-GB" dirty="0"/>
              <a:t>Opportunities to contribute ideas </a:t>
            </a:r>
          </a:p>
          <a:p>
            <a:pPr>
              <a:buFont typeface="Arial" panose="020B0604020202020204" pitchFamily="34" charset="0"/>
              <a:buChar char="•"/>
            </a:pPr>
            <a:r>
              <a:rPr lang="en-GB" dirty="0"/>
              <a:t>Organizational values </a:t>
            </a:r>
          </a:p>
          <a:p>
            <a:pPr>
              <a:buFont typeface="Arial" panose="020B0604020202020204" pitchFamily="34" charset="0"/>
              <a:buChar char="•"/>
            </a:pPr>
            <a:r>
              <a:rPr lang="en-GB" dirty="0"/>
              <a:t>Social and environmental responsibility</a:t>
            </a:r>
          </a:p>
          <a:p>
            <a:endParaRPr lang="en-IN" dirty="0"/>
          </a:p>
        </p:txBody>
      </p:sp>
    </p:spTree>
    <p:extLst>
      <p:ext uri="{BB962C8B-B14F-4D97-AF65-F5344CB8AC3E}">
        <p14:creationId xmlns:p14="http://schemas.microsoft.com/office/powerpoint/2010/main" val="40185979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104425-D2BB-42CC-9E28-CB80F27680AE}"/>
              </a:ext>
            </a:extLst>
          </p:cNvPr>
          <p:cNvSpPr>
            <a:spLocks noGrp="1"/>
          </p:cNvSpPr>
          <p:nvPr>
            <p:ph idx="1"/>
          </p:nvPr>
        </p:nvSpPr>
        <p:spPr>
          <a:xfrm>
            <a:off x="0" y="1471614"/>
            <a:ext cx="12192000" cy="5386386"/>
          </a:xfrm>
        </p:spPr>
        <p:txBody>
          <a:bodyPr/>
          <a:lstStyle/>
          <a:p>
            <a:endParaRPr lang="en-GB" b="1" dirty="0"/>
          </a:p>
          <a:p>
            <a:r>
              <a:rPr lang="en-GB" b="1" dirty="0"/>
              <a:t>3. Career Growth and Development</a:t>
            </a:r>
          </a:p>
          <a:p>
            <a:r>
              <a:rPr lang="en-GB" dirty="0"/>
              <a:t>Millennials often place importance on continuous learning and career advancement. Organizations can support this through:</a:t>
            </a:r>
          </a:p>
          <a:p>
            <a:pPr>
              <a:buFont typeface="Arial" panose="020B0604020202020204" pitchFamily="34" charset="0"/>
              <a:buChar char="•"/>
            </a:pPr>
            <a:r>
              <a:rPr lang="en-GB" dirty="0"/>
              <a:t>Training and development </a:t>
            </a:r>
          </a:p>
          <a:p>
            <a:pPr>
              <a:buFont typeface="Arial" panose="020B0604020202020204" pitchFamily="34" charset="0"/>
              <a:buChar char="•"/>
            </a:pPr>
            <a:r>
              <a:rPr lang="en-GB" dirty="0"/>
              <a:t>Mentoring and coaching </a:t>
            </a:r>
          </a:p>
          <a:p>
            <a:pPr>
              <a:buFont typeface="Arial" panose="020B0604020202020204" pitchFamily="34" charset="0"/>
              <a:buChar char="•"/>
            </a:pPr>
            <a:r>
              <a:rPr lang="en-GB" dirty="0"/>
              <a:t>Career-planning opportunities </a:t>
            </a:r>
          </a:p>
          <a:p>
            <a:pPr>
              <a:buFont typeface="Arial" panose="020B0604020202020204" pitchFamily="34" charset="0"/>
              <a:buChar char="•"/>
            </a:pPr>
            <a:r>
              <a:rPr lang="en-GB" dirty="0"/>
              <a:t>Skill-development programmes</a:t>
            </a:r>
          </a:p>
          <a:p>
            <a:endParaRPr lang="en-IN" dirty="0"/>
          </a:p>
        </p:txBody>
      </p:sp>
    </p:spTree>
    <p:extLst>
      <p:ext uri="{BB962C8B-B14F-4D97-AF65-F5344CB8AC3E}">
        <p14:creationId xmlns:p14="http://schemas.microsoft.com/office/powerpoint/2010/main" val="22470134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C44251-6887-4E7B-82E5-C3F4E8DC7D63}"/>
              </a:ext>
            </a:extLst>
          </p:cNvPr>
          <p:cNvSpPr>
            <a:spLocks noGrp="1"/>
          </p:cNvSpPr>
          <p:nvPr>
            <p:ph idx="1"/>
          </p:nvPr>
        </p:nvSpPr>
        <p:spPr>
          <a:xfrm>
            <a:off x="0" y="1585914"/>
            <a:ext cx="12192000" cy="5272086"/>
          </a:xfrm>
        </p:spPr>
        <p:txBody>
          <a:bodyPr/>
          <a:lstStyle/>
          <a:p>
            <a:r>
              <a:rPr lang="en-IN" dirty="0"/>
              <a:t>Key Characteristics of Millennials</a:t>
            </a:r>
          </a:p>
          <a:p>
            <a:r>
              <a:rPr lang="en-GB" b="1" dirty="0"/>
              <a:t>Technology-Savvy</a:t>
            </a:r>
            <a:r>
              <a:rPr lang="en-GB" dirty="0"/>
              <a:t> – Comfortable with digital technologies, smartphones, social media and online platforms.</a:t>
            </a:r>
          </a:p>
          <a:p>
            <a:r>
              <a:rPr lang="en-GB" b="1" dirty="0"/>
              <a:t>Career-Oriented</a:t>
            </a:r>
            <a:r>
              <a:rPr lang="en-GB" dirty="0"/>
              <a:t> – Look for career growth, promotions and opportunities for advancement.</a:t>
            </a:r>
          </a:p>
          <a:p>
            <a:r>
              <a:rPr lang="en-GB" b="1" dirty="0"/>
              <a:t>Continuous Learners</a:t>
            </a:r>
            <a:r>
              <a:rPr lang="en-GB" dirty="0"/>
              <a:t> – Prefer regular training, skill development and opportunities to learn new technologies.</a:t>
            </a:r>
          </a:p>
          <a:p>
            <a:r>
              <a:rPr lang="en-GB" b="1" dirty="0"/>
              <a:t>Work-Life Balance</a:t>
            </a:r>
            <a:r>
              <a:rPr lang="en-GB" dirty="0"/>
              <a:t> – Value flexibility and a balance between professional and personal life.</a:t>
            </a:r>
          </a:p>
          <a:p>
            <a:r>
              <a:rPr lang="en-GB" b="1" dirty="0"/>
              <a:t>Need for Regular Feedback</a:t>
            </a:r>
            <a:r>
              <a:rPr lang="en-GB" dirty="0"/>
              <a:t> – Prefer frequent feedback and guidance rather than only annual performance reviews.</a:t>
            </a:r>
            <a:endParaRPr lang="en-IN" dirty="0"/>
          </a:p>
        </p:txBody>
      </p:sp>
    </p:spTree>
    <p:extLst>
      <p:ext uri="{BB962C8B-B14F-4D97-AF65-F5344CB8AC3E}">
        <p14:creationId xmlns:p14="http://schemas.microsoft.com/office/powerpoint/2010/main" val="23684684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3789B09-E8C8-4BC0-B416-720E0143C607}"/>
              </a:ext>
            </a:extLst>
          </p:cNvPr>
          <p:cNvSpPr>
            <a:spLocks noGrp="1"/>
          </p:cNvSpPr>
          <p:nvPr>
            <p:ph idx="1"/>
          </p:nvPr>
        </p:nvSpPr>
        <p:spPr>
          <a:xfrm>
            <a:off x="0" y="1585914"/>
            <a:ext cx="12192000" cy="5272086"/>
          </a:xfrm>
        </p:spPr>
        <p:txBody>
          <a:bodyPr/>
          <a:lstStyle/>
          <a:p>
            <a:r>
              <a:rPr lang="en-GB" b="1" dirty="0"/>
              <a:t>Value Meaningful Work</a:t>
            </a:r>
            <a:r>
              <a:rPr lang="en-GB" dirty="0"/>
              <a:t> – Prefer jobs that provide purpose, satisfaction and a sense of contribution.</a:t>
            </a:r>
          </a:p>
          <a:p>
            <a:r>
              <a:rPr lang="en-GB" b="1" dirty="0"/>
              <a:t>Collaborative</a:t>
            </a:r>
            <a:r>
              <a:rPr lang="en-GB" dirty="0"/>
              <a:t> – Generally comfortable with teamwork, group discussions and knowledge sharing.</a:t>
            </a:r>
          </a:p>
          <a:p>
            <a:r>
              <a:rPr lang="en-GB" b="1" dirty="0"/>
              <a:t>Participative</a:t>
            </a:r>
            <a:r>
              <a:rPr lang="en-GB" dirty="0"/>
              <a:t> – Prefer being involved in decision-making and having their ideas considered.</a:t>
            </a:r>
          </a:p>
          <a:p>
            <a:r>
              <a:rPr lang="en-GB" b="1" dirty="0"/>
              <a:t>Desire for Recognition</a:t>
            </a:r>
            <a:r>
              <a:rPr lang="en-GB" dirty="0"/>
              <a:t> – Appreciate appreciation, rewards and acknowledgment of their contributions.</a:t>
            </a:r>
          </a:p>
          <a:p>
            <a:r>
              <a:rPr lang="en-GB" b="1" dirty="0"/>
              <a:t>Entrepreneurial Mindset</a:t>
            </a:r>
            <a:r>
              <a:rPr lang="en-GB" dirty="0"/>
              <a:t> – Often show interest in innovation, start-ups, freelancing and independent work.</a:t>
            </a:r>
            <a:endParaRPr lang="en-IN" dirty="0"/>
          </a:p>
        </p:txBody>
      </p:sp>
    </p:spTree>
    <p:extLst>
      <p:ext uri="{BB962C8B-B14F-4D97-AF65-F5344CB8AC3E}">
        <p14:creationId xmlns:p14="http://schemas.microsoft.com/office/powerpoint/2010/main" val="31222766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CF9F21C-9902-429D-BF40-2C685893A9C9}"/>
              </a:ext>
            </a:extLst>
          </p:cNvPr>
          <p:cNvSpPr>
            <a:spLocks noGrp="1"/>
          </p:cNvSpPr>
          <p:nvPr>
            <p:ph idx="1"/>
          </p:nvPr>
        </p:nvSpPr>
        <p:spPr>
          <a:xfrm>
            <a:off x="0" y="1614488"/>
            <a:ext cx="12192000" cy="5243511"/>
          </a:xfrm>
        </p:spPr>
        <p:txBody>
          <a:bodyPr/>
          <a:lstStyle/>
          <a:p>
            <a:r>
              <a:rPr lang="en-GB" dirty="0"/>
              <a:t>Millennials are </a:t>
            </a:r>
            <a:r>
              <a:rPr lang="en-GB" b="1" dirty="0"/>
              <a:t>not a completely homogeneous group</a:t>
            </a:r>
            <a:r>
              <a:rPr lang="en-GB" dirty="0"/>
              <a:t>. For HR and recruitment purposes, they can be broadly classified based on their </a:t>
            </a:r>
            <a:r>
              <a:rPr lang="en-GB" b="1" dirty="0"/>
              <a:t>work preferences, attitudes, technology use and career expectations</a:t>
            </a:r>
            <a:r>
              <a:rPr lang="en-GB" dirty="0"/>
              <a:t>.</a:t>
            </a:r>
          </a:p>
          <a:p>
            <a:pPr>
              <a:buFont typeface="+mj-lt"/>
              <a:buAutoNum type="arabicPeriod"/>
            </a:pPr>
            <a:r>
              <a:rPr lang="en-GB" b="1" dirty="0"/>
              <a:t>Traditional Millennials</a:t>
            </a:r>
            <a:r>
              <a:rPr lang="en-GB" dirty="0"/>
              <a:t> </a:t>
            </a:r>
          </a:p>
          <a:p>
            <a:pPr marL="742950" lvl="1" indent="-285750">
              <a:buFont typeface="+mj-lt"/>
              <a:buAutoNum type="arabicPeriod"/>
            </a:pPr>
            <a:r>
              <a:rPr lang="en-GB" dirty="0"/>
              <a:t>Prefer stable employment and job security. </a:t>
            </a:r>
          </a:p>
          <a:p>
            <a:pPr marL="742950" lvl="1" indent="-285750">
              <a:buFont typeface="+mj-lt"/>
              <a:buAutoNum type="arabicPeriod"/>
            </a:pPr>
            <a:r>
              <a:rPr lang="en-GB" dirty="0"/>
              <a:t>Value structured career paths. </a:t>
            </a:r>
          </a:p>
          <a:p>
            <a:pPr marL="742950" lvl="1" indent="-285750">
              <a:buFont typeface="+mj-lt"/>
              <a:buAutoNum type="arabicPeriod"/>
            </a:pPr>
            <a:r>
              <a:rPr lang="en-GB" dirty="0"/>
              <a:t>Respect organizational hierarchy and established practices.</a:t>
            </a:r>
          </a:p>
          <a:p>
            <a:r>
              <a:rPr lang="en-GB" b="1" dirty="0"/>
              <a:t>Tech-Savvy Millennials</a:t>
            </a:r>
            <a:endParaRPr lang="en-GB" dirty="0"/>
          </a:p>
          <a:p>
            <a:pPr>
              <a:buFont typeface="Arial" panose="020B0604020202020204" pitchFamily="34" charset="0"/>
              <a:buChar char="•"/>
            </a:pPr>
            <a:r>
              <a:rPr lang="en-GB" dirty="0"/>
              <a:t>Highly comfortable with digital technology. </a:t>
            </a:r>
          </a:p>
          <a:p>
            <a:pPr>
              <a:buFont typeface="Arial" panose="020B0604020202020204" pitchFamily="34" charset="0"/>
              <a:buChar char="•"/>
            </a:pPr>
            <a:r>
              <a:rPr lang="en-GB" dirty="0"/>
              <a:t>Prefer digital communication and online collaboration. </a:t>
            </a:r>
          </a:p>
          <a:p>
            <a:pPr>
              <a:buFont typeface="Arial" panose="020B0604020202020204" pitchFamily="34" charset="0"/>
              <a:buChar char="•"/>
            </a:pPr>
            <a:r>
              <a:rPr lang="en-GB" dirty="0"/>
              <a:t>Quickly adapt to new workplace technologies.</a:t>
            </a:r>
          </a:p>
          <a:p>
            <a:endParaRPr lang="en-IN" dirty="0"/>
          </a:p>
        </p:txBody>
      </p:sp>
    </p:spTree>
    <p:extLst>
      <p:ext uri="{BB962C8B-B14F-4D97-AF65-F5344CB8AC3E}">
        <p14:creationId xmlns:p14="http://schemas.microsoft.com/office/powerpoint/2010/main" val="11744019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072E1B-7AC4-4DFE-8152-AE81AAE5F6C2}"/>
              </a:ext>
            </a:extLst>
          </p:cNvPr>
          <p:cNvSpPr>
            <a:spLocks noGrp="1"/>
          </p:cNvSpPr>
          <p:nvPr>
            <p:ph idx="1"/>
          </p:nvPr>
        </p:nvSpPr>
        <p:spPr>
          <a:xfrm>
            <a:off x="0" y="1485900"/>
            <a:ext cx="12192000" cy="5372099"/>
          </a:xfrm>
        </p:spPr>
        <p:txBody>
          <a:bodyPr/>
          <a:lstStyle/>
          <a:p>
            <a:r>
              <a:rPr lang="en-GB" b="1" dirty="0"/>
              <a:t>Career-Focused Millennials</a:t>
            </a:r>
            <a:endParaRPr lang="en-GB" dirty="0"/>
          </a:p>
          <a:p>
            <a:pPr>
              <a:buFont typeface="Arial" panose="020B0604020202020204" pitchFamily="34" charset="0"/>
              <a:buChar char="•"/>
            </a:pPr>
            <a:r>
              <a:rPr lang="en-GB" dirty="0"/>
              <a:t>Strongly focused on promotions and career advancement. </a:t>
            </a:r>
          </a:p>
          <a:p>
            <a:pPr>
              <a:buFont typeface="Arial" panose="020B0604020202020204" pitchFamily="34" charset="0"/>
              <a:buChar char="•"/>
            </a:pPr>
            <a:r>
              <a:rPr lang="en-GB" dirty="0"/>
              <a:t>Seek challenging responsibilities and leadership opportunities. </a:t>
            </a:r>
          </a:p>
          <a:p>
            <a:pPr>
              <a:buFont typeface="Arial" panose="020B0604020202020204" pitchFamily="34" charset="0"/>
              <a:buChar char="•"/>
            </a:pPr>
            <a:r>
              <a:rPr lang="en-GB" dirty="0"/>
              <a:t>Value professional development.</a:t>
            </a:r>
          </a:p>
          <a:p>
            <a:r>
              <a:rPr lang="en-GB" b="1" dirty="0"/>
              <a:t>Purpose-Driven Millennials</a:t>
            </a:r>
            <a:endParaRPr lang="en-GB" dirty="0"/>
          </a:p>
          <a:p>
            <a:pPr>
              <a:buFont typeface="Arial" panose="020B0604020202020204" pitchFamily="34" charset="0"/>
              <a:buChar char="•"/>
            </a:pPr>
            <a:r>
              <a:rPr lang="en-GB" dirty="0"/>
              <a:t>Look for meaningful and socially relevant work. </a:t>
            </a:r>
          </a:p>
          <a:p>
            <a:pPr>
              <a:buFont typeface="Arial" panose="020B0604020202020204" pitchFamily="34" charset="0"/>
              <a:buChar char="•"/>
            </a:pPr>
            <a:r>
              <a:rPr lang="en-GB" dirty="0"/>
              <a:t>Value organizational ethics, CSR and sustainability. </a:t>
            </a:r>
          </a:p>
          <a:p>
            <a:pPr>
              <a:buFont typeface="Arial" panose="020B0604020202020204" pitchFamily="34" charset="0"/>
              <a:buChar char="•"/>
            </a:pPr>
            <a:r>
              <a:rPr lang="en-GB" dirty="0"/>
              <a:t>Prefer employers whose values align with their own.</a:t>
            </a:r>
          </a:p>
          <a:p>
            <a:endParaRPr lang="en-IN" dirty="0"/>
          </a:p>
        </p:txBody>
      </p:sp>
    </p:spTree>
    <p:extLst>
      <p:ext uri="{BB962C8B-B14F-4D97-AF65-F5344CB8AC3E}">
        <p14:creationId xmlns:p14="http://schemas.microsoft.com/office/powerpoint/2010/main" val="623572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FDEE7E4-7AE6-46CB-B251-7138C91BAD96}"/>
              </a:ext>
            </a:extLst>
          </p:cNvPr>
          <p:cNvSpPr>
            <a:spLocks noGrp="1"/>
          </p:cNvSpPr>
          <p:nvPr>
            <p:ph idx="1"/>
          </p:nvPr>
        </p:nvSpPr>
        <p:spPr>
          <a:xfrm>
            <a:off x="0" y="1485900"/>
            <a:ext cx="12192000" cy="5372099"/>
          </a:xfrm>
        </p:spPr>
        <p:txBody>
          <a:bodyPr/>
          <a:lstStyle/>
          <a:p>
            <a:r>
              <a:rPr lang="en-GB" b="1" dirty="0"/>
              <a:t>Entrepreneurial Millennials</a:t>
            </a:r>
            <a:endParaRPr lang="en-GB" dirty="0"/>
          </a:p>
          <a:p>
            <a:pPr>
              <a:buFont typeface="Arial" panose="020B0604020202020204" pitchFamily="34" charset="0"/>
              <a:buChar char="•"/>
            </a:pPr>
            <a:r>
              <a:rPr lang="en-GB" dirty="0"/>
              <a:t>Interested in entrepreneurship, start-ups and innovation. </a:t>
            </a:r>
          </a:p>
          <a:p>
            <a:pPr>
              <a:buFont typeface="Arial" panose="020B0604020202020204" pitchFamily="34" charset="0"/>
              <a:buChar char="•"/>
            </a:pPr>
            <a:r>
              <a:rPr lang="en-GB" dirty="0"/>
              <a:t>Prefer autonomy and opportunities to develop new ideas. </a:t>
            </a:r>
          </a:p>
          <a:p>
            <a:pPr>
              <a:buFont typeface="Arial" panose="020B0604020202020204" pitchFamily="34" charset="0"/>
              <a:buChar char="•"/>
            </a:pPr>
            <a:r>
              <a:rPr lang="en-GB" dirty="0"/>
              <a:t>May be interested in freelancing or independent ventures.</a:t>
            </a:r>
          </a:p>
          <a:p>
            <a:pPr>
              <a:buFont typeface="Arial" panose="020B0604020202020204" pitchFamily="34" charset="0"/>
              <a:buChar char="•"/>
            </a:pPr>
            <a:endParaRPr lang="en-GB" dirty="0"/>
          </a:p>
          <a:p>
            <a:r>
              <a:rPr lang="en-GB" b="1" dirty="0"/>
              <a:t>Work-Life Balance–Oriented Millennials</a:t>
            </a:r>
            <a:endParaRPr lang="en-GB" dirty="0"/>
          </a:p>
          <a:p>
            <a:pPr>
              <a:buFont typeface="Arial" panose="020B0604020202020204" pitchFamily="34" charset="0"/>
              <a:buChar char="•"/>
            </a:pPr>
            <a:r>
              <a:rPr lang="en-GB" dirty="0"/>
              <a:t>Give importance to personal life along with career. </a:t>
            </a:r>
          </a:p>
          <a:p>
            <a:pPr>
              <a:buFont typeface="Arial" panose="020B0604020202020204" pitchFamily="34" charset="0"/>
              <a:buChar char="•"/>
            </a:pPr>
            <a:r>
              <a:rPr lang="en-GB" dirty="0"/>
              <a:t>Prefer flexible working arrangements. </a:t>
            </a:r>
          </a:p>
          <a:p>
            <a:pPr>
              <a:buFont typeface="Arial" panose="020B0604020202020204" pitchFamily="34" charset="0"/>
              <a:buChar char="•"/>
            </a:pPr>
            <a:r>
              <a:rPr lang="en-GB" dirty="0"/>
              <a:t>Value reasonable workloads and employee well-being.</a:t>
            </a:r>
          </a:p>
          <a:p>
            <a:endParaRPr lang="en-IN" dirty="0"/>
          </a:p>
        </p:txBody>
      </p:sp>
    </p:spTree>
    <p:extLst>
      <p:ext uri="{BB962C8B-B14F-4D97-AF65-F5344CB8AC3E}">
        <p14:creationId xmlns:p14="http://schemas.microsoft.com/office/powerpoint/2010/main" val="41318238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E8D7B9-0B4F-4F1A-BD1C-F1F093791C7E}"/>
              </a:ext>
            </a:extLst>
          </p:cNvPr>
          <p:cNvSpPr>
            <a:spLocks noGrp="1"/>
          </p:cNvSpPr>
          <p:nvPr>
            <p:ph idx="1"/>
          </p:nvPr>
        </p:nvSpPr>
        <p:spPr>
          <a:xfrm>
            <a:off x="0" y="1825624"/>
            <a:ext cx="12192000" cy="5032375"/>
          </a:xfrm>
        </p:spPr>
        <p:txBody>
          <a:bodyPr/>
          <a:lstStyle/>
          <a:p>
            <a:r>
              <a:rPr lang="en-GB" b="1" dirty="0"/>
              <a:t>The Evolution of Work Structure</a:t>
            </a:r>
          </a:p>
          <a:p>
            <a:r>
              <a:rPr lang="en-GB" b="1" dirty="0"/>
              <a:t>Work structure</a:t>
            </a:r>
            <a:r>
              <a:rPr lang="en-GB" dirty="0"/>
              <a:t> refers to the way work is organised, divided, coordinated, and performed within an organisation. It has changed significantly due to technology, globalisation, changing employee expectations, and new business models.</a:t>
            </a:r>
          </a:p>
          <a:p>
            <a:r>
              <a:rPr lang="en-GB" b="1" dirty="0"/>
              <a:t>Traditional Work Structure</a:t>
            </a:r>
          </a:p>
          <a:p>
            <a:pPr>
              <a:buFont typeface="Arial" panose="020B0604020202020204" pitchFamily="34" charset="0"/>
              <a:buChar char="•"/>
            </a:pPr>
            <a:r>
              <a:rPr lang="en-GB" dirty="0"/>
              <a:t>Work was mainly performed at a fixed workplace. </a:t>
            </a:r>
          </a:p>
          <a:p>
            <a:pPr>
              <a:buFont typeface="Arial" panose="020B0604020202020204" pitchFamily="34" charset="0"/>
              <a:buChar char="•"/>
            </a:pPr>
            <a:r>
              <a:rPr lang="en-GB" dirty="0"/>
              <a:t>Employees followed clearly defined job roles and responsibilities. </a:t>
            </a:r>
          </a:p>
          <a:p>
            <a:pPr>
              <a:buFont typeface="Arial" panose="020B0604020202020204" pitchFamily="34" charset="0"/>
              <a:buChar char="•"/>
            </a:pPr>
            <a:r>
              <a:rPr lang="en-GB" dirty="0"/>
              <a:t>There was a strong </a:t>
            </a:r>
            <a:r>
              <a:rPr lang="en-GB" b="1" dirty="0"/>
              <a:t>hierarchical structure</a:t>
            </a:r>
            <a:r>
              <a:rPr lang="en-GB" dirty="0"/>
              <a:t>. </a:t>
            </a:r>
          </a:p>
          <a:p>
            <a:pPr>
              <a:buFont typeface="Arial" panose="020B0604020202020204" pitchFamily="34" charset="0"/>
              <a:buChar char="•"/>
            </a:pPr>
            <a:r>
              <a:rPr lang="en-GB" dirty="0"/>
              <a:t>Working hours were generally fixed.</a:t>
            </a:r>
          </a:p>
          <a:p>
            <a:endParaRPr lang="en-IN" dirty="0"/>
          </a:p>
        </p:txBody>
      </p:sp>
    </p:spTree>
    <p:extLst>
      <p:ext uri="{BB962C8B-B14F-4D97-AF65-F5344CB8AC3E}">
        <p14:creationId xmlns:p14="http://schemas.microsoft.com/office/powerpoint/2010/main" val="20542961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621A07-82C5-4045-B637-FC27D7C43D58}"/>
              </a:ext>
            </a:extLst>
          </p:cNvPr>
          <p:cNvSpPr>
            <a:spLocks noGrp="1"/>
          </p:cNvSpPr>
          <p:nvPr>
            <p:ph idx="1"/>
          </p:nvPr>
        </p:nvSpPr>
        <p:spPr>
          <a:xfrm>
            <a:off x="0" y="1657350"/>
            <a:ext cx="12192000" cy="5200649"/>
          </a:xfrm>
        </p:spPr>
        <p:txBody>
          <a:bodyPr/>
          <a:lstStyle/>
          <a:p>
            <a:r>
              <a:rPr lang="en-GB" b="1" dirty="0"/>
              <a:t>Industrial Era</a:t>
            </a:r>
          </a:p>
          <a:p>
            <a:pPr>
              <a:buFont typeface="Arial" panose="020B0604020202020204" pitchFamily="34" charset="0"/>
              <a:buChar char="•"/>
            </a:pPr>
            <a:r>
              <a:rPr lang="en-GB" dirty="0"/>
              <a:t>Large-scale factories led to </a:t>
            </a:r>
            <a:r>
              <a:rPr lang="en-GB" b="1" dirty="0"/>
              <a:t>specialisation of work</a:t>
            </a:r>
            <a:r>
              <a:rPr lang="en-GB" dirty="0"/>
              <a:t>. </a:t>
            </a:r>
          </a:p>
          <a:p>
            <a:pPr>
              <a:buFont typeface="Arial" panose="020B0604020202020204" pitchFamily="34" charset="0"/>
              <a:buChar char="•"/>
            </a:pPr>
            <a:r>
              <a:rPr lang="en-GB" dirty="0"/>
              <a:t>Jobs were divided into small, repetitive tasks. </a:t>
            </a:r>
          </a:p>
          <a:p>
            <a:pPr>
              <a:buFont typeface="Arial" panose="020B0604020202020204" pitchFamily="34" charset="0"/>
              <a:buChar char="•"/>
            </a:pPr>
            <a:r>
              <a:rPr lang="en-GB" dirty="0"/>
              <a:t>Standardisation and efficiency became major objectives.</a:t>
            </a:r>
          </a:p>
          <a:p>
            <a:r>
              <a:rPr lang="en-GB" b="1" dirty="0"/>
              <a:t>Knowledge-Based Work</a:t>
            </a:r>
          </a:p>
          <a:p>
            <a:pPr>
              <a:buFont typeface="Arial" panose="020B0604020202020204" pitchFamily="34" charset="0"/>
              <a:buChar char="•"/>
            </a:pPr>
            <a:r>
              <a:rPr lang="en-GB" dirty="0"/>
              <a:t>Growth of education and information technology changed the nature of jobs. </a:t>
            </a:r>
          </a:p>
          <a:p>
            <a:pPr>
              <a:buFont typeface="Arial" panose="020B0604020202020204" pitchFamily="34" charset="0"/>
              <a:buChar char="•"/>
            </a:pPr>
            <a:r>
              <a:rPr lang="en-GB" dirty="0"/>
              <a:t>Employees increasingly performed analytical, creative, and professional work. </a:t>
            </a:r>
          </a:p>
          <a:p>
            <a:pPr>
              <a:buFont typeface="Arial" panose="020B0604020202020204" pitchFamily="34" charset="0"/>
              <a:buChar char="•"/>
            </a:pPr>
            <a:r>
              <a:rPr lang="en-GB" dirty="0"/>
              <a:t>Knowledge and skills became important organisational resources. </a:t>
            </a:r>
          </a:p>
          <a:p>
            <a:pPr>
              <a:buFont typeface="Arial" panose="020B0604020202020204" pitchFamily="34" charset="0"/>
              <a:buChar char="•"/>
            </a:pPr>
            <a:r>
              <a:rPr lang="en-GB" dirty="0"/>
              <a:t>Greater emphasis was placed on </a:t>
            </a:r>
            <a:r>
              <a:rPr lang="en-GB" b="1" dirty="0"/>
              <a:t>employee expertise and problem-solving</a:t>
            </a:r>
            <a:r>
              <a:rPr lang="en-GB" dirty="0"/>
              <a:t>.</a:t>
            </a:r>
          </a:p>
          <a:p>
            <a:endParaRPr lang="en-IN" dirty="0"/>
          </a:p>
        </p:txBody>
      </p:sp>
    </p:spTree>
    <p:extLst>
      <p:ext uri="{BB962C8B-B14F-4D97-AF65-F5344CB8AC3E}">
        <p14:creationId xmlns:p14="http://schemas.microsoft.com/office/powerpoint/2010/main" val="490370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1042E8A-FCF4-495B-B136-DAEE3819B0A4}"/>
              </a:ext>
            </a:extLst>
          </p:cNvPr>
          <p:cNvSpPr>
            <a:spLocks noGrp="1"/>
          </p:cNvSpPr>
          <p:nvPr>
            <p:ph idx="1"/>
          </p:nvPr>
        </p:nvSpPr>
        <p:spPr>
          <a:xfrm>
            <a:off x="0" y="1614488"/>
            <a:ext cx="12192000" cy="5243512"/>
          </a:xfrm>
        </p:spPr>
        <p:txBody>
          <a:bodyPr>
            <a:normAutofit fontScale="92500" lnSpcReduction="10000"/>
          </a:bodyPr>
          <a:lstStyle/>
          <a:p>
            <a:r>
              <a:rPr lang="en-GB" b="1" dirty="0"/>
              <a:t>technology-Driven Work Structure</a:t>
            </a:r>
          </a:p>
          <a:p>
            <a:pPr>
              <a:buFont typeface="Arial" panose="020B0604020202020204" pitchFamily="34" charset="0"/>
              <a:buChar char="•"/>
            </a:pPr>
            <a:r>
              <a:rPr lang="en-GB" dirty="0"/>
              <a:t>Computers, software, automation, and digital communication transformed workplaces. </a:t>
            </a:r>
          </a:p>
          <a:p>
            <a:pPr>
              <a:buFont typeface="Arial" panose="020B0604020202020204" pitchFamily="34" charset="0"/>
              <a:buChar char="•"/>
            </a:pPr>
            <a:r>
              <a:rPr lang="en-GB" dirty="0"/>
              <a:t>Routine activities increasingly became automated. </a:t>
            </a:r>
          </a:p>
          <a:p>
            <a:pPr>
              <a:buFont typeface="Arial" panose="020B0604020202020204" pitchFamily="34" charset="0"/>
              <a:buChar char="•"/>
            </a:pPr>
            <a:r>
              <a:rPr lang="en-GB" dirty="0"/>
              <a:t>Employees began working with digital tools and information systems.</a:t>
            </a:r>
          </a:p>
          <a:p>
            <a:r>
              <a:rPr lang="en-GB" b="1" dirty="0"/>
              <a:t>Flexible Work Structure</a:t>
            </a:r>
          </a:p>
          <a:p>
            <a:r>
              <a:rPr lang="en-GB" dirty="0"/>
              <a:t>Modern organisations increasingly use:</a:t>
            </a:r>
          </a:p>
          <a:p>
            <a:pPr>
              <a:buFont typeface="Arial" panose="020B0604020202020204" pitchFamily="34" charset="0"/>
              <a:buChar char="•"/>
            </a:pPr>
            <a:r>
              <a:rPr lang="en-GB" b="1" dirty="0"/>
              <a:t>Flexible working hours</a:t>
            </a:r>
            <a:r>
              <a:rPr lang="en-GB" dirty="0"/>
              <a:t> </a:t>
            </a:r>
          </a:p>
          <a:p>
            <a:pPr>
              <a:buFont typeface="Arial" panose="020B0604020202020204" pitchFamily="34" charset="0"/>
              <a:buChar char="•"/>
            </a:pPr>
            <a:r>
              <a:rPr lang="en-GB" b="1" dirty="0"/>
              <a:t>Remote work</a:t>
            </a:r>
            <a:r>
              <a:rPr lang="en-GB" dirty="0"/>
              <a:t> </a:t>
            </a:r>
          </a:p>
          <a:p>
            <a:pPr>
              <a:buFont typeface="Arial" panose="020B0604020202020204" pitchFamily="34" charset="0"/>
              <a:buChar char="•"/>
            </a:pPr>
            <a:r>
              <a:rPr lang="en-GB" b="1" dirty="0"/>
              <a:t>Hybrid work</a:t>
            </a:r>
            <a:r>
              <a:rPr lang="en-GB" dirty="0"/>
              <a:t> </a:t>
            </a:r>
          </a:p>
          <a:p>
            <a:pPr>
              <a:buFont typeface="Arial" panose="020B0604020202020204" pitchFamily="34" charset="0"/>
              <a:buChar char="•"/>
            </a:pPr>
            <a:r>
              <a:rPr lang="en-GB" b="1" dirty="0"/>
              <a:t>Job sharing</a:t>
            </a:r>
            <a:r>
              <a:rPr lang="en-GB" dirty="0"/>
              <a:t> </a:t>
            </a:r>
          </a:p>
          <a:p>
            <a:pPr>
              <a:buFont typeface="Arial" panose="020B0604020202020204" pitchFamily="34" charset="0"/>
              <a:buChar char="•"/>
            </a:pPr>
            <a:r>
              <a:rPr lang="en-GB" b="1" dirty="0"/>
              <a:t>Part-time work</a:t>
            </a:r>
            <a:endParaRPr lang="en-GB" dirty="0"/>
          </a:p>
          <a:p>
            <a:endParaRPr lang="en-IN" dirty="0"/>
          </a:p>
        </p:txBody>
      </p:sp>
    </p:spTree>
    <p:extLst>
      <p:ext uri="{BB962C8B-B14F-4D97-AF65-F5344CB8AC3E}">
        <p14:creationId xmlns:p14="http://schemas.microsoft.com/office/powerpoint/2010/main" val="34848558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FF17ACB-40F5-42B4-BF7F-AEB8DD9F40FA}"/>
              </a:ext>
            </a:extLst>
          </p:cNvPr>
          <p:cNvSpPr>
            <a:spLocks noGrp="1"/>
          </p:cNvSpPr>
          <p:nvPr>
            <p:ph idx="1"/>
          </p:nvPr>
        </p:nvSpPr>
        <p:spPr>
          <a:xfrm>
            <a:off x="0" y="1443038"/>
            <a:ext cx="12192000" cy="5514975"/>
          </a:xfrm>
        </p:spPr>
        <p:txBody>
          <a:bodyPr>
            <a:normAutofit fontScale="92500" lnSpcReduction="10000"/>
          </a:bodyPr>
          <a:lstStyle/>
          <a:p>
            <a:endParaRPr lang="en-GB" b="1" dirty="0"/>
          </a:p>
          <a:p>
            <a:r>
              <a:rPr lang="en-GB" b="1" dirty="0"/>
              <a:t>Team-Based Work Structure</a:t>
            </a:r>
          </a:p>
          <a:p>
            <a:pPr>
              <a:buFont typeface="Arial" panose="020B0604020202020204" pitchFamily="34" charset="0"/>
              <a:buChar char="•"/>
            </a:pPr>
            <a:r>
              <a:rPr lang="en-GB" dirty="0"/>
              <a:t>Organisations increasingly use cross-functional teams. </a:t>
            </a:r>
          </a:p>
          <a:p>
            <a:pPr>
              <a:buFont typeface="Arial" panose="020B0604020202020204" pitchFamily="34" charset="0"/>
              <a:buChar char="•"/>
            </a:pPr>
            <a:r>
              <a:rPr lang="en-GB" dirty="0"/>
              <a:t>Employees from different departments work together. </a:t>
            </a:r>
          </a:p>
          <a:p>
            <a:pPr>
              <a:buFont typeface="Arial" panose="020B0604020202020204" pitchFamily="34" charset="0"/>
              <a:buChar char="•"/>
            </a:pPr>
            <a:r>
              <a:rPr lang="en-GB" dirty="0"/>
              <a:t>Teams may have greater autonomy in decision-making.</a:t>
            </a:r>
          </a:p>
          <a:p>
            <a:pPr>
              <a:buFont typeface="Arial" panose="020B0604020202020204" pitchFamily="34" charset="0"/>
              <a:buChar char="•"/>
            </a:pPr>
            <a:endParaRPr lang="en-GB" dirty="0"/>
          </a:p>
          <a:p>
            <a:r>
              <a:rPr lang="en-GB" b="1" dirty="0"/>
              <a:t>. Gig and Platform-Based Work</a:t>
            </a:r>
          </a:p>
          <a:p>
            <a:pPr>
              <a:buFont typeface="Arial" panose="020B0604020202020204" pitchFamily="34" charset="0"/>
              <a:buChar char="•"/>
            </a:pPr>
            <a:r>
              <a:rPr lang="en-GB" dirty="0"/>
              <a:t>Digital platforms have created new forms of employment. </a:t>
            </a:r>
          </a:p>
          <a:p>
            <a:pPr>
              <a:buFont typeface="Arial" panose="020B0604020202020204" pitchFamily="34" charset="0"/>
              <a:buChar char="•"/>
            </a:pPr>
            <a:r>
              <a:rPr lang="en-GB" dirty="0"/>
              <a:t>Individuals may work as freelancers, consultants, contractors, or platform workers. </a:t>
            </a:r>
          </a:p>
          <a:p>
            <a:pPr>
              <a:buFont typeface="Arial" panose="020B0604020202020204" pitchFamily="34" charset="0"/>
              <a:buChar char="•"/>
            </a:pPr>
            <a:r>
              <a:rPr lang="en-GB" dirty="0"/>
              <a:t>Work can be task-based or project-based. </a:t>
            </a:r>
          </a:p>
          <a:p>
            <a:pPr>
              <a:buFont typeface="Arial" panose="020B0604020202020204" pitchFamily="34" charset="0"/>
              <a:buChar char="•"/>
            </a:pPr>
            <a:r>
              <a:rPr lang="en-GB" dirty="0"/>
              <a:t>Organisations can access specialised talent without necessarily employing workers permanently.</a:t>
            </a:r>
          </a:p>
          <a:p>
            <a:endParaRPr lang="en-IN" dirty="0"/>
          </a:p>
        </p:txBody>
      </p:sp>
    </p:spTree>
    <p:extLst>
      <p:ext uri="{BB962C8B-B14F-4D97-AF65-F5344CB8AC3E}">
        <p14:creationId xmlns:p14="http://schemas.microsoft.com/office/powerpoint/2010/main" val="27417288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EB247DE-FB02-4DDA-9CC2-2E981D3CD791}"/>
              </a:ext>
            </a:extLst>
          </p:cNvPr>
          <p:cNvSpPr>
            <a:spLocks noGrp="1"/>
          </p:cNvSpPr>
          <p:nvPr>
            <p:ph idx="1"/>
          </p:nvPr>
        </p:nvSpPr>
        <p:spPr>
          <a:xfrm>
            <a:off x="0" y="1628774"/>
            <a:ext cx="12192000" cy="5229225"/>
          </a:xfrm>
        </p:spPr>
        <p:txBody>
          <a:bodyPr/>
          <a:lstStyle/>
          <a:p>
            <a:r>
              <a:rPr lang="en-GB" b="1" dirty="0"/>
              <a:t>AI and Automation Era</a:t>
            </a:r>
          </a:p>
          <a:p>
            <a:pPr>
              <a:buFont typeface="Arial" panose="020B0604020202020204" pitchFamily="34" charset="0"/>
              <a:buChar char="•"/>
            </a:pPr>
            <a:r>
              <a:rPr lang="en-GB" dirty="0"/>
              <a:t>Artificial intelligence and automation are changing job tasks. </a:t>
            </a:r>
          </a:p>
          <a:p>
            <a:pPr>
              <a:buFont typeface="Arial" panose="020B0604020202020204" pitchFamily="34" charset="0"/>
              <a:buChar char="•"/>
            </a:pPr>
            <a:r>
              <a:rPr lang="en-GB" dirty="0"/>
              <a:t>Some routine activities can be performed by machines or software. </a:t>
            </a:r>
          </a:p>
          <a:p>
            <a:pPr>
              <a:buFont typeface="Arial" panose="020B0604020202020204" pitchFamily="34" charset="0"/>
              <a:buChar char="•"/>
            </a:pPr>
            <a:r>
              <a:rPr lang="en-GB" dirty="0"/>
              <a:t>Employees increasingly need digital, analytical, creative, and interpersonal skills. </a:t>
            </a:r>
          </a:p>
          <a:p>
            <a:pPr>
              <a:buFont typeface="Arial" panose="020B0604020202020204" pitchFamily="34" charset="0"/>
              <a:buChar char="•"/>
            </a:pPr>
            <a:r>
              <a:rPr lang="en-GB" dirty="0"/>
              <a:t>Jobs are being redesigned to combine </a:t>
            </a:r>
            <a:r>
              <a:rPr lang="en-GB" b="1" dirty="0"/>
              <a:t>human capabilities with technology</a:t>
            </a:r>
            <a:r>
              <a:rPr lang="en-GB" dirty="0"/>
              <a:t>.</a:t>
            </a:r>
          </a:p>
          <a:p>
            <a:r>
              <a:rPr lang="en-IN" b="1" dirty="0"/>
              <a:t>Evolution at a Glance</a:t>
            </a:r>
          </a:p>
          <a:p>
            <a:r>
              <a:rPr lang="en-IN" b="1" dirty="0"/>
              <a:t>Traditional → Industrial → Knowledge-Based → Digital → Flexible → Team-Based → Gig/Platform → AI-Enabled Work</a:t>
            </a:r>
            <a:endParaRPr lang="en-IN" dirty="0"/>
          </a:p>
          <a:p>
            <a:endParaRPr lang="en-IN" dirty="0"/>
          </a:p>
        </p:txBody>
      </p:sp>
    </p:spTree>
    <p:extLst>
      <p:ext uri="{BB962C8B-B14F-4D97-AF65-F5344CB8AC3E}">
        <p14:creationId xmlns:p14="http://schemas.microsoft.com/office/powerpoint/2010/main" val="20932708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E909ED-7796-497F-9E7C-AEBF4CEF5D43}"/>
              </a:ext>
            </a:extLst>
          </p:cNvPr>
          <p:cNvSpPr>
            <a:spLocks noGrp="1"/>
          </p:cNvSpPr>
          <p:nvPr>
            <p:ph idx="1"/>
          </p:nvPr>
        </p:nvSpPr>
        <p:spPr>
          <a:xfrm>
            <a:off x="-1" y="1671638"/>
            <a:ext cx="12030075" cy="5186362"/>
          </a:xfrm>
        </p:spPr>
        <p:txBody>
          <a:bodyPr>
            <a:normAutofit lnSpcReduction="10000"/>
          </a:bodyPr>
          <a:lstStyle/>
          <a:p>
            <a:r>
              <a:rPr lang="en-GB" b="1" dirty="0"/>
              <a:t>Major Drivers</a:t>
            </a:r>
          </a:p>
          <a:p>
            <a:pPr>
              <a:buFont typeface="+mj-lt"/>
              <a:buAutoNum type="arabicPeriod"/>
            </a:pPr>
            <a:r>
              <a:rPr lang="en-GB" b="1" dirty="0"/>
              <a:t>Technological change</a:t>
            </a:r>
            <a:r>
              <a:rPr lang="en-GB" dirty="0"/>
              <a:t> </a:t>
            </a:r>
          </a:p>
          <a:p>
            <a:pPr marL="742950" lvl="1" indent="-285750">
              <a:buFont typeface="+mj-lt"/>
              <a:buAutoNum type="arabicPeriod"/>
            </a:pPr>
            <a:r>
              <a:rPr lang="en-GB" dirty="0"/>
              <a:t>Automation, AI, analytics, and digital tools change how work is performed. </a:t>
            </a:r>
          </a:p>
          <a:p>
            <a:pPr>
              <a:buFont typeface="+mj-lt"/>
              <a:buAutoNum type="arabicPeriod"/>
            </a:pPr>
            <a:r>
              <a:rPr lang="en-GB" b="1" dirty="0"/>
              <a:t>Changing customer expectations</a:t>
            </a:r>
            <a:r>
              <a:rPr lang="en-GB" dirty="0"/>
              <a:t> </a:t>
            </a:r>
          </a:p>
          <a:p>
            <a:pPr marL="742950" lvl="1" indent="-285750">
              <a:buFont typeface="+mj-lt"/>
              <a:buAutoNum type="arabicPeriod"/>
            </a:pPr>
            <a:r>
              <a:rPr lang="en-GB" dirty="0"/>
              <a:t>Employees may need new skills to provide faster and better services. </a:t>
            </a:r>
          </a:p>
          <a:p>
            <a:pPr>
              <a:buFont typeface="+mj-lt"/>
              <a:buAutoNum type="arabicPeriod"/>
            </a:pPr>
            <a:r>
              <a:rPr lang="en-GB" b="1" dirty="0"/>
              <a:t>Changing workforce expectations</a:t>
            </a:r>
            <a:r>
              <a:rPr lang="en-GB" dirty="0"/>
              <a:t> </a:t>
            </a:r>
          </a:p>
          <a:p>
            <a:pPr marL="742950" lvl="1" indent="-285750">
              <a:buFont typeface="+mj-lt"/>
              <a:buAutoNum type="arabicPeriod"/>
            </a:pPr>
            <a:r>
              <a:rPr lang="en-GB" dirty="0"/>
              <a:t>Employees increasingly value flexibility, autonomy, meaningful work, and career development. </a:t>
            </a:r>
          </a:p>
          <a:p>
            <a:pPr>
              <a:buFont typeface="+mj-lt"/>
              <a:buAutoNum type="arabicPeriod"/>
            </a:pPr>
            <a:r>
              <a:rPr lang="en-GB" b="1" dirty="0"/>
              <a:t>Globalisation</a:t>
            </a:r>
            <a:r>
              <a:rPr lang="en-GB" dirty="0"/>
              <a:t> </a:t>
            </a:r>
          </a:p>
          <a:p>
            <a:pPr marL="742950" lvl="1" indent="-285750">
              <a:buFont typeface="+mj-lt"/>
              <a:buAutoNum type="arabicPeriod"/>
            </a:pPr>
            <a:r>
              <a:rPr lang="en-GB" dirty="0"/>
              <a:t>Organisations need employees capable of working across cultures, locations, and time zones. </a:t>
            </a:r>
          </a:p>
          <a:p>
            <a:pPr>
              <a:buFont typeface="+mj-lt"/>
              <a:buAutoNum type="arabicPeriod"/>
            </a:pPr>
            <a:r>
              <a:rPr lang="en-GB" b="1" dirty="0"/>
              <a:t>Skill shortages</a:t>
            </a:r>
            <a:r>
              <a:rPr lang="en-GB" dirty="0"/>
              <a:t> </a:t>
            </a:r>
          </a:p>
          <a:p>
            <a:pPr marL="742950" lvl="1" indent="-285750">
              <a:buFont typeface="+mj-lt"/>
              <a:buAutoNum type="arabicPeriod"/>
            </a:pPr>
            <a:r>
              <a:rPr lang="en-GB" dirty="0"/>
              <a:t>Organisations may redesign jobs to make better use of available talent.</a:t>
            </a:r>
          </a:p>
          <a:p>
            <a:endParaRPr lang="en-IN" dirty="0"/>
          </a:p>
        </p:txBody>
      </p:sp>
    </p:spTree>
    <p:extLst>
      <p:ext uri="{BB962C8B-B14F-4D97-AF65-F5344CB8AC3E}">
        <p14:creationId xmlns:p14="http://schemas.microsoft.com/office/powerpoint/2010/main" val="28089303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0E2CA8-8C5F-4C52-BDE4-D3247FA92AEC}"/>
              </a:ext>
            </a:extLst>
          </p:cNvPr>
          <p:cNvSpPr>
            <a:spLocks noGrp="1"/>
          </p:cNvSpPr>
          <p:nvPr>
            <p:ph idx="1"/>
          </p:nvPr>
        </p:nvSpPr>
        <p:spPr>
          <a:xfrm>
            <a:off x="0" y="1600200"/>
            <a:ext cx="12192000" cy="5257800"/>
          </a:xfrm>
        </p:spPr>
        <p:txBody>
          <a:bodyPr/>
          <a:lstStyle/>
          <a:p>
            <a:r>
              <a:rPr lang="en-GB" b="1" dirty="0"/>
              <a:t>Strategic Issues in Recruitment</a:t>
            </a:r>
          </a:p>
          <a:p>
            <a:r>
              <a:rPr lang="en-GB" b="1" dirty="0"/>
              <a:t>Strategic recruitment</a:t>
            </a:r>
            <a:r>
              <a:rPr lang="en-GB" dirty="0"/>
              <a:t> is the process of attracting and selecting people whose </a:t>
            </a:r>
            <a:r>
              <a:rPr lang="en-GB" b="1" dirty="0"/>
              <a:t>skills, capabilities, values, and potential</a:t>
            </a:r>
            <a:r>
              <a:rPr lang="en-GB" dirty="0"/>
              <a:t> support the long-term objectives of an organisation.</a:t>
            </a:r>
          </a:p>
          <a:p>
            <a:r>
              <a:rPr lang="en-GB" dirty="0"/>
              <a:t>Recruitment is no longer only about filling vacancies. It is a strategic HR activity that can influence </a:t>
            </a:r>
            <a:r>
              <a:rPr lang="en-GB" b="1" dirty="0"/>
              <a:t>productivity, employee retention, organisational culture, cost, and competitive advantage</a:t>
            </a:r>
            <a:r>
              <a:rPr lang="en-GB" dirty="0"/>
              <a:t>.</a:t>
            </a:r>
          </a:p>
          <a:p>
            <a:r>
              <a:rPr lang="en-GB" b="1" dirty="0"/>
              <a:t>Major Strategic Issues in Recruitment</a:t>
            </a:r>
          </a:p>
          <a:p>
            <a:r>
              <a:rPr lang="en-GB" dirty="0"/>
              <a:t>1. Aligning Recruitment with Business Strategy</a:t>
            </a:r>
          </a:p>
          <a:p>
            <a:r>
              <a:rPr lang="en-GB" dirty="0"/>
              <a:t>2. Identifying the Right Talent</a:t>
            </a:r>
            <a:endParaRPr lang="en-IN" dirty="0"/>
          </a:p>
        </p:txBody>
      </p:sp>
    </p:spTree>
    <p:extLst>
      <p:ext uri="{BB962C8B-B14F-4D97-AF65-F5344CB8AC3E}">
        <p14:creationId xmlns:p14="http://schemas.microsoft.com/office/powerpoint/2010/main" val="4381215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937FE7-0D25-4B19-8017-B8AF90EF05B7}"/>
              </a:ext>
            </a:extLst>
          </p:cNvPr>
          <p:cNvSpPr>
            <a:spLocks noGrp="1"/>
          </p:cNvSpPr>
          <p:nvPr>
            <p:ph idx="1"/>
          </p:nvPr>
        </p:nvSpPr>
        <p:spPr>
          <a:xfrm>
            <a:off x="114300" y="1514476"/>
            <a:ext cx="12077700" cy="5343524"/>
          </a:xfrm>
        </p:spPr>
        <p:txBody>
          <a:bodyPr/>
          <a:lstStyle/>
          <a:p>
            <a:r>
              <a:rPr lang="en-IN" dirty="0"/>
              <a:t>Talent Shortages</a:t>
            </a:r>
          </a:p>
          <a:p>
            <a:r>
              <a:rPr lang="en-IN" dirty="0"/>
              <a:t>4. Employer Branding</a:t>
            </a:r>
          </a:p>
        </p:txBody>
      </p:sp>
    </p:spTree>
    <p:extLst>
      <p:ext uri="{BB962C8B-B14F-4D97-AF65-F5344CB8AC3E}">
        <p14:creationId xmlns:p14="http://schemas.microsoft.com/office/powerpoint/2010/main" val="39449754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431EA73-0411-404A-9526-4E1B8C6EB5C5}"/>
              </a:ext>
            </a:extLst>
          </p:cNvPr>
          <p:cNvSpPr>
            <a:spLocks noGrp="1"/>
          </p:cNvSpPr>
          <p:nvPr>
            <p:ph idx="1"/>
          </p:nvPr>
        </p:nvSpPr>
        <p:spPr>
          <a:xfrm>
            <a:off x="0" y="1400176"/>
            <a:ext cx="12192000" cy="5457824"/>
          </a:xfrm>
        </p:spPr>
        <p:txBody>
          <a:bodyPr>
            <a:normAutofit fontScale="25000" lnSpcReduction="20000"/>
          </a:bodyPr>
          <a:lstStyle/>
          <a:p>
            <a:pPr>
              <a:lnSpc>
                <a:spcPct val="150000"/>
              </a:lnSpc>
            </a:pPr>
            <a:endParaRPr lang="en-GB" sz="4000" b="1" dirty="0"/>
          </a:p>
          <a:p>
            <a:pPr>
              <a:lnSpc>
                <a:spcPct val="150000"/>
              </a:lnSpc>
            </a:pPr>
            <a:r>
              <a:rPr lang="en-GB" sz="8600" b="1" dirty="0"/>
              <a:t>What Makes Bad Recruitment?</a:t>
            </a:r>
          </a:p>
          <a:p>
            <a:pPr>
              <a:lnSpc>
                <a:spcPct val="150000"/>
              </a:lnSpc>
              <a:buFont typeface="+mj-lt"/>
              <a:buAutoNum type="arabicPeriod"/>
            </a:pPr>
            <a:r>
              <a:rPr lang="en-GB" sz="8600" b="1" dirty="0"/>
              <a:t>Unclear job requirements </a:t>
            </a:r>
          </a:p>
          <a:p>
            <a:pPr>
              <a:lnSpc>
                <a:spcPct val="150000"/>
              </a:lnSpc>
              <a:buFont typeface="+mj-lt"/>
              <a:buAutoNum type="arabicPeriod"/>
            </a:pPr>
            <a:r>
              <a:rPr lang="en-GB" sz="8600" b="1" dirty="0"/>
              <a:t>Poor job analysis </a:t>
            </a:r>
          </a:p>
          <a:p>
            <a:pPr>
              <a:lnSpc>
                <a:spcPct val="150000"/>
              </a:lnSpc>
              <a:buFont typeface="+mj-lt"/>
              <a:buAutoNum type="arabicPeriod"/>
            </a:pPr>
            <a:r>
              <a:rPr lang="en-GB" sz="8600" b="1" dirty="0"/>
              <a:t>Inaccurate or outdated job description </a:t>
            </a:r>
          </a:p>
          <a:p>
            <a:pPr>
              <a:lnSpc>
                <a:spcPct val="150000"/>
              </a:lnSpc>
              <a:buFont typeface="+mj-lt"/>
              <a:buAutoNum type="arabicPeriod"/>
            </a:pPr>
            <a:r>
              <a:rPr lang="en-GB" sz="8600" b="1" dirty="0"/>
              <a:t>Wrong recruitment sources </a:t>
            </a:r>
          </a:p>
          <a:p>
            <a:pPr>
              <a:lnSpc>
                <a:spcPct val="150000"/>
              </a:lnSpc>
              <a:buFont typeface="+mj-lt"/>
              <a:buAutoNum type="arabicPeriod"/>
            </a:pPr>
            <a:r>
              <a:rPr lang="en-GB" sz="8600" b="1" dirty="0"/>
              <a:t>Attracting unsuitable candidates </a:t>
            </a:r>
          </a:p>
          <a:p>
            <a:pPr>
              <a:lnSpc>
                <a:spcPct val="150000"/>
              </a:lnSpc>
              <a:buFont typeface="+mj-lt"/>
              <a:buAutoNum type="arabicPeriod"/>
            </a:pPr>
            <a:r>
              <a:rPr lang="en-GB" sz="8600" b="1" dirty="0"/>
              <a:t>Poorly written job advertisements </a:t>
            </a:r>
          </a:p>
          <a:p>
            <a:pPr>
              <a:lnSpc>
                <a:spcPct val="150000"/>
              </a:lnSpc>
              <a:buFont typeface="+mj-lt"/>
              <a:buAutoNum type="arabicPeriod"/>
            </a:pPr>
            <a:r>
              <a:rPr lang="en-GB" sz="8600" b="1" dirty="0"/>
              <a:t>Lack of recruitment planning </a:t>
            </a:r>
          </a:p>
          <a:p>
            <a:pPr>
              <a:lnSpc>
                <a:spcPct val="150000"/>
              </a:lnSpc>
              <a:buFont typeface="+mj-lt"/>
              <a:buAutoNum type="arabicPeriod"/>
            </a:pPr>
            <a:r>
              <a:rPr lang="en-GB" sz="8600" b="1" dirty="0"/>
              <a:t>Recruiter bias and personal preferences </a:t>
            </a:r>
          </a:p>
          <a:p>
            <a:pPr>
              <a:lnSpc>
                <a:spcPct val="150000"/>
              </a:lnSpc>
              <a:buFont typeface="+mj-lt"/>
              <a:buAutoNum type="arabicPeriod"/>
            </a:pPr>
            <a:r>
              <a:rPr lang="en-GB" sz="8600" b="1" dirty="0"/>
              <a:t>Unstructured interviews </a:t>
            </a:r>
          </a:p>
          <a:p>
            <a:pPr>
              <a:lnSpc>
                <a:spcPct val="150000"/>
              </a:lnSpc>
              <a:buFont typeface="+mj-lt"/>
              <a:buAutoNum type="arabicPeriod"/>
            </a:pPr>
            <a:r>
              <a:rPr lang="en-GB" sz="8600" b="1" dirty="0"/>
              <a:t>Inadequate candidate screening </a:t>
            </a:r>
          </a:p>
          <a:p>
            <a:endParaRPr lang="en-IN" dirty="0"/>
          </a:p>
        </p:txBody>
      </p:sp>
    </p:spTree>
    <p:extLst>
      <p:ext uri="{BB962C8B-B14F-4D97-AF65-F5344CB8AC3E}">
        <p14:creationId xmlns:p14="http://schemas.microsoft.com/office/powerpoint/2010/main" val="2485954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934472D-DDA0-4E6D-A253-CFD1FF96EFB1}"/>
              </a:ext>
            </a:extLst>
          </p:cNvPr>
          <p:cNvSpPr>
            <a:spLocks noGrp="1"/>
          </p:cNvSpPr>
          <p:nvPr>
            <p:ph idx="1"/>
          </p:nvPr>
        </p:nvSpPr>
        <p:spPr>
          <a:xfrm>
            <a:off x="0" y="1825624"/>
            <a:ext cx="12192000" cy="5032375"/>
          </a:xfrm>
        </p:spPr>
        <p:txBody>
          <a:bodyPr>
            <a:normAutofit fontScale="92500" lnSpcReduction="20000"/>
          </a:bodyPr>
          <a:lstStyle/>
          <a:p>
            <a:r>
              <a:rPr lang="en-GB" b="1" dirty="0"/>
              <a:t>Recruitment Metrics</a:t>
            </a:r>
          </a:p>
          <a:p>
            <a:pPr>
              <a:buFont typeface="+mj-lt"/>
              <a:buAutoNum type="arabicPeriod"/>
            </a:pPr>
            <a:r>
              <a:rPr lang="en-GB" b="1" dirty="0"/>
              <a:t>Time to Hire</a:t>
            </a:r>
            <a:r>
              <a:rPr lang="en-GB" dirty="0"/>
              <a:t> – Time taken to fill a vacancy. </a:t>
            </a:r>
          </a:p>
          <a:p>
            <a:pPr>
              <a:buFont typeface="+mj-lt"/>
              <a:buAutoNum type="arabicPeriod"/>
            </a:pPr>
            <a:r>
              <a:rPr lang="en-GB" b="1" dirty="0"/>
              <a:t>Time to Fill</a:t>
            </a:r>
            <a:r>
              <a:rPr lang="en-GB" dirty="0"/>
              <a:t> – Time from job opening to joining of the selected candidate. </a:t>
            </a:r>
          </a:p>
          <a:p>
            <a:pPr>
              <a:buFont typeface="+mj-lt"/>
              <a:buAutoNum type="arabicPeriod"/>
            </a:pPr>
            <a:r>
              <a:rPr lang="en-GB" b="1" dirty="0"/>
              <a:t>Cost per Hire</a:t>
            </a:r>
            <a:r>
              <a:rPr lang="en-GB" dirty="0"/>
              <a:t> – Total recruitment cost incurred for hiring one employee. </a:t>
            </a:r>
          </a:p>
          <a:p>
            <a:pPr>
              <a:buFont typeface="+mj-lt"/>
              <a:buAutoNum type="arabicPeriod"/>
            </a:pPr>
            <a:r>
              <a:rPr lang="en-GB" b="1" dirty="0"/>
              <a:t>Quality of Hire</a:t>
            </a:r>
            <a:r>
              <a:rPr lang="en-GB" dirty="0"/>
              <a:t> – Measures the performance and suitability of newly hired employees. </a:t>
            </a:r>
          </a:p>
          <a:p>
            <a:pPr>
              <a:buFont typeface="+mj-lt"/>
              <a:buAutoNum type="arabicPeriod"/>
            </a:pPr>
            <a:r>
              <a:rPr lang="en-GB" b="1" dirty="0"/>
              <a:t>Offer Acceptance Rate</a:t>
            </a:r>
            <a:r>
              <a:rPr lang="en-GB" dirty="0"/>
              <a:t> – Percentage of candidates who accept job offers. </a:t>
            </a:r>
          </a:p>
          <a:p>
            <a:pPr>
              <a:buFont typeface="+mj-lt"/>
              <a:buAutoNum type="arabicPeriod"/>
            </a:pPr>
            <a:r>
              <a:rPr lang="en-GB" b="1" dirty="0"/>
              <a:t>Applicant Conversion Rate</a:t>
            </a:r>
            <a:r>
              <a:rPr lang="en-GB" dirty="0"/>
              <a:t> – Percentage of applicants who progress to the next stage. </a:t>
            </a:r>
          </a:p>
          <a:p>
            <a:pPr>
              <a:buFont typeface="+mj-lt"/>
              <a:buAutoNum type="arabicPeriod"/>
            </a:pPr>
            <a:r>
              <a:rPr lang="en-GB" b="1" dirty="0"/>
              <a:t>Source of Hire</a:t>
            </a:r>
            <a:r>
              <a:rPr lang="en-GB" dirty="0"/>
              <a:t> – Identifies which recruitment source produces successful hires. </a:t>
            </a:r>
          </a:p>
          <a:p>
            <a:pPr>
              <a:buFont typeface="+mj-lt"/>
              <a:buAutoNum type="arabicPeriod"/>
            </a:pPr>
            <a:r>
              <a:rPr lang="en-GB" b="1" dirty="0"/>
              <a:t>Employee Retention Rate</a:t>
            </a:r>
            <a:r>
              <a:rPr lang="en-GB" dirty="0"/>
              <a:t> – Measures how many new hires remain with the organisation. </a:t>
            </a:r>
          </a:p>
          <a:p>
            <a:pPr>
              <a:buFont typeface="+mj-lt"/>
              <a:buAutoNum type="arabicPeriod"/>
            </a:pPr>
            <a:r>
              <a:rPr lang="en-GB" b="1" dirty="0"/>
              <a:t>Candidate Satisfaction</a:t>
            </a:r>
            <a:r>
              <a:rPr lang="en-GB" dirty="0"/>
              <a:t> – Measures candidates’ experience with the recruitment process. </a:t>
            </a:r>
          </a:p>
          <a:p>
            <a:pPr>
              <a:buFont typeface="+mj-lt"/>
              <a:buAutoNum type="arabicPeriod"/>
            </a:pPr>
            <a:r>
              <a:rPr lang="en-GB" b="1" dirty="0"/>
              <a:t>Selection Ratio</a:t>
            </a:r>
            <a:r>
              <a:rPr lang="en-GB" dirty="0"/>
              <a:t> – Ratio of candidates selected to the total number of applicants.</a:t>
            </a:r>
          </a:p>
          <a:p>
            <a:endParaRPr lang="en-IN" dirty="0"/>
          </a:p>
        </p:txBody>
      </p:sp>
    </p:spTree>
    <p:extLst>
      <p:ext uri="{BB962C8B-B14F-4D97-AF65-F5344CB8AC3E}">
        <p14:creationId xmlns:p14="http://schemas.microsoft.com/office/powerpoint/2010/main" val="34989548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3C38BE-4131-40A7-A1B8-B5AD2414F5F5}"/>
              </a:ext>
            </a:extLst>
          </p:cNvPr>
          <p:cNvSpPr>
            <a:spLocks noGrp="1"/>
          </p:cNvSpPr>
          <p:nvPr>
            <p:ph idx="1"/>
          </p:nvPr>
        </p:nvSpPr>
        <p:spPr>
          <a:xfrm>
            <a:off x="0" y="1614488"/>
            <a:ext cx="12192000" cy="5243511"/>
          </a:xfrm>
        </p:spPr>
        <p:txBody>
          <a:bodyPr>
            <a:normAutofit fontScale="85000" lnSpcReduction="20000"/>
          </a:bodyPr>
          <a:lstStyle/>
          <a:p>
            <a:r>
              <a:rPr lang="en-GB" b="1" dirty="0"/>
              <a:t>Factors Affecting Recruitment</a:t>
            </a:r>
          </a:p>
          <a:p>
            <a:pPr>
              <a:buFont typeface="+mj-lt"/>
              <a:buAutoNum type="arabicPeriod"/>
            </a:pPr>
            <a:r>
              <a:rPr lang="en-GB" b="1" dirty="0"/>
              <a:t>Organisational Size</a:t>
            </a:r>
            <a:r>
              <a:rPr lang="en-GB" dirty="0"/>
              <a:t> – Larger organisations generally have greater recruitment requirements. </a:t>
            </a:r>
          </a:p>
          <a:p>
            <a:pPr>
              <a:buFont typeface="+mj-lt"/>
              <a:buAutoNum type="arabicPeriod"/>
            </a:pPr>
            <a:r>
              <a:rPr lang="en-GB" b="1" dirty="0"/>
              <a:t>Nature of the Job</a:t>
            </a:r>
            <a:r>
              <a:rPr lang="en-GB" dirty="0"/>
              <a:t> – Technical, managerial, and specialised jobs may require different recruitment approaches. </a:t>
            </a:r>
          </a:p>
          <a:p>
            <a:pPr>
              <a:buFont typeface="+mj-lt"/>
              <a:buAutoNum type="arabicPeriod"/>
            </a:pPr>
            <a:r>
              <a:rPr lang="en-GB" b="1" dirty="0"/>
              <a:t>Company Reputation</a:t>
            </a:r>
            <a:r>
              <a:rPr lang="en-GB" dirty="0"/>
              <a:t> – A strong employer reputation can attract more candidates. </a:t>
            </a:r>
          </a:p>
          <a:p>
            <a:pPr>
              <a:buFont typeface="+mj-lt"/>
              <a:buAutoNum type="arabicPeriod"/>
            </a:pPr>
            <a:r>
              <a:rPr lang="en-GB" b="1" dirty="0"/>
              <a:t>Salary and Benefits</a:t>
            </a:r>
            <a:r>
              <a:rPr lang="en-GB" dirty="0"/>
              <a:t> – Competitive compensation influences candidate attraction. </a:t>
            </a:r>
          </a:p>
          <a:p>
            <a:pPr>
              <a:buFont typeface="+mj-lt"/>
              <a:buAutoNum type="arabicPeriod"/>
            </a:pPr>
            <a:r>
              <a:rPr lang="en-GB" b="1" dirty="0"/>
              <a:t>Labour Market Conditions</a:t>
            </a:r>
            <a:r>
              <a:rPr lang="en-GB" dirty="0"/>
              <a:t> – Availability of skilled workers affects recruitment. </a:t>
            </a:r>
          </a:p>
          <a:p>
            <a:pPr>
              <a:buFont typeface="+mj-lt"/>
              <a:buAutoNum type="arabicPeriod"/>
            </a:pPr>
            <a:r>
              <a:rPr lang="en-GB" b="1" dirty="0"/>
              <a:t>Economic Conditions</a:t>
            </a:r>
            <a:r>
              <a:rPr lang="en-GB" dirty="0"/>
              <a:t> – Economic growth or recession can influence hiring. </a:t>
            </a:r>
          </a:p>
          <a:p>
            <a:pPr>
              <a:buFont typeface="+mj-lt"/>
              <a:buAutoNum type="arabicPeriod"/>
            </a:pPr>
            <a:r>
              <a:rPr lang="en-GB" b="1" dirty="0"/>
              <a:t>Technology</a:t>
            </a:r>
            <a:r>
              <a:rPr lang="en-GB" dirty="0"/>
              <a:t> – Online recruitment platforms and AI tools influence recruitment practices. </a:t>
            </a:r>
          </a:p>
          <a:p>
            <a:pPr>
              <a:buFont typeface="+mj-lt"/>
              <a:buAutoNum type="arabicPeriod"/>
            </a:pPr>
            <a:r>
              <a:rPr lang="en-GB" b="1" dirty="0"/>
              <a:t>Recruitment Policies</a:t>
            </a:r>
            <a:r>
              <a:rPr lang="en-GB" dirty="0"/>
              <a:t> – Internal recruitment policies determine how vacancies are filled. </a:t>
            </a:r>
          </a:p>
          <a:p>
            <a:pPr>
              <a:buFont typeface="+mj-lt"/>
              <a:buAutoNum type="arabicPeriod"/>
            </a:pPr>
            <a:r>
              <a:rPr lang="en-GB" b="1" dirty="0"/>
              <a:t>Location</a:t>
            </a:r>
            <a:r>
              <a:rPr lang="en-GB" dirty="0"/>
              <a:t> – Geographical location can affect the availability of candidates. </a:t>
            </a:r>
          </a:p>
          <a:p>
            <a:pPr>
              <a:buFont typeface="+mj-lt"/>
              <a:buAutoNum type="arabicPeriod"/>
            </a:pPr>
            <a:r>
              <a:rPr lang="en-GB" b="1" dirty="0"/>
              <a:t>Government Regulations</a:t>
            </a:r>
            <a:r>
              <a:rPr lang="en-GB" dirty="0"/>
              <a:t> – Labour laws and employment regulations influence recruitment. </a:t>
            </a:r>
          </a:p>
          <a:p>
            <a:pPr>
              <a:buFont typeface="+mj-lt"/>
              <a:buAutoNum type="arabicPeriod"/>
            </a:pPr>
            <a:r>
              <a:rPr lang="en-GB" b="1" dirty="0"/>
              <a:t>Competition</a:t>
            </a:r>
            <a:r>
              <a:rPr lang="en-GB" dirty="0"/>
              <a:t> – Competition for skilled talent affects the ability to attract candidates.</a:t>
            </a:r>
          </a:p>
          <a:p>
            <a:endParaRPr lang="en-IN" dirty="0"/>
          </a:p>
        </p:txBody>
      </p:sp>
    </p:spTree>
    <p:extLst>
      <p:ext uri="{BB962C8B-B14F-4D97-AF65-F5344CB8AC3E}">
        <p14:creationId xmlns:p14="http://schemas.microsoft.com/office/powerpoint/2010/main" val="348399286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2F8589-F059-47F9-8A36-7E29A8A456F4}"/>
              </a:ext>
            </a:extLst>
          </p:cNvPr>
          <p:cNvSpPr>
            <a:spLocks noGrp="1"/>
          </p:cNvSpPr>
          <p:nvPr>
            <p:ph idx="1"/>
          </p:nvPr>
        </p:nvSpPr>
        <p:spPr>
          <a:xfrm>
            <a:off x="0" y="1543050"/>
            <a:ext cx="12192000" cy="5314949"/>
          </a:xfrm>
        </p:spPr>
        <p:txBody>
          <a:bodyPr>
            <a:normAutofit fontScale="77500" lnSpcReduction="20000"/>
          </a:bodyPr>
          <a:lstStyle/>
          <a:p>
            <a:r>
              <a:rPr lang="en-GB" b="1" dirty="0"/>
              <a:t>recruitment Strategy: Internal Approach</a:t>
            </a:r>
          </a:p>
          <a:p>
            <a:pPr>
              <a:buFont typeface="+mj-lt"/>
              <a:buAutoNum type="arabicPeriod"/>
            </a:pPr>
            <a:r>
              <a:rPr lang="en-GB" b="1" dirty="0"/>
              <a:t>Internal Job Posting</a:t>
            </a:r>
            <a:r>
              <a:rPr lang="en-GB" dirty="0"/>
              <a:t> – Vacancies are announced to existing employees. </a:t>
            </a:r>
          </a:p>
          <a:p>
            <a:pPr>
              <a:buFont typeface="+mj-lt"/>
              <a:buAutoNum type="arabicPeriod"/>
            </a:pPr>
            <a:r>
              <a:rPr lang="en-GB" b="1" dirty="0"/>
              <a:t>Promotion</a:t>
            </a:r>
            <a:r>
              <a:rPr lang="en-GB" dirty="0"/>
              <a:t> – Employees are moved to higher-level positions based on performance and potential. </a:t>
            </a:r>
          </a:p>
          <a:p>
            <a:pPr>
              <a:buFont typeface="+mj-lt"/>
              <a:buAutoNum type="arabicPeriod"/>
            </a:pPr>
            <a:r>
              <a:rPr lang="en-GB" b="1" dirty="0"/>
              <a:t>Transfer</a:t>
            </a:r>
            <a:r>
              <a:rPr lang="en-GB" dirty="0"/>
              <a:t> – Employees are shifted to another department, role, or location. </a:t>
            </a:r>
          </a:p>
          <a:p>
            <a:pPr>
              <a:buFont typeface="+mj-lt"/>
              <a:buAutoNum type="arabicPeriod"/>
            </a:pPr>
            <a:r>
              <a:rPr lang="en-GB" b="1" dirty="0"/>
              <a:t>Employee Referrals</a:t>
            </a:r>
            <a:r>
              <a:rPr lang="en-GB" dirty="0"/>
              <a:t> – Existing employees recommend suitable candidates from within their network. </a:t>
            </a:r>
          </a:p>
          <a:p>
            <a:pPr>
              <a:buFont typeface="+mj-lt"/>
              <a:buAutoNum type="arabicPeriod"/>
            </a:pPr>
            <a:r>
              <a:rPr lang="en-GB" b="1" dirty="0"/>
              <a:t>Succession Planning</a:t>
            </a:r>
            <a:r>
              <a:rPr lang="en-GB" dirty="0"/>
              <a:t> – Potential employees are identified and developed for future positions. </a:t>
            </a:r>
          </a:p>
          <a:p>
            <a:pPr>
              <a:buFont typeface="+mj-lt"/>
              <a:buAutoNum type="arabicPeriod"/>
            </a:pPr>
            <a:r>
              <a:rPr lang="en-GB" b="1" dirty="0"/>
              <a:t>Internal Talent Pool</a:t>
            </a:r>
            <a:r>
              <a:rPr lang="en-GB" dirty="0"/>
              <a:t> – The organisation maintains a database of employees with different skills and competencies. </a:t>
            </a:r>
          </a:p>
          <a:p>
            <a:pPr>
              <a:buFont typeface="+mj-lt"/>
              <a:buAutoNum type="arabicPeriod"/>
            </a:pPr>
            <a:r>
              <a:rPr lang="en-GB" b="1" dirty="0"/>
              <a:t>Career Development</a:t>
            </a:r>
            <a:r>
              <a:rPr lang="en-GB" dirty="0"/>
              <a:t> – Employees are provided opportunities for career progression within the organisation. </a:t>
            </a:r>
          </a:p>
          <a:p>
            <a:pPr>
              <a:buFont typeface="+mj-lt"/>
              <a:buAutoNum type="arabicPeriod"/>
            </a:pPr>
            <a:r>
              <a:rPr lang="en-GB" b="1" dirty="0"/>
              <a:t>Job Rotation</a:t>
            </a:r>
            <a:r>
              <a:rPr lang="en-GB" dirty="0"/>
              <a:t> – Employees are moved across different roles to develop broader skills. </a:t>
            </a:r>
          </a:p>
          <a:p>
            <a:pPr>
              <a:buFont typeface="+mj-lt"/>
              <a:buAutoNum type="arabicPeriod"/>
            </a:pPr>
            <a:r>
              <a:rPr lang="en-GB" b="1" dirty="0"/>
              <a:t>Internal Recruitment Portal</a:t>
            </a:r>
            <a:r>
              <a:rPr lang="en-GB" dirty="0"/>
              <a:t> – Employees can apply for vacancies through the organisation's internal system. </a:t>
            </a:r>
          </a:p>
          <a:p>
            <a:pPr>
              <a:buFont typeface="+mj-lt"/>
              <a:buAutoNum type="arabicPeriod"/>
            </a:pPr>
            <a:r>
              <a:rPr lang="en-GB" b="1" dirty="0"/>
              <a:t>Performance-Based Selection</a:t>
            </a:r>
            <a:r>
              <a:rPr lang="en-GB" dirty="0"/>
              <a:t> – Performance appraisal results are used to identify suitable candidates. </a:t>
            </a:r>
          </a:p>
          <a:p>
            <a:endParaRPr lang="en-IN" dirty="0"/>
          </a:p>
        </p:txBody>
      </p:sp>
    </p:spTree>
    <p:extLst>
      <p:ext uri="{BB962C8B-B14F-4D97-AF65-F5344CB8AC3E}">
        <p14:creationId xmlns:p14="http://schemas.microsoft.com/office/powerpoint/2010/main" val="19136449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909279-1B91-4389-941C-FFED02C4ABE1}"/>
              </a:ext>
            </a:extLst>
          </p:cNvPr>
          <p:cNvSpPr>
            <a:spLocks noGrp="1"/>
          </p:cNvSpPr>
          <p:nvPr>
            <p:ph idx="1"/>
          </p:nvPr>
        </p:nvSpPr>
        <p:spPr>
          <a:xfrm>
            <a:off x="0" y="1514476"/>
            <a:ext cx="12192000" cy="5343524"/>
          </a:xfrm>
        </p:spPr>
        <p:txBody>
          <a:bodyPr>
            <a:normAutofit fontScale="92500" lnSpcReduction="20000"/>
          </a:bodyPr>
          <a:lstStyle/>
          <a:p>
            <a:r>
              <a:rPr lang="en-GB" b="1" dirty="0"/>
              <a:t>Recruitment Strategy: External Approach</a:t>
            </a:r>
          </a:p>
          <a:p>
            <a:pPr>
              <a:buFont typeface="+mj-lt"/>
              <a:buAutoNum type="arabicPeriod"/>
            </a:pPr>
            <a:r>
              <a:rPr lang="en-GB" b="1" dirty="0"/>
              <a:t>Job Portals</a:t>
            </a:r>
            <a:r>
              <a:rPr lang="en-GB" dirty="0"/>
              <a:t> – Advertise vacancies on online employment websites. </a:t>
            </a:r>
          </a:p>
          <a:p>
            <a:pPr>
              <a:buFont typeface="+mj-lt"/>
              <a:buAutoNum type="arabicPeriod"/>
            </a:pPr>
            <a:r>
              <a:rPr lang="en-GB" b="1" dirty="0"/>
              <a:t>Company Website</a:t>
            </a:r>
            <a:r>
              <a:rPr lang="en-GB" dirty="0"/>
              <a:t> – Publish job openings on the organisation’s career page. </a:t>
            </a:r>
          </a:p>
          <a:p>
            <a:pPr>
              <a:buFont typeface="+mj-lt"/>
              <a:buAutoNum type="arabicPeriod"/>
            </a:pPr>
            <a:r>
              <a:rPr lang="en-GB" b="1" dirty="0"/>
              <a:t>Social Media Recruitment</a:t>
            </a:r>
            <a:r>
              <a:rPr lang="en-GB" dirty="0"/>
              <a:t> – Use LinkedIn, Facebook, Instagram, and other platforms to attract candidates. </a:t>
            </a:r>
          </a:p>
          <a:p>
            <a:pPr>
              <a:buFont typeface="+mj-lt"/>
              <a:buAutoNum type="arabicPeriod"/>
            </a:pPr>
            <a:r>
              <a:rPr lang="en-GB" b="1" dirty="0"/>
              <a:t>Campus Recruitment</a:t>
            </a:r>
            <a:r>
              <a:rPr lang="en-GB" dirty="0"/>
              <a:t> – Recruit fresh graduates directly from colleges and universities. </a:t>
            </a:r>
          </a:p>
          <a:p>
            <a:pPr>
              <a:buFont typeface="+mj-lt"/>
              <a:buAutoNum type="arabicPeriod"/>
            </a:pPr>
            <a:r>
              <a:rPr lang="en-GB" b="1" dirty="0"/>
              <a:t>Recruitment Agencies</a:t>
            </a:r>
            <a:r>
              <a:rPr lang="en-GB" dirty="0"/>
              <a:t> – Use specialised agencies to identify and screen candidates. </a:t>
            </a:r>
          </a:p>
          <a:p>
            <a:pPr>
              <a:buFont typeface="+mj-lt"/>
              <a:buAutoNum type="arabicPeriod"/>
            </a:pPr>
            <a:r>
              <a:rPr lang="en-GB" b="1" dirty="0"/>
              <a:t>Executive Search</a:t>
            </a:r>
            <a:r>
              <a:rPr lang="en-GB" dirty="0"/>
              <a:t> – Engage </a:t>
            </a:r>
            <a:r>
              <a:rPr lang="en-GB" dirty="0" err="1"/>
              <a:t>headhunters</a:t>
            </a:r>
            <a:r>
              <a:rPr lang="en-GB" dirty="0"/>
              <a:t> to find senior-level and specialised talent. </a:t>
            </a:r>
          </a:p>
          <a:p>
            <a:pPr>
              <a:buFont typeface="+mj-lt"/>
              <a:buAutoNum type="arabicPeriod"/>
            </a:pPr>
            <a:r>
              <a:rPr lang="en-GB" b="1" dirty="0"/>
              <a:t>Walk-in Interviews</a:t>
            </a:r>
            <a:r>
              <a:rPr lang="en-GB" dirty="0"/>
              <a:t> – Invite candidates to attend interviews directly at the organisation. </a:t>
            </a:r>
          </a:p>
          <a:p>
            <a:pPr>
              <a:buFont typeface="+mj-lt"/>
              <a:buAutoNum type="arabicPeriod"/>
            </a:pPr>
            <a:r>
              <a:rPr lang="en-GB" b="1" dirty="0"/>
              <a:t>Employment Exchanges</a:t>
            </a:r>
            <a:r>
              <a:rPr lang="en-GB" dirty="0"/>
              <a:t> – Use government or other employment services to find candidates. </a:t>
            </a:r>
          </a:p>
          <a:p>
            <a:pPr>
              <a:buFont typeface="+mj-lt"/>
              <a:buAutoNum type="arabicPeriod"/>
            </a:pPr>
            <a:r>
              <a:rPr lang="en-GB" b="1" dirty="0"/>
              <a:t>Professional Associations</a:t>
            </a:r>
            <a:r>
              <a:rPr lang="en-GB" dirty="0"/>
              <a:t> – Recruit through professional bodies and industry networks. </a:t>
            </a:r>
          </a:p>
          <a:p>
            <a:pPr>
              <a:buFont typeface="+mj-lt"/>
              <a:buAutoNum type="arabicPeriod"/>
            </a:pPr>
            <a:r>
              <a:rPr lang="en-GB" b="1" dirty="0"/>
              <a:t>Job Fairs</a:t>
            </a:r>
            <a:r>
              <a:rPr lang="en-GB" dirty="0"/>
              <a:t> – Meet and screen multiple potential candidates at recruitment events.</a:t>
            </a:r>
          </a:p>
          <a:p>
            <a:endParaRPr lang="en-IN" dirty="0"/>
          </a:p>
        </p:txBody>
      </p:sp>
    </p:spTree>
    <p:extLst>
      <p:ext uri="{BB962C8B-B14F-4D97-AF65-F5344CB8AC3E}">
        <p14:creationId xmlns:p14="http://schemas.microsoft.com/office/powerpoint/2010/main" val="8672625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100C422-5C53-44FF-B553-0E8B2E4F77A5}"/>
              </a:ext>
            </a:extLst>
          </p:cNvPr>
          <p:cNvSpPr>
            <a:spLocks noGrp="1"/>
          </p:cNvSpPr>
          <p:nvPr>
            <p:ph idx="1"/>
          </p:nvPr>
        </p:nvSpPr>
        <p:spPr>
          <a:xfrm>
            <a:off x="0" y="1628776"/>
            <a:ext cx="12192000" cy="5229224"/>
          </a:xfrm>
        </p:spPr>
        <p:txBody>
          <a:bodyPr>
            <a:normAutofit fontScale="77500" lnSpcReduction="20000"/>
          </a:bodyPr>
          <a:lstStyle/>
          <a:p>
            <a:r>
              <a:rPr lang="en-GB" b="1" dirty="0"/>
              <a:t>Legal and Ethical Considerations in Recruitment</a:t>
            </a:r>
          </a:p>
          <a:p>
            <a:pPr>
              <a:buFont typeface="+mj-lt"/>
              <a:buAutoNum type="arabicPeriod"/>
            </a:pPr>
            <a:r>
              <a:rPr lang="en-GB" b="1" dirty="0"/>
              <a:t>Equal Employment Opportunity</a:t>
            </a:r>
            <a:r>
              <a:rPr lang="en-GB" dirty="0"/>
              <a:t> – Provide equal opportunities to all qualified candidates. </a:t>
            </a:r>
          </a:p>
          <a:p>
            <a:pPr>
              <a:buFont typeface="+mj-lt"/>
              <a:buAutoNum type="arabicPeriod"/>
            </a:pPr>
            <a:r>
              <a:rPr lang="en-GB" b="1" dirty="0"/>
              <a:t>Non-Discrimination</a:t>
            </a:r>
            <a:r>
              <a:rPr lang="en-GB" dirty="0"/>
              <a:t> – Avoid discrimination based on gender, age, caste, religion, disability, race, or other protected characteristics. </a:t>
            </a:r>
          </a:p>
          <a:p>
            <a:pPr>
              <a:buFont typeface="+mj-lt"/>
              <a:buAutoNum type="arabicPeriod"/>
            </a:pPr>
            <a:r>
              <a:rPr lang="en-GB" b="1" dirty="0"/>
              <a:t>Fair Selection</a:t>
            </a:r>
            <a:r>
              <a:rPr lang="en-GB" dirty="0"/>
              <a:t> – Use objective and job-related selection criteria. </a:t>
            </a:r>
          </a:p>
          <a:p>
            <a:pPr>
              <a:buFont typeface="+mj-lt"/>
              <a:buAutoNum type="arabicPeriod"/>
            </a:pPr>
            <a:r>
              <a:rPr lang="en-GB" b="1" dirty="0"/>
              <a:t>Transparency</a:t>
            </a:r>
            <a:r>
              <a:rPr lang="en-GB" dirty="0"/>
              <a:t> – Clearly communicate job requirements, salary, responsibilities, and selection procedures. </a:t>
            </a:r>
          </a:p>
          <a:p>
            <a:pPr>
              <a:buFont typeface="+mj-lt"/>
              <a:buAutoNum type="arabicPeriod"/>
            </a:pPr>
            <a:r>
              <a:rPr lang="en-GB" b="1" dirty="0"/>
              <a:t>Privacy and Confidentiality</a:t>
            </a:r>
            <a:r>
              <a:rPr lang="en-GB" dirty="0"/>
              <a:t> – Protect candidates’ personal and employment information. </a:t>
            </a:r>
          </a:p>
          <a:p>
            <a:pPr>
              <a:buFont typeface="+mj-lt"/>
              <a:buAutoNum type="arabicPeriod"/>
            </a:pPr>
            <a:r>
              <a:rPr lang="en-GB" b="1" dirty="0"/>
              <a:t>Accurate Job Information</a:t>
            </a:r>
            <a:r>
              <a:rPr lang="en-GB" dirty="0"/>
              <a:t> – Do not provide false or misleading information about the job or organisation. </a:t>
            </a:r>
          </a:p>
          <a:p>
            <a:pPr>
              <a:buFont typeface="+mj-lt"/>
              <a:buAutoNum type="arabicPeriod"/>
            </a:pPr>
            <a:r>
              <a:rPr lang="en-GB" b="1" dirty="0"/>
              <a:t>Fair Interviews</a:t>
            </a:r>
            <a:r>
              <a:rPr lang="en-GB" dirty="0"/>
              <a:t> – Ask relevant and job-related questions. </a:t>
            </a:r>
          </a:p>
          <a:p>
            <a:pPr>
              <a:buFont typeface="+mj-lt"/>
              <a:buAutoNum type="arabicPeriod"/>
            </a:pPr>
            <a:r>
              <a:rPr lang="en-GB" b="1" dirty="0"/>
              <a:t>Avoidance of Bias</a:t>
            </a:r>
            <a:r>
              <a:rPr lang="en-GB" dirty="0"/>
              <a:t> – Minimise personal, cultural, and unconscious biases in recruitment decisions. </a:t>
            </a:r>
          </a:p>
          <a:p>
            <a:pPr>
              <a:buFont typeface="+mj-lt"/>
              <a:buAutoNum type="arabicPeriod"/>
            </a:pPr>
            <a:r>
              <a:rPr lang="en-GB" b="1" dirty="0"/>
              <a:t>Proper Documentation</a:t>
            </a:r>
            <a:r>
              <a:rPr lang="en-GB" dirty="0"/>
              <a:t> – Maintain accurate recruitment and selection records. </a:t>
            </a:r>
          </a:p>
          <a:p>
            <a:pPr>
              <a:buFont typeface="+mj-lt"/>
              <a:buAutoNum type="arabicPeriod"/>
            </a:pPr>
            <a:r>
              <a:rPr lang="en-GB" b="1" dirty="0"/>
              <a:t>Background Verification</a:t>
            </a:r>
            <a:r>
              <a:rPr lang="en-GB" dirty="0"/>
              <a:t> – Conduct background and reference checks fairly and with appropriate</a:t>
            </a:r>
          </a:p>
          <a:p>
            <a:endParaRPr lang="en-IN" dirty="0"/>
          </a:p>
        </p:txBody>
      </p:sp>
    </p:spTree>
    <p:extLst>
      <p:ext uri="{BB962C8B-B14F-4D97-AF65-F5344CB8AC3E}">
        <p14:creationId xmlns:p14="http://schemas.microsoft.com/office/powerpoint/2010/main" val="28929658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9F3A23-3248-4C33-9116-9EB247743A84}"/>
              </a:ext>
            </a:extLst>
          </p:cNvPr>
          <p:cNvSpPr>
            <a:spLocks noGrp="1"/>
          </p:cNvSpPr>
          <p:nvPr>
            <p:ph idx="1"/>
          </p:nvPr>
        </p:nvSpPr>
        <p:spPr>
          <a:xfrm>
            <a:off x="0" y="1457326"/>
            <a:ext cx="12192000" cy="5400674"/>
          </a:xfrm>
        </p:spPr>
        <p:txBody>
          <a:bodyPr>
            <a:normAutofit fontScale="85000" lnSpcReduction="10000"/>
          </a:bodyPr>
          <a:lstStyle/>
          <a:p>
            <a:r>
              <a:rPr lang="en-GB" b="1" dirty="0"/>
              <a:t>Organisational Best Practices in Recruitment</a:t>
            </a:r>
          </a:p>
          <a:p>
            <a:pPr>
              <a:buFont typeface="+mj-lt"/>
              <a:buAutoNum type="arabicPeriod"/>
            </a:pPr>
            <a:r>
              <a:rPr lang="en-GB" b="1" dirty="0"/>
              <a:t>Clearly Define Job Requirements</a:t>
            </a:r>
            <a:r>
              <a:rPr lang="en-GB" dirty="0"/>
              <a:t> – Specify duties, qualifications, skills, and competencies. </a:t>
            </a:r>
          </a:p>
          <a:p>
            <a:pPr>
              <a:buFont typeface="+mj-lt"/>
              <a:buAutoNum type="arabicPeriod"/>
            </a:pPr>
            <a:r>
              <a:rPr lang="en-GB" b="1" dirty="0"/>
              <a:t>Prepare Accurate Job Descriptions</a:t>
            </a:r>
            <a:r>
              <a:rPr lang="en-GB" dirty="0"/>
              <a:t> – Keep job descriptions clear, realistic, and updated. </a:t>
            </a:r>
          </a:p>
          <a:p>
            <a:pPr>
              <a:buFont typeface="+mj-lt"/>
              <a:buAutoNum type="arabicPeriod"/>
            </a:pPr>
            <a:r>
              <a:rPr lang="en-GB" b="1" dirty="0"/>
              <a:t>Use Multiple Recruitment Sources</a:t>
            </a:r>
            <a:r>
              <a:rPr lang="en-GB" dirty="0"/>
              <a:t> – Combine internal and external recruitment channels. </a:t>
            </a:r>
          </a:p>
          <a:p>
            <a:pPr>
              <a:buFont typeface="+mj-lt"/>
              <a:buAutoNum type="arabicPeriod"/>
            </a:pPr>
            <a:r>
              <a:rPr lang="en-GB" b="1" dirty="0"/>
              <a:t>Build a Strong Employer Brand</a:t>
            </a:r>
            <a:r>
              <a:rPr lang="en-GB" dirty="0"/>
              <a:t> – Present the organisation positively and honestly. </a:t>
            </a:r>
          </a:p>
          <a:p>
            <a:pPr>
              <a:buFont typeface="+mj-lt"/>
              <a:buAutoNum type="arabicPeriod"/>
            </a:pPr>
            <a:r>
              <a:rPr lang="en-GB" b="1" dirty="0"/>
              <a:t>Use Structured Interviews</a:t>
            </a:r>
            <a:r>
              <a:rPr lang="en-GB" dirty="0"/>
              <a:t> – Ask consistent, job-related questions to candidates. </a:t>
            </a:r>
          </a:p>
          <a:p>
            <a:pPr>
              <a:buFont typeface="+mj-lt"/>
              <a:buAutoNum type="arabicPeriod"/>
            </a:pPr>
            <a:r>
              <a:rPr lang="en-GB" b="1" dirty="0"/>
              <a:t>Use Competency-Based Selection</a:t>
            </a:r>
            <a:r>
              <a:rPr lang="en-GB" dirty="0"/>
              <a:t> – Assess candidates based on required competencies. </a:t>
            </a:r>
          </a:p>
          <a:p>
            <a:pPr>
              <a:buFont typeface="+mj-lt"/>
              <a:buAutoNum type="arabicPeriod"/>
            </a:pPr>
            <a:r>
              <a:rPr lang="en-GB" b="1" dirty="0"/>
              <a:t>Minimise Recruitment Bias</a:t>
            </a:r>
            <a:r>
              <a:rPr lang="en-GB" dirty="0"/>
              <a:t> – Use objective criteria and standardised assessment methods. </a:t>
            </a:r>
          </a:p>
          <a:p>
            <a:pPr>
              <a:buFont typeface="+mj-lt"/>
              <a:buAutoNum type="arabicPeriod"/>
            </a:pPr>
            <a:r>
              <a:rPr lang="en-GB" b="1" dirty="0"/>
              <a:t>Use Recruitment Technology</a:t>
            </a:r>
            <a:r>
              <a:rPr lang="en-GB" dirty="0"/>
              <a:t> – Apply ATS, online platforms, and analytics effectively. </a:t>
            </a:r>
          </a:p>
          <a:p>
            <a:pPr>
              <a:buFont typeface="+mj-lt"/>
              <a:buAutoNum type="arabicPeriod"/>
            </a:pPr>
            <a:r>
              <a:rPr lang="en-GB" b="1" dirty="0"/>
              <a:t>Maintain Candidate Communication</a:t>
            </a:r>
            <a:r>
              <a:rPr lang="en-GB" dirty="0"/>
              <a:t> – Keep applicants informed throughout the recruitment process. </a:t>
            </a:r>
          </a:p>
          <a:p>
            <a:pPr>
              <a:buFont typeface="+mj-lt"/>
              <a:buAutoNum type="arabicPeriod"/>
            </a:pPr>
            <a:r>
              <a:rPr lang="en-GB" b="1" dirty="0"/>
              <a:t>Ensure Legal and Ethical Compliance</a:t>
            </a:r>
            <a:r>
              <a:rPr lang="en-GB" dirty="0"/>
              <a:t> – Follow employment laws and ethical recruitment practices.</a:t>
            </a:r>
          </a:p>
          <a:p>
            <a:endParaRPr lang="en-IN" dirty="0"/>
          </a:p>
        </p:txBody>
      </p:sp>
    </p:spTree>
    <p:extLst>
      <p:ext uri="{BB962C8B-B14F-4D97-AF65-F5344CB8AC3E}">
        <p14:creationId xmlns:p14="http://schemas.microsoft.com/office/powerpoint/2010/main" val="23348379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5131E49-976D-481D-9F4B-B8EC093A84FD}"/>
              </a:ext>
            </a:extLst>
          </p:cNvPr>
          <p:cNvSpPr>
            <a:spLocks noGrp="1"/>
          </p:cNvSpPr>
          <p:nvPr>
            <p:ph idx="1"/>
          </p:nvPr>
        </p:nvSpPr>
        <p:spPr>
          <a:xfrm>
            <a:off x="0" y="1614488"/>
            <a:ext cx="12192000" cy="5243511"/>
          </a:xfrm>
        </p:spPr>
        <p:txBody>
          <a:bodyPr>
            <a:normAutofit fontScale="70000" lnSpcReduction="20000"/>
          </a:bodyPr>
          <a:lstStyle/>
          <a:p>
            <a:r>
              <a:rPr lang="en-GB" b="1" dirty="0"/>
              <a:t>Manpower Planning: Macro-Level Scenario</a:t>
            </a:r>
          </a:p>
          <a:p>
            <a:pPr>
              <a:buFont typeface="+mj-lt"/>
              <a:buAutoNum type="arabicPeriod"/>
            </a:pPr>
            <a:r>
              <a:rPr lang="en-GB" b="1" dirty="0"/>
              <a:t>Meaning</a:t>
            </a:r>
            <a:r>
              <a:rPr lang="en-GB" dirty="0"/>
              <a:t> – Macro-level manpower planning deals with workforce requirements at the </a:t>
            </a:r>
            <a:r>
              <a:rPr lang="en-GB" b="1" dirty="0"/>
              <a:t>national, regional, or industry level</a:t>
            </a:r>
            <a:r>
              <a:rPr lang="en-GB" dirty="0"/>
              <a:t>. </a:t>
            </a:r>
          </a:p>
          <a:p>
            <a:pPr>
              <a:buFont typeface="+mj-lt"/>
              <a:buAutoNum type="arabicPeriod"/>
            </a:pPr>
            <a:r>
              <a:rPr lang="en-GB" b="1" dirty="0"/>
              <a:t>Population Trends</a:t>
            </a:r>
            <a:r>
              <a:rPr lang="en-GB" dirty="0"/>
              <a:t> – Changes in population size, age structure, and workforce participation affect labour availability. </a:t>
            </a:r>
          </a:p>
          <a:p>
            <a:pPr>
              <a:buFont typeface="+mj-lt"/>
              <a:buAutoNum type="arabicPeriod"/>
            </a:pPr>
            <a:r>
              <a:rPr lang="en-GB" b="1" dirty="0"/>
              <a:t>Economic Growth</a:t>
            </a:r>
            <a:r>
              <a:rPr lang="en-GB" dirty="0"/>
              <a:t> – Economic expansion creates new employment opportunities and increases manpower demand. </a:t>
            </a:r>
          </a:p>
          <a:p>
            <a:pPr>
              <a:buFont typeface="+mj-lt"/>
              <a:buAutoNum type="arabicPeriod"/>
            </a:pPr>
            <a:r>
              <a:rPr lang="en-GB" b="1" dirty="0"/>
              <a:t>Industrial Development</a:t>
            </a:r>
            <a:r>
              <a:rPr lang="en-GB" dirty="0"/>
              <a:t> – Growth of industries creates demand for different categories of skilled and specialised workers. </a:t>
            </a:r>
          </a:p>
          <a:p>
            <a:pPr>
              <a:buFont typeface="+mj-lt"/>
              <a:buAutoNum type="arabicPeriod"/>
            </a:pPr>
            <a:r>
              <a:rPr lang="en-GB" b="1" dirty="0"/>
              <a:t>Technological Changes</a:t>
            </a:r>
            <a:r>
              <a:rPr lang="en-GB" dirty="0"/>
              <a:t> – Automation, AI, and digitalisation change the nature and number of jobs required. </a:t>
            </a:r>
          </a:p>
          <a:p>
            <a:pPr>
              <a:buFont typeface="+mj-lt"/>
              <a:buAutoNum type="arabicPeriod"/>
            </a:pPr>
            <a:r>
              <a:rPr lang="en-GB" b="1" dirty="0"/>
              <a:t>Education and Skill Development</a:t>
            </a:r>
            <a:r>
              <a:rPr lang="en-GB" dirty="0"/>
              <a:t> – Availability of educated and skilled workers influences manpower supply. </a:t>
            </a:r>
          </a:p>
          <a:p>
            <a:pPr>
              <a:buFont typeface="+mj-lt"/>
              <a:buAutoNum type="arabicPeriod"/>
            </a:pPr>
            <a:r>
              <a:rPr lang="en-GB" b="1" dirty="0"/>
              <a:t>Government Policies</a:t>
            </a:r>
            <a:r>
              <a:rPr lang="en-GB" dirty="0"/>
              <a:t> – Labour, education, industrial, employment, and skill-development policies influence manpower planning. </a:t>
            </a:r>
          </a:p>
          <a:p>
            <a:pPr>
              <a:buFont typeface="+mj-lt"/>
              <a:buAutoNum type="arabicPeriod"/>
            </a:pPr>
            <a:r>
              <a:rPr lang="en-GB" b="1" dirty="0"/>
              <a:t>Labour Market Conditions</a:t>
            </a:r>
            <a:r>
              <a:rPr lang="en-GB" dirty="0"/>
              <a:t> – Demand and supply of workers vary across occupations, industries, and regions. </a:t>
            </a:r>
          </a:p>
          <a:p>
            <a:pPr>
              <a:buFont typeface="+mj-lt"/>
              <a:buAutoNum type="arabicPeriod"/>
            </a:pPr>
            <a:r>
              <a:rPr lang="en-GB" b="1" dirty="0"/>
              <a:t>Migration</a:t>
            </a:r>
            <a:r>
              <a:rPr lang="en-GB" dirty="0"/>
              <a:t> – Movement of workers between rural and urban areas or between states and countries affects manpower availability. </a:t>
            </a:r>
          </a:p>
          <a:p>
            <a:pPr>
              <a:buFont typeface="+mj-lt"/>
              <a:buAutoNum type="arabicPeriod"/>
            </a:pPr>
            <a:r>
              <a:rPr lang="en-GB" b="1" dirty="0"/>
              <a:t>Globalisation</a:t>
            </a:r>
            <a:r>
              <a:rPr lang="en-GB" dirty="0"/>
              <a:t> – International trade, outsourcing, and global employment opportunities influence manpower requirements.</a:t>
            </a:r>
          </a:p>
          <a:p>
            <a:endParaRPr lang="en-IN" dirty="0"/>
          </a:p>
        </p:txBody>
      </p:sp>
    </p:spTree>
    <p:extLst>
      <p:ext uri="{BB962C8B-B14F-4D97-AF65-F5344CB8AC3E}">
        <p14:creationId xmlns:p14="http://schemas.microsoft.com/office/powerpoint/2010/main" val="8474519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33271CD-1073-4068-B8C1-CE49D5AA976D}"/>
              </a:ext>
            </a:extLst>
          </p:cNvPr>
          <p:cNvSpPr>
            <a:spLocks noGrp="1"/>
          </p:cNvSpPr>
          <p:nvPr>
            <p:ph idx="1"/>
          </p:nvPr>
        </p:nvSpPr>
        <p:spPr>
          <a:xfrm>
            <a:off x="0" y="214314"/>
            <a:ext cx="12192000" cy="6643686"/>
          </a:xfrm>
        </p:spPr>
        <p:txBody>
          <a:bodyPr/>
          <a:lstStyle/>
          <a:p>
            <a:endParaRPr lang="en-GB" b="1" dirty="0"/>
          </a:p>
          <a:p>
            <a:endParaRPr lang="en-GB" b="1" dirty="0"/>
          </a:p>
          <a:p>
            <a:endParaRPr lang="en-GB" b="1" dirty="0"/>
          </a:p>
          <a:p>
            <a:r>
              <a:rPr lang="en-GB" b="1" dirty="0"/>
              <a:t>Process of Manpower Planning</a:t>
            </a:r>
          </a:p>
          <a:p>
            <a:pPr>
              <a:buFont typeface="+mj-lt"/>
              <a:buAutoNum type="arabicPeriod"/>
            </a:pPr>
            <a:r>
              <a:rPr lang="en-GB" b="1" dirty="0"/>
              <a:t>Determine Organisational Objectives</a:t>
            </a:r>
            <a:r>
              <a:rPr lang="en-GB" dirty="0"/>
              <a:t> – Understand the organisation’s future goals and workforce requirements. </a:t>
            </a:r>
          </a:p>
          <a:p>
            <a:pPr>
              <a:buFont typeface="+mj-lt"/>
              <a:buAutoNum type="arabicPeriod"/>
            </a:pPr>
            <a:r>
              <a:rPr lang="en-GB" b="1" dirty="0"/>
              <a:t>Analyse Current Manpower</a:t>
            </a:r>
            <a:r>
              <a:rPr lang="en-GB" dirty="0"/>
              <a:t> – Assess the existing number, skills, qualifications, experience, and performance of employees. </a:t>
            </a:r>
          </a:p>
          <a:p>
            <a:pPr>
              <a:buFont typeface="+mj-lt"/>
              <a:buAutoNum type="arabicPeriod"/>
            </a:pPr>
            <a:r>
              <a:rPr lang="en-GB" b="1" dirty="0"/>
              <a:t>Manpower Demand Forecasting</a:t>
            </a:r>
            <a:r>
              <a:rPr lang="en-GB" dirty="0"/>
              <a:t> – Estimate the number and types of employees required in the future. </a:t>
            </a:r>
          </a:p>
          <a:p>
            <a:pPr>
              <a:buFont typeface="+mj-lt"/>
              <a:buAutoNum type="arabicPeriod"/>
            </a:pPr>
            <a:r>
              <a:rPr lang="en-GB" b="1" dirty="0"/>
              <a:t>Manpower Supply Forecasting</a:t>
            </a:r>
            <a:r>
              <a:rPr lang="en-GB" dirty="0"/>
              <a:t> – Determine the availability of employees from internal and external sources.</a:t>
            </a:r>
          </a:p>
          <a:p>
            <a:endParaRPr lang="en-IN" dirty="0"/>
          </a:p>
        </p:txBody>
      </p:sp>
    </p:spTree>
    <p:extLst>
      <p:ext uri="{BB962C8B-B14F-4D97-AF65-F5344CB8AC3E}">
        <p14:creationId xmlns:p14="http://schemas.microsoft.com/office/powerpoint/2010/main" val="17889787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C622462-FD03-4AF0-B46E-6547A6770C0E}"/>
              </a:ext>
            </a:extLst>
          </p:cNvPr>
          <p:cNvSpPr>
            <a:spLocks noGrp="1"/>
          </p:cNvSpPr>
          <p:nvPr>
            <p:ph idx="1"/>
          </p:nvPr>
        </p:nvSpPr>
        <p:spPr>
          <a:xfrm>
            <a:off x="0" y="1557338"/>
            <a:ext cx="12192000" cy="5300661"/>
          </a:xfrm>
        </p:spPr>
        <p:txBody>
          <a:bodyPr>
            <a:normAutofit fontScale="77500" lnSpcReduction="20000"/>
          </a:bodyPr>
          <a:lstStyle/>
          <a:p>
            <a:r>
              <a:rPr lang="en-GB" b="1" dirty="0"/>
              <a:t>Requisites for Successful Manpower Planning</a:t>
            </a:r>
          </a:p>
          <a:p>
            <a:pPr>
              <a:buFont typeface="+mj-lt"/>
              <a:buAutoNum type="arabicPeriod"/>
            </a:pPr>
            <a:r>
              <a:rPr lang="en-GB" b="1" dirty="0"/>
              <a:t>Clear Organisational Objectives</a:t>
            </a:r>
            <a:r>
              <a:rPr lang="en-GB" dirty="0"/>
              <a:t> – Workforce planning should be aligned with organisational goals. </a:t>
            </a:r>
          </a:p>
          <a:p>
            <a:pPr>
              <a:buFont typeface="+mj-lt"/>
              <a:buAutoNum type="arabicPeriod"/>
            </a:pPr>
            <a:r>
              <a:rPr lang="en-GB" b="1" dirty="0"/>
              <a:t>Top Management Support</a:t>
            </a:r>
            <a:r>
              <a:rPr lang="en-GB" dirty="0"/>
              <a:t> – Senior management must provide commitment, resources, and guidance. </a:t>
            </a:r>
          </a:p>
          <a:p>
            <a:pPr>
              <a:buFont typeface="+mj-lt"/>
              <a:buAutoNum type="arabicPeriod"/>
            </a:pPr>
            <a:r>
              <a:rPr lang="en-GB" b="1" dirty="0"/>
              <a:t>Accurate Manpower Data</a:t>
            </a:r>
            <a:r>
              <a:rPr lang="en-GB" dirty="0"/>
              <a:t> – Reliable information about employees, skills, qualifications, experience, and vacancies is essential. </a:t>
            </a:r>
          </a:p>
          <a:p>
            <a:pPr>
              <a:buFont typeface="+mj-lt"/>
              <a:buAutoNum type="arabicPeriod"/>
            </a:pPr>
            <a:r>
              <a:rPr lang="en-GB" b="1" dirty="0"/>
              <a:t>Effective Demand Forecasting</a:t>
            </a:r>
            <a:r>
              <a:rPr lang="en-GB" dirty="0"/>
              <a:t> – Future manpower requirements should be estimated accurately. </a:t>
            </a:r>
          </a:p>
          <a:p>
            <a:pPr>
              <a:buFont typeface="+mj-lt"/>
              <a:buAutoNum type="arabicPeriod"/>
            </a:pPr>
            <a:r>
              <a:rPr lang="en-GB" b="1" dirty="0"/>
              <a:t>Reliable Supply Forecasting</a:t>
            </a:r>
            <a:r>
              <a:rPr lang="en-GB" dirty="0"/>
              <a:t> – The availability of internal and external talent should be assessed. </a:t>
            </a:r>
          </a:p>
          <a:p>
            <a:pPr>
              <a:buFont typeface="+mj-lt"/>
              <a:buAutoNum type="arabicPeriod"/>
            </a:pPr>
            <a:r>
              <a:rPr lang="en-GB" b="1" dirty="0"/>
              <a:t>Proper Job Analysis</a:t>
            </a:r>
            <a:r>
              <a:rPr lang="en-GB" dirty="0"/>
              <a:t> – Jobs should be clearly analysed in terms of duties, responsibilities, skills, and competencies. </a:t>
            </a:r>
          </a:p>
          <a:p>
            <a:pPr>
              <a:buFont typeface="+mj-lt"/>
              <a:buAutoNum type="arabicPeriod"/>
            </a:pPr>
            <a:r>
              <a:rPr lang="en-GB" b="1" dirty="0"/>
              <a:t>Effective HR Information System</a:t>
            </a:r>
            <a:r>
              <a:rPr lang="en-GB" dirty="0"/>
              <a:t> – Employee data should be systematically maintained and updated. </a:t>
            </a:r>
          </a:p>
          <a:p>
            <a:pPr>
              <a:buFont typeface="+mj-lt"/>
              <a:buAutoNum type="arabicPeriod"/>
            </a:pPr>
            <a:r>
              <a:rPr lang="en-GB" b="1" dirty="0"/>
              <a:t>Coordination Between Departments</a:t>
            </a:r>
            <a:r>
              <a:rPr lang="en-GB" dirty="0"/>
              <a:t> – HR should work closely with functional and departmental managers. </a:t>
            </a:r>
          </a:p>
          <a:p>
            <a:pPr>
              <a:buFont typeface="+mj-lt"/>
              <a:buAutoNum type="arabicPeriod"/>
            </a:pPr>
            <a:r>
              <a:rPr lang="en-GB" b="1" dirty="0"/>
              <a:t>Flexibility</a:t>
            </a:r>
            <a:r>
              <a:rPr lang="en-GB" dirty="0"/>
              <a:t> – Manpower plans should be adaptable to changes in technology, business conditions, and labour markets. </a:t>
            </a:r>
          </a:p>
          <a:p>
            <a:pPr>
              <a:buFont typeface="+mj-lt"/>
              <a:buAutoNum type="arabicPeriod"/>
            </a:pPr>
            <a:r>
              <a:rPr lang="en-GB" b="1" dirty="0"/>
              <a:t>Skill Gap Analysis</a:t>
            </a:r>
            <a:r>
              <a:rPr lang="en-GB" dirty="0"/>
              <a:t> – Existing employee capabilities should be compared with future skill requirements.</a:t>
            </a:r>
          </a:p>
          <a:p>
            <a:endParaRPr lang="en-IN" dirty="0"/>
          </a:p>
        </p:txBody>
      </p:sp>
    </p:spTree>
    <p:extLst>
      <p:ext uri="{BB962C8B-B14F-4D97-AF65-F5344CB8AC3E}">
        <p14:creationId xmlns:p14="http://schemas.microsoft.com/office/powerpoint/2010/main" val="23350897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8C1EF70-CC32-46B3-A58A-D2AFA312B1B3}"/>
              </a:ext>
            </a:extLst>
          </p:cNvPr>
          <p:cNvSpPr>
            <a:spLocks noGrp="1"/>
          </p:cNvSpPr>
          <p:nvPr>
            <p:ph idx="1"/>
          </p:nvPr>
        </p:nvSpPr>
        <p:spPr>
          <a:xfrm>
            <a:off x="0" y="1628774"/>
            <a:ext cx="12192000" cy="5643563"/>
          </a:xfrm>
        </p:spPr>
        <p:txBody>
          <a:bodyPr>
            <a:normAutofit/>
          </a:bodyPr>
          <a:lstStyle/>
          <a:p>
            <a:pPr marL="0" indent="0" algn="ctr">
              <a:buNone/>
            </a:pPr>
            <a:endParaRPr lang="en-GB" sz="6600" dirty="0"/>
          </a:p>
          <a:p>
            <a:pPr marL="0" indent="0" algn="ctr">
              <a:buNone/>
            </a:pPr>
            <a:endParaRPr lang="en-GB" sz="6600" dirty="0"/>
          </a:p>
          <a:p>
            <a:pPr marL="0" indent="0" algn="ctr">
              <a:buNone/>
            </a:pPr>
            <a:r>
              <a:rPr lang="en-GB" sz="6600" dirty="0"/>
              <a:t>Unit 2</a:t>
            </a:r>
            <a:endParaRPr lang="en-IN" sz="6600" dirty="0"/>
          </a:p>
        </p:txBody>
      </p:sp>
    </p:spTree>
    <p:extLst>
      <p:ext uri="{BB962C8B-B14F-4D97-AF65-F5344CB8AC3E}">
        <p14:creationId xmlns:p14="http://schemas.microsoft.com/office/powerpoint/2010/main" val="543142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3D9335C-1195-42E4-98A2-E92C8C26EFC5}"/>
              </a:ext>
            </a:extLst>
          </p:cNvPr>
          <p:cNvSpPr>
            <a:spLocks noGrp="1"/>
          </p:cNvSpPr>
          <p:nvPr>
            <p:ph idx="1"/>
          </p:nvPr>
        </p:nvSpPr>
        <p:spPr>
          <a:xfrm>
            <a:off x="0" y="1557338"/>
            <a:ext cx="12192000" cy="5300661"/>
          </a:xfrm>
        </p:spPr>
        <p:txBody>
          <a:bodyPr>
            <a:normAutofit fontScale="85000" lnSpcReduction="20000"/>
          </a:bodyPr>
          <a:lstStyle/>
          <a:p>
            <a:r>
              <a:rPr lang="en-GB" b="1" dirty="0" err="1"/>
              <a:t>dentify</a:t>
            </a:r>
            <a:r>
              <a:rPr lang="en-GB" b="1" dirty="0"/>
              <a:t> the Job to Examine</a:t>
            </a:r>
          </a:p>
          <a:p>
            <a:pPr>
              <a:buFont typeface="+mj-lt"/>
              <a:buAutoNum type="arabicPeriod"/>
            </a:pPr>
            <a:r>
              <a:rPr lang="en-GB" b="1" dirty="0"/>
              <a:t>Select the Job</a:t>
            </a:r>
            <a:r>
              <a:rPr lang="en-GB" dirty="0"/>
              <a:t> – Identify the specific position that needs to be analysed. </a:t>
            </a:r>
          </a:p>
          <a:p>
            <a:pPr>
              <a:buFont typeface="+mj-lt"/>
              <a:buAutoNum type="arabicPeriod"/>
            </a:pPr>
            <a:r>
              <a:rPr lang="en-GB" b="1" dirty="0"/>
              <a:t>Determine the Purpose</a:t>
            </a:r>
            <a:r>
              <a:rPr lang="en-GB" dirty="0"/>
              <a:t> – Understand why the job needs to be examined. </a:t>
            </a:r>
          </a:p>
          <a:p>
            <a:pPr>
              <a:buFont typeface="+mj-lt"/>
              <a:buAutoNum type="arabicPeriod"/>
            </a:pPr>
            <a:r>
              <a:rPr lang="en-GB" b="1" dirty="0"/>
              <a:t>Review Organisational Structure</a:t>
            </a:r>
            <a:r>
              <a:rPr lang="en-GB" dirty="0"/>
              <a:t> – Identify where the job fits within the organisation. </a:t>
            </a:r>
          </a:p>
          <a:p>
            <a:pPr>
              <a:buFont typeface="+mj-lt"/>
              <a:buAutoNum type="arabicPeriod"/>
            </a:pPr>
            <a:r>
              <a:rPr lang="en-GB" b="1" dirty="0"/>
              <a:t>Identify Job Holder</a:t>
            </a:r>
            <a:r>
              <a:rPr lang="en-GB" dirty="0"/>
              <a:t> – Determine who currently performs the job, if applicable. </a:t>
            </a:r>
          </a:p>
          <a:p>
            <a:pPr>
              <a:buFont typeface="+mj-lt"/>
              <a:buAutoNum type="arabicPeriod"/>
            </a:pPr>
            <a:r>
              <a:rPr lang="en-GB" b="1" dirty="0"/>
              <a:t>Examine Job Responsibilities</a:t>
            </a:r>
            <a:r>
              <a:rPr lang="en-GB" dirty="0"/>
              <a:t> – Identify the major duties and responsibilities. </a:t>
            </a:r>
          </a:p>
          <a:p>
            <a:pPr>
              <a:buFont typeface="+mj-lt"/>
              <a:buAutoNum type="arabicPeriod"/>
            </a:pPr>
            <a:r>
              <a:rPr lang="en-GB" b="1" dirty="0"/>
              <a:t>Determine Reporting Relationships</a:t>
            </a:r>
            <a:r>
              <a:rPr lang="en-GB" dirty="0"/>
              <a:t> – Identify the supervisor and subordinates associated with the job. </a:t>
            </a:r>
          </a:p>
          <a:p>
            <a:pPr>
              <a:buFont typeface="+mj-lt"/>
              <a:buAutoNum type="arabicPeriod"/>
            </a:pPr>
            <a:r>
              <a:rPr lang="en-GB" b="1" dirty="0"/>
              <a:t>Review Job Importance</a:t>
            </a:r>
            <a:r>
              <a:rPr lang="en-GB" dirty="0"/>
              <a:t> – Assess the contribution of the job to organisational objectives. </a:t>
            </a:r>
          </a:p>
          <a:p>
            <a:pPr>
              <a:buFont typeface="+mj-lt"/>
              <a:buAutoNum type="arabicPeriod"/>
            </a:pPr>
            <a:r>
              <a:rPr lang="en-GB" b="1" dirty="0"/>
              <a:t>Identify Changes in the Job</a:t>
            </a:r>
            <a:r>
              <a:rPr lang="en-GB" dirty="0"/>
              <a:t> – Consider changes caused by technology, restructuring, or new responsibilities. </a:t>
            </a:r>
          </a:p>
          <a:p>
            <a:pPr>
              <a:buFont typeface="+mj-lt"/>
              <a:buAutoNum type="arabicPeriod"/>
            </a:pPr>
            <a:r>
              <a:rPr lang="en-GB" b="1" dirty="0"/>
              <a:t>Select Representative Jobs</a:t>
            </a:r>
            <a:r>
              <a:rPr lang="en-GB" dirty="0"/>
              <a:t> – When many similar jobs exist, select representative positions for detailed analysis. </a:t>
            </a:r>
          </a:p>
          <a:p>
            <a:pPr>
              <a:buFont typeface="+mj-lt"/>
              <a:buAutoNum type="arabicPeriod"/>
            </a:pPr>
            <a:r>
              <a:rPr lang="en-GB" b="1" dirty="0"/>
              <a:t>Prioritise Critical Jobs</a:t>
            </a:r>
            <a:r>
              <a:rPr lang="en-GB" dirty="0"/>
              <a:t> – Give attention to jobs that are strategically important, difficult to fill, or undergoing major changes.</a:t>
            </a:r>
          </a:p>
          <a:p>
            <a:endParaRPr lang="en-IN" dirty="0"/>
          </a:p>
        </p:txBody>
      </p:sp>
    </p:spTree>
    <p:extLst>
      <p:ext uri="{BB962C8B-B14F-4D97-AF65-F5344CB8AC3E}">
        <p14:creationId xmlns:p14="http://schemas.microsoft.com/office/powerpoint/2010/main" val="26162767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50F935A-981A-420F-A24C-BAD3F701A75B}"/>
              </a:ext>
            </a:extLst>
          </p:cNvPr>
          <p:cNvSpPr>
            <a:spLocks noGrp="1"/>
          </p:cNvSpPr>
          <p:nvPr>
            <p:ph idx="1"/>
          </p:nvPr>
        </p:nvSpPr>
        <p:spPr>
          <a:xfrm>
            <a:off x="0" y="1528764"/>
            <a:ext cx="12192000" cy="5329236"/>
          </a:xfrm>
        </p:spPr>
        <p:txBody>
          <a:bodyPr/>
          <a:lstStyle/>
          <a:p>
            <a:r>
              <a:rPr lang="en-GB" b="1" dirty="0"/>
              <a:t>Determine Appropriate Information Sources and Collect Job-Related Data</a:t>
            </a:r>
          </a:p>
          <a:p>
            <a:pPr>
              <a:buFont typeface="+mj-lt"/>
              <a:buAutoNum type="arabicPeriod"/>
            </a:pPr>
            <a:r>
              <a:rPr lang="en-GB" b="1" dirty="0"/>
              <a:t>Identify Information Sources</a:t>
            </a:r>
            <a:r>
              <a:rPr lang="en-GB" dirty="0"/>
              <a:t> – Select employees, supervisors, managers, and HR personnel who have knowledge about the job. </a:t>
            </a:r>
          </a:p>
          <a:p>
            <a:pPr>
              <a:buFont typeface="+mj-lt"/>
              <a:buAutoNum type="arabicPeriod"/>
            </a:pPr>
            <a:r>
              <a:rPr lang="en-GB" b="1" dirty="0"/>
              <a:t>Job Incumbents</a:t>
            </a:r>
            <a:r>
              <a:rPr lang="en-GB" dirty="0"/>
              <a:t> – Collect information directly from employees who currently perform the job. </a:t>
            </a:r>
          </a:p>
          <a:p>
            <a:pPr>
              <a:buFont typeface="+mj-lt"/>
              <a:buAutoNum type="arabicPeriod"/>
            </a:pPr>
            <a:r>
              <a:rPr lang="en-GB" b="1" dirty="0"/>
              <a:t>Supervisors and Managers</a:t>
            </a:r>
            <a:r>
              <a:rPr lang="en-GB" dirty="0"/>
              <a:t> – Obtain information about responsibilities, performance standards, and required competencies. </a:t>
            </a:r>
          </a:p>
          <a:p>
            <a:pPr>
              <a:buFont typeface="+mj-lt"/>
              <a:buAutoNum type="arabicPeriod"/>
            </a:pPr>
            <a:r>
              <a:rPr lang="en-GB" b="1" dirty="0"/>
              <a:t>HR Records</a:t>
            </a:r>
            <a:r>
              <a:rPr lang="en-GB" dirty="0"/>
              <a:t> – Review existing job descriptions, performance records, recruitment documents, and organisational records. </a:t>
            </a:r>
          </a:p>
          <a:p>
            <a:pPr>
              <a:buFont typeface="+mj-lt"/>
              <a:buAutoNum type="arabicPeriod"/>
            </a:pPr>
            <a:r>
              <a:rPr lang="en-GB" b="1" dirty="0"/>
              <a:t>Observation</a:t>
            </a:r>
            <a:r>
              <a:rPr lang="en-GB" dirty="0"/>
              <a:t> – Observe employees while performing their actual job duties.</a:t>
            </a:r>
          </a:p>
          <a:p>
            <a:endParaRPr lang="en-IN" dirty="0"/>
          </a:p>
        </p:txBody>
      </p:sp>
    </p:spTree>
    <p:extLst>
      <p:ext uri="{BB962C8B-B14F-4D97-AF65-F5344CB8AC3E}">
        <p14:creationId xmlns:p14="http://schemas.microsoft.com/office/powerpoint/2010/main" val="19512646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A90F29-75C2-4533-B8CA-DE3942C7BFF4}"/>
              </a:ext>
            </a:extLst>
          </p:cNvPr>
          <p:cNvSpPr>
            <a:spLocks noGrp="1"/>
          </p:cNvSpPr>
          <p:nvPr>
            <p:ph idx="1"/>
          </p:nvPr>
        </p:nvSpPr>
        <p:spPr>
          <a:xfrm>
            <a:off x="0" y="1571626"/>
            <a:ext cx="12192000" cy="5286374"/>
          </a:xfrm>
        </p:spPr>
        <p:txBody>
          <a:bodyPr>
            <a:normAutofit fontScale="92500" lnSpcReduction="20000"/>
          </a:bodyPr>
          <a:lstStyle/>
          <a:p>
            <a:r>
              <a:rPr lang="en-GB" b="1" dirty="0"/>
              <a:t>Determine Appropriate Information Sources and Collect Job-Related Data</a:t>
            </a:r>
          </a:p>
          <a:p>
            <a:pPr>
              <a:buFont typeface="+mj-lt"/>
              <a:buAutoNum type="arabicPeriod"/>
            </a:pPr>
            <a:r>
              <a:rPr lang="en-GB" dirty="0"/>
              <a:t>Identify the purpose of job analysis. </a:t>
            </a:r>
          </a:p>
          <a:p>
            <a:pPr>
              <a:buFont typeface="+mj-lt"/>
              <a:buAutoNum type="arabicPeriod"/>
            </a:pPr>
            <a:r>
              <a:rPr lang="en-GB" dirty="0"/>
              <a:t>Select appropriate information sources. </a:t>
            </a:r>
          </a:p>
          <a:p>
            <a:pPr>
              <a:buFont typeface="+mj-lt"/>
              <a:buAutoNum type="arabicPeriod"/>
            </a:pPr>
            <a:r>
              <a:rPr lang="en-GB" dirty="0"/>
              <a:t>Interview job incumbents. </a:t>
            </a:r>
          </a:p>
          <a:p>
            <a:pPr>
              <a:buFont typeface="+mj-lt"/>
              <a:buAutoNum type="arabicPeriod"/>
            </a:pPr>
            <a:r>
              <a:rPr lang="en-GB" dirty="0"/>
              <a:t>Consult supervisors and managers. </a:t>
            </a:r>
          </a:p>
          <a:p>
            <a:pPr>
              <a:buFont typeface="+mj-lt"/>
              <a:buAutoNum type="arabicPeriod"/>
            </a:pPr>
            <a:r>
              <a:rPr lang="en-GB" dirty="0"/>
              <a:t>Refer to existing job descriptions. </a:t>
            </a:r>
          </a:p>
          <a:p>
            <a:pPr>
              <a:buFont typeface="+mj-lt"/>
              <a:buAutoNum type="arabicPeriod"/>
            </a:pPr>
            <a:r>
              <a:rPr lang="en-GB" dirty="0"/>
              <a:t>Use organisational manuals and records. </a:t>
            </a:r>
          </a:p>
          <a:p>
            <a:pPr>
              <a:buFont typeface="+mj-lt"/>
              <a:buAutoNum type="arabicPeriod"/>
            </a:pPr>
            <a:r>
              <a:rPr lang="en-GB" dirty="0"/>
              <a:t>Conduct direct observation. </a:t>
            </a:r>
          </a:p>
          <a:p>
            <a:pPr>
              <a:buFont typeface="+mj-lt"/>
              <a:buAutoNum type="arabicPeriod"/>
            </a:pPr>
            <a:r>
              <a:rPr lang="en-GB" dirty="0"/>
              <a:t>Use questionnaires and surveys. </a:t>
            </a:r>
          </a:p>
          <a:p>
            <a:pPr>
              <a:buFont typeface="+mj-lt"/>
              <a:buAutoNum type="arabicPeriod"/>
            </a:pPr>
            <a:r>
              <a:rPr lang="en-GB" dirty="0"/>
              <a:t>Maintain employee work diaries. </a:t>
            </a:r>
          </a:p>
          <a:p>
            <a:pPr>
              <a:buFont typeface="+mj-lt"/>
              <a:buAutoNum type="arabicPeriod"/>
            </a:pPr>
            <a:r>
              <a:rPr lang="en-GB" dirty="0"/>
              <a:t>Identify major job duties and responsibilities. </a:t>
            </a:r>
          </a:p>
          <a:p>
            <a:pPr>
              <a:buFont typeface="+mj-lt"/>
              <a:buAutoNum type="arabicPeriod"/>
            </a:pPr>
            <a:r>
              <a:rPr lang="en-GB" dirty="0"/>
              <a:t>Identify required Knowledge, Skills, Abilities and Other characteristics (KSAOs). </a:t>
            </a:r>
          </a:p>
          <a:p>
            <a:pPr>
              <a:buFont typeface="+mj-lt"/>
              <a:buAutoNum type="arabicPeriod"/>
            </a:pPr>
            <a:r>
              <a:rPr lang="en-GB" dirty="0"/>
              <a:t>Identify tools, equipment and technology used.</a:t>
            </a:r>
          </a:p>
          <a:p>
            <a:endParaRPr lang="en-IN" dirty="0"/>
          </a:p>
        </p:txBody>
      </p:sp>
    </p:spTree>
    <p:extLst>
      <p:ext uri="{BB962C8B-B14F-4D97-AF65-F5344CB8AC3E}">
        <p14:creationId xmlns:p14="http://schemas.microsoft.com/office/powerpoint/2010/main" val="4770973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0C7BFA-09C0-477C-ABA8-2AEA83F475E2}"/>
              </a:ext>
            </a:extLst>
          </p:cNvPr>
          <p:cNvSpPr>
            <a:spLocks noGrp="1"/>
          </p:cNvSpPr>
          <p:nvPr>
            <p:ph type="title"/>
          </p:nvPr>
        </p:nvSpPr>
        <p:spPr/>
        <p:txBody>
          <a:bodyPr/>
          <a:lstStyle/>
          <a:p>
            <a:endParaRPr lang="en-IN"/>
          </a:p>
        </p:txBody>
      </p:sp>
      <p:sp>
        <p:nvSpPr>
          <p:cNvPr id="3" name="Content Placeholder 2">
            <a:extLst>
              <a:ext uri="{FF2B5EF4-FFF2-40B4-BE49-F238E27FC236}">
                <a16:creationId xmlns:a16="http://schemas.microsoft.com/office/drawing/2014/main" id="{544A0DAE-018E-46F3-A784-1731316766D3}"/>
              </a:ext>
            </a:extLst>
          </p:cNvPr>
          <p:cNvSpPr>
            <a:spLocks noGrp="1"/>
          </p:cNvSpPr>
          <p:nvPr>
            <p:ph idx="1"/>
          </p:nvPr>
        </p:nvSpPr>
        <p:spPr>
          <a:xfrm>
            <a:off x="0" y="1825625"/>
            <a:ext cx="12192000" cy="5132388"/>
          </a:xfrm>
        </p:spPr>
        <p:txBody>
          <a:bodyPr>
            <a:normAutofit fontScale="85000" lnSpcReduction="20000"/>
          </a:bodyPr>
          <a:lstStyle/>
          <a:p>
            <a:r>
              <a:rPr lang="en-GB" b="1" dirty="0"/>
              <a:t>Job Description</a:t>
            </a:r>
          </a:p>
          <a:p>
            <a:pPr>
              <a:buFont typeface="+mj-lt"/>
              <a:buAutoNum type="arabicPeriod"/>
            </a:pPr>
            <a:r>
              <a:rPr lang="en-GB" dirty="0"/>
              <a:t>Meaning and purpose of job description </a:t>
            </a:r>
          </a:p>
          <a:p>
            <a:pPr>
              <a:buFont typeface="+mj-lt"/>
              <a:buAutoNum type="arabicPeriod"/>
            </a:pPr>
            <a:r>
              <a:rPr lang="en-GB" dirty="0"/>
              <a:t>Job title and job identification </a:t>
            </a:r>
          </a:p>
          <a:p>
            <a:pPr>
              <a:buFont typeface="+mj-lt"/>
              <a:buAutoNum type="arabicPeriod"/>
            </a:pPr>
            <a:r>
              <a:rPr lang="en-GB" dirty="0"/>
              <a:t>Job summary </a:t>
            </a:r>
          </a:p>
          <a:p>
            <a:pPr>
              <a:buFont typeface="+mj-lt"/>
              <a:buAutoNum type="arabicPeriod"/>
            </a:pPr>
            <a:r>
              <a:rPr lang="en-GB" dirty="0"/>
              <a:t>Major duties and responsibilities </a:t>
            </a:r>
          </a:p>
          <a:p>
            <a:pPr>
              <a:buFont typeface="+mj-lt"/>
              <a:buAutoNum type="arabicPeriod"/>
            </a:pPr>
            <a:r>
              <a:rPr lang="en-GB" dirty="0"/>
              <a:t>Reporting relationships </a:t>
            </a:r>
          </a:p>
          <a:p>
            <a:pPr>
              <a:buFont typeface="+mj-lt"/>
              <a:buAutoNum type="arabicPeriod"/>
            </a:pPr>
            <a:r>
              <a:rPr lang="en-GB" dirty="0"/>
              <a:t>Authority and accountability </a:t>
            </a:r>
          </a:p>
          <a:p>
            <a:pPr>
              <a:buFont typeface="+mj-lt"/>
              <a:buAutoNum type="arabicPeriod"/>
            </a:pPr>
            <a:r>
              <a:rPr lang="en-GB" dirty="0"/>
              <a:t>Working conditions </a:t>
            </a:r>
          </a:p>
          <a:p>
            <a:pPr>
              <a:buFont typeface="+mj-lt"/>
              <a:buAutoNum type="arabicPeriod"/>
            </a:pPr>
            <a:r>
              <a:rPr lang="en-GB" dirty="0"/>
              <a:t>Tools and equipment used </a:t>
            </a:r>
          </a:p>
          <a:p>
            <a:pPr>
              <a:buFont typeface="+mj-lt"/>
              <a:buAutoNum type="arabicPeriod"/>
            </a:pPr>
            <a:r>
              <a:rPr lang="en-GB" dirty="0"/>
              <a:t>Performance standards </a:t>
            </a:r>
          </a:p>
          <a:p>
            <a:pPr>
              <a:buFont typeface="+mj-lt"/>
              <a:buAutoNum type="arabicPeriod"/>
            </a:pPr>
            <a:r>
              <a:rPr lang="en-GB" dirty="0"/>
              <a:t>Required qualifications and experience </a:t>
            </a:r>
          </a:p>
          <a:p>
            <a:pPr>
              <a:buFont typeface="+mj-lt"/>
              <a:buAutoNum type="arabicPeriod"/>
            </a:pPr>
            <a:r>
              <a:rPr lang="en-GB" dirty="0"/>
              <a:t>Key skills and abilities </a:t>
            </a:r>
          </a:p>
          <a:p>
            <a:pPr>
              <a:buFont typeface="+mj-lt"/>
              <a:buAutoNum type="arabicPeriod"/>
            </a:pPr>
            <a:r>
              <a:rPr lang="en-GB" dirty="0"/>
              <a:t>Relationship with other jobs</a:t>
            </a:r>
          </a:p>
          <a:p>
            <a:endParaRPr lang="en-IN" dirty="0"/>
          </a:p>
        </p:txBody>
      </p:sp>
    </p:spTree>
    <p:extLst>
      <p:ext uri="{BB962C8B-B14F-4D97-AF65-F5344CB8AC3E}">
        <p14:creationId xmlns:p14="http://schemas.microsoft.com/office/powerpoint/2010/main" val="23409625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48753D0-8B32-4081-98C7-AA68DAB52DE2}"/>
              </a:ext>
            </a:extLst>
          </p:cNvPr>
          <p:cNvSpPr>
            <a:spLocks noGrp="1"/>
          </p:cNvSpPr>
          <p:nvPr>
            <p:ph idx="1"/>
          </p:nvPr>
        </p:nvSpPr>
        <p:spPr>
          <a:xfrm>
            <a:off x="0" y="1825624"/>
            <a:ext cx="12087225" cy="5218113"/>
          </a:xfrm>
        </p:spPr>
        <p:txBody>
          <a:bodyPr>
            <a:normAutofit fontScale="85000" lnSpcReduction="20000"/>
          </a:bodyPr>
          <a:lstStyle/>
          <a:p>
            <a:r>
              <a:rPr lang="en-GB" b="1" dirty="0"/>
              <a:t>Competency Iceberg Model</a:t>
            </a:r>
          </a:p>
          <a:p>
            <a:pPr>
              <a:buFont typeface="+mj-lt"/>
              <a:buAutoNum type="arabicPeriod"/>
            </a:pPr>
            <a:r>
              <a:rPr lang="en-GB" b="1" dirty="0"/>
              <a:t>Knowledge</a:t>
            </a:r>
            <a:r>
              <a:rPr lang="en-GB" dirty="0"/>
              <a:t> – Information and facts required to perform a job. </a:t>
            </a:r>
          </a:p>
          <a:p>
            <a:pPr>
              <a:buFont typeface="+mj-lt"/>
              <a:buAutoNum type="arabicPeriod"/>
            </a:pPr>
            <a:r>
              <a:rPr lang="en-GB" b="1" dirty="0"/>
              <a:t>Skills</a:t>
            </a:r>
            <a:r>
              <a:rPr lang="en-GB" dirty="0"/>
              <a:t> – Ability to perform specific tasks effectively. </a:t>
            </a:r>
          </a:p>
          <a:p>
            <a:pPr>
              <a:buFont typeface="+mj-lt"/>
              <a:buAutoNum type="arabicPeriod"/>
            </a:pPr>
            <a:r>
              <a:rPr lang="en-GB" b="1" dirty="0"/>
              <a:t>Self-Concept</a:t>
            </a:r>
            <a:r>
              <a:rPr lang="en-GB" dirty="0"/>
              <a:t> – Values, attitudes and perception of oneself. </a:t>
            </a:r>
          </a:p>
          <a:p>
            <a:pPr>
              <a:buFont typeface="+mj-lt"/>
              <a:buAutoNum type="arabicPeriod"/>
            </a:pPr>
            <a:r>
              <a:rPr lang="en-GB" b="1" dirty="0"/>
              <a:t>Traits</a:t>
            </a:r>
            <a:r>
              <a:rPr lang="en-GB" dirty="0"/>
              <a:t> – Stable personal characteristics that influence behaviour. </a:t>
            </a:r>
          </a:p>
          <a:p>
            <a:pPr>
              <a:buFont typeface="+mj-lt"/>
              <a:buAutoNum type="arabicPeriod"/>
            </a:pPr>
            <a:r>
              <a:rPr lang="en-GB" b="1" dirty="0"/>
              <a:t>Motives</a:t>
            </a:r>
            <a:r>
              <a:rPr lang="en-GB" dirty="0"/>
              <a:t> – Internal drives that influence actions and decisions. </a:t>
            </a:r>
          </a:p>
          <a:p>
            <a:pPr>
              <a:buFont typeface="+mj-lt"/>
              <a:buAutoNum type="arabicPeriod"/>
            </a:pPr>
            <a:r>
              <a:rPr lang="en-GB" b="1" dirty="0"/>
              <a:t>Visible Competencies</a:t>
            </a:r>
            <a:r>
              <a:rPr lang="en-GB" dirty="0"/>
              <a:t> – Knowledge and skills that can be observed and assessed easily. </a:t>
            </a:r>
          </a:p>
          <a:p>
            <a:pPr>
              <a:buFont typeface="+mj-lt"/>
              <a:buAutoNum type="arabicPeriod"/>
            </a:pPr>
            <a:r>
              <a:rPr lang="en-GB" b="1" dirty="0"/>
              <a:t>Hidden Competencies</a:t>
            </a:r>
            <a:r>
              <a:rPr lang="en-GB" dirty="0"/>
              <a:t> – Motives, traits, values and self-concept that are less visible. </a:t>
            </a:r>
          </a:p>
          <a:p>
            <a:pPr>
              <a:buFont typeface="+mj-lt"/>
              <a:buAutoNum type="arabicPeriod"/>
            </a:pPr>
            <a:r>
              <a:rPr lang="en-GB" b="1" dirty="0"/>
              <a:t>Technical Competencies</a:t>
            </a:r>
            <a:r>
              <a:rPr lang="en-GB" dirty="0"/>
              <a:t> – Job-specific knowledge and skills. </a:t>
            </a:r>
          </a:p>
          <a:p>
            <a:pPr>
              <a:buFont typeface="+mj-lt"/>
              <a:buAutoNum type="arabicPeriod"/>
            </a:pPr>
            <a:r>
              <a:rPr lang="en-GB" b="1" dirty="0"/>
              <a:t>Behavioural Competencies</a:t>
            </a:r>
            <a:r>
              <a:rPr lang="en-GB" dirty="0"/>
              <a:t> – Communication, teamwork, leadership and interpersonal abilities. </a:t>
            </a:r>
          </a:p>
          <a:p>
            <a:pPr>
              <a:buFont typeface="+mj-lt"/>
              <a:buAutoNum type="arabicPeriod"/>
            </a:pPr>
            <a:r>
              <a:rPr lang="en-GB" b="1" dirty="0"/>
              <a:t>Application in Recruitment</a:t>
            </a:r>
            <a:r>
              <a:rPr lang="en-GB" dirty="0"/>
              <a:t> – Helps identify the complete competency requirements of a job. </a:t>
            </a:r>
          </a:p>
          <a:p>
            <a:pPr>
              <a:buFont typeface="+mj-lt"/>
              <a:buAutoNum type="arabicPeriod"/>
            </a:pPr>
            <a:r>
              <a:rPr lang="en-GB" b="1" dirty="0"/>
              <a:t>Application in Selection</a:t>
            </a:r>
            <a:r>
              <a:rPr lang="en-GB" dirty="0"/>
              <a:t> – Supports competency-based interviews and assessments. </a:t>
            </a:r>
          </a:p>
          <a:p>
            <a:pPr>
              <a:buFont typeface="+mj-lt"/>
              <a:buAutoNum type="arabicPeriod"/>
            </a:pPr>
            <a:r>
              <a:rPr lang="en-GB" b="1" dirty="0"/>
              <a:t>Application in Training</a:t>
            </a:r>
            <a:r>
              <a:rPr lang="en-GB" dirty="0"/>
              <a:t> – Helps identify competency gaps and development needs. </a:t>
            </a:r>
          </a:p>
          <a:p>
            <a:endParaRPr lang="en-IN" dirty="0"/>
          </a:p>
        </p:txBody>
      </p:sp>
    </p:spTree>
    <p:extLst>
      <p:ext uri="{BB962C8B-B14F-4D97-AF65-F5344CB8AC3E}">
        <p14:creationId xmlns:p14="http://schemas.microsoft.com/office/powerpoint/2010/main" val="212263118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4AB0AE-2D55-4CBC-9309-F37FE828BE4A}"/>
              </a:ext>
            </a:extLst>
          </p:cNvPr>
          <p:cNvSpPr>
            <a:spLocks noGrp="1"/>
          </p:cNvSpPr>
          <p:nvPr>
            <p:ph idx="1"/>
          </p:nvPr>
        </p:nvSpPr>
        <p:spPr>
          <a:xfrm>
            <a:off x="0" y="1557338"/>
            <a:ext cx="12192000" cy="5300661"/>
          </a:xfrm>
        </p:spPr>
        <p:txBody>
          <a:bodyPr>
            <a:normAutofit fontScale="92500" lnSpcReduction="20000"/>
          </a:bodyPr>
          <a:lstStyle/>
          <a:p>
            <a:r>
              <a:rPr lang="en-GB" b="1" dirty="0"/>
              <a:t>Why Competency-Based Recruitment?</a:t>
            </a:r>
          </a:p>
          <a:p>
            <a:pPr>
              <a:buFont typeface="+mj-lt"/>
              <a:buAutoNum type="arabicPeriod"/>
            </a:pPr>
            <a:r>
              <a:rPr lang="en-GB" dirty="0"/>
              <a:t>Ensures better </a:t>
            </a:r>
            <a:r>
              <a:rPr lang="en-GB" b="1" dirty="0"/>
              <a:t>job–candidate fit</a:t>
            </a:r>
            <a:r>
              <a:rPr lang="en-GB" dirty="0"/>
              <a:t>. </a:t>
            </a:r>
          </a:p>
          <a:p>
            <a:pPr>
              <a:buFont typeface="+mj-lt"/>
              <a:buAutoNum type="arabicPeriod"/>
            </a:pPr>
            <a:r>
              <a:rPr lang="en-GB" dirty="0"/>
              <a:t>Identifies candidates with the </a:t>
            </a:r>
            <a:r>
              <a:rPr lang="en-GB" b="1" dirty="0"/>
              <a:t>right skills and abilities</a:t>
            </a:r>
            <a:r>
              <a:rPr lang="en-GB" dirty="0"/>
              <a:t>. </a:t>
            </a:r>
          </a:p>
          <a:p>
            <a:pPr>
              <a:buFont typeface="+mj-lt"/>
              <a:buAutoNum type="arabicPeriod"/>
            </a:pPr>
            <a:r>
              <a:rPr lang="en-GB" dirty="0"/>
              <a:t>Focuses on </a:t>
            </a:r>
            <a:r>
              <a:rPr lang="en-GB" b="1" dirty="0"/>
              <a:t>actual job-related competencies</a:t>
            </a:r>
            <a:r>
              <a:rPr lang="en-GB" dirty="0"/>
              <a:t>. </a:t>
            </a:r>
          </a:p>
          <a:p>
            <a:pPr>
              <a:buFont typeface="+mj-lt"/>
              <a:buAutoNum type="arabicPeriod"/>
            </a:pPr>
            <a:r>
              <a:rPr lang="en-GB" dirty="0"/>
              <a:t>Improves the </a:t>
            </a:r>
            <a:r>
              <a:rPr lang="en-GB" b="1" dirty="0"/>
              <a:t>quality of hiring decisions</a:t>
            </a:r>
            <a:r>
              <a:rPr lang="en-GB" dirty="0"/>
              <a:t>. </a:t>
            </a:r>
          </a:p>
          <a:p>
            <a:pPr>
              <a:buFont typeface="+mj-lt"/>
              <a:buAutoNum type="arabicPeriod"/>
            </a:pPr>
            <a:r>
              <a:rPr lang="en-GB" dirty="0"/>
              <a:t>Reduces the risk of </a:t>
            </a:r>
            <a:r>
              <a:rPr lang="en-GB" b="1" dirty="0"/>
              <a:t>wrong recruitment</a:t>
            </a:r>
            <a:r>
              <a:rPr lang="en-GB" dirty="0"/>
              <a:t>. </a:t>
            </a:r>
          </a:p>
          <a:p>
            <a:pPr>
              <a:buFont typeface="+mj-lt"/>
              <a:buAutoNum type="arabicPeriod"/>
            </a:pPr>
            <a:r>
              <a:rPr lang="en-GB" dirty="0"/>
              <a:t>Helps predict </a:t>
            </a:r>
            <a:r>
              <a:rPr lang="en-GB" b="1" dirty="0"/>
              <a:t>future job performance</a:t>
            </a:r>
            <a:r>
              <a:rPr lang="en-GB" dirty="0"/>
              <a:t>. </a:t>
            </a:r>
          </a:p>
          <a:p>
            <a:pPr>
              <a:buFont typeface="+mj-lt"/>
              <a:buAutoNum type="arabicPeriod"/>
            </a:pPr>
            <a:r>
              <a:rPr lang="en-GB" dirty="0"/>
              <a:t>Provides a </a:t>
            </a:r>
            <a:r>
              <a:rPr lang="en-GB" b="1" dirty="0"/>
              <a:t>structured selection process</a:t>
            </a:r>
            <a:r>
              <a:rPr lang="en-GB" dirty="0"/>
              <a:t>. </a:t>
            </a:r>
          </a:p>
          <a:p>
            <a:pPr>
              <a:buFont typeface="+mj-lt"/>
              <a:buAutoNum type="arabicPeriod"/>
            </a:pPr>
            <a:r>
              <a:rPr lang="en-GB" dirty="0"/>
              <a:t>Reduces </a:t>
            </a:r>
            <a:r>
              <a:rPr lang="en-GB" b="1" dirty="0"/>
              <a:t>bias and subjectivity</a:t>
            </a:r>
            <a:r>
              <a:rPr lang="en-GB" dirty="0"/>
              <a:t> in recruitment. </a:t>
            </a:r>
          </a:p>
          <a:p>
            <a:pPr>
              <a:buFont typeface="+mj-lt"/>
              <a:buAutoNum type="arabicPeriod"/>
            </a:pPr>
            <a:r>
              <a:rPr lang="en-GB" dirty="0"/>
              <a:t>Supports </a:t>
            </a:r>
            <a:r>
              <a:rPr lang="en-GB" b="1" dirty="0"/>
              <a:t>consistent candidate evaluation</a:t>
            </a:r>
            <a:r>
              <a:rPr lang="en-GB" dirty="0"/>
              <a:t>. </a:t>
            </a:r>
          </a:p>
          <a:p>
            <a:pPr>
              <a:buFont typeface="+mj-lt"/>
              <a:buAutoNum type="arabicPeriod"/>
            </a:pPr>
            <a:r>
              <a:rPr lang="en-GB" dirty="0"/>
              <a:t>Identifies both </a:t>
            </a:r>
            <a:r>
              <a:rPr lang="en-GB" b="1" dirty="0"/>
              <a:t>technical and behavioural competencies</a:t>
            </a:r>
            <a:r>
              <a:rPr lang="en-GB" dirty="0"/>
              <a:t>. </a:t>
            </a:r>
          </a:p>
          <a:p>
            <a:pPr>
              <a:buFont typeface="+mj-lt"/>
              <a:buAutoNum type="arabicPeriod"/>
            </a:pPr>
            <a:r>
              <a:rPr lang="en-GB" dirty="0"/>
              <a:t>Helps determine </a:t>
            </a:r>
            <a:r>
              <a:rPr lang="en-GB" b="1" dirty="0"/>
              <a:t>training and development needs</a:t>
            </a:r>
            <a:r>
              <a:rPr lang="en-GB" dirty="0"/>
              <a:t>. </a:t>
            </a:r>
          </a:p>
          <a:p>
            <a:pPr>
              <a:buFont typeface="+mj-lt"/>
              <a:buAutoNum type="arabicPeriod"/>
            </a:pPr>
            <a:r>
              <a:rPr lang="en-GB" dirty="0"/>
              <a:t>Improves </a:t>
            </a:r>
            <a:r>
              <a:rPr lang="en-GB" b="1" dirty="0"/>
              <a:t>employee performance and productivity</a:t>
            </a:r>
            <a:r>
              <a:rPr lang="en-GB" dirty="0"/>
              <a:t>.</a:t>
            </a:r>
          </a:p>
          <a:p>
            <a:endParaRPr lang="en-IN" dirty="0"/>
          </a:p>
        </p:txBody>
      </p:sp>
    </p:spTree>
    <p:extLst>
      <p:ext uri="{BB962C8B-B14F-4D97-AF65-F5344CB8AC3E}">
        <p14:creationId xmlns:p14="http://schemas.microsoft.com/office/powerpoint/2010/main" val="352178687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9EA4BD-AD4C-4A7F-A127-3B5840CEC99B}"/>
              </a:ext>
            </a:extLst>
          </p:cNvPr>
          <p:cNvSpPr>
            <a:spLocks noGrp="1"/>
          </p:cNvSpPr>
          <p:nvPr>
            <p:ph idx="1"/>
          </p:nvPr>
        </p:nvSpPr>
        <p:spPr>
          <a:xfrm>
            <a:off x="0" y="1557338"/>
            <a:ext cx="12192000" cy="5300661"/>
          </a:xfrm>
        </p:spPr>
        <p:txBody>
          <a:bodyPr>
            <a:normAutofit fontScale="85000" lnSpcReduction="20000"/>
          </a:bodyPr>
          <a:lstStyle/>
          <a:p>
            <a:r>
              <a:rPr lang="en-GB" b="1" dirty="0"/>
              <a:t>Sources of Recruitment</a:t>
            </a:r>
          </a:p>
          <a:p>
            <a:pPr>
              <a:buFont typeface="+mj-lt"/>
              <a:buAutoNum type="arabicPeriod"/>
            </a:pPr>
            <a:r>
              <a:rPr lang="en-GB" b="1" dirty="0"/>
              <a:t>Internal Sources</a:t>
            </a:r>
            <a:r>
              <a:rPr lang="en-GB" dirty="0"/>
              <a:t> – Existing employees within the organisation. </a:t>
            </a:r>
          </a:p>
          <a:p>
            <a:pPr>
              <a:buFont typeface="+mj-lt"/>
              <a:buAutoNum type="arabicPeriod"/>
            </a:pPr>
            <a:r>
              <a:rPr lang="en-GB" b="1" dirty="0"/>
              <a:t>Employee Referrals</a:t>
            </a:r>
            <a:r>
              <a:rPr lang="en-GB" dirty="0"/>
              <a:t> – Employees recommend suitable candidates. </a:t>
            </a:r>
          </a:p>
          <a:p>
            <a:pPr>
              <a:buFont typeface="+mj-lt"/>
              <a:buAutoNum type="arabicPeriod"/>
            </a:pPr>
            <a:r>
              <a:rPr lang="en-GB" b="1" dirty="0"/>
              <a:t>Promotion and Transfer</a:t>
            </a:r>
            <a:r>
              <a:rPr lang="en-GB" dirty="0"/>
              <a:t> – Filling vacancies through internal movement. </a:t>
            </a:r>
          </a:p>
          <a:p>
            <a:pPr>
              <a:buFont typeface="+mj-lt"/>
              <a:buAutoNum type="arabicPeriod"/>
            </a:pPr>
            <a:r>
              <a:rPr lang="en-GB" b="1" dirty="0"/>
              <a:t>External Sources</a:t>
            </a:r>
            <a:r>
              <a:rPr lang="en-GB" dirty="0"/>
              <a:t> – Candidates from outside the organisation. </a:t>
            </a:r>
          </a:p>
          <a:p>
            <a:pPr>
              <a:buFont typeface="+mj-lt"/>
              <a:buAutoNum type="arabicPeriod"/>
            </a:pPr>
            <a:r>
              <a:rPr lang="en-GB" b="1" dirty="0"/>
              <a:t>Campus Recruitment</a:t>
            </a:r>
            <a:r>
              <a:rPr lang="en-GB" dirty="0"/>
              <a:t> – Recruiting students from colleges and universities. </a:t>
            </a:r>
          </a:p>
          <a:p>
            <a:pPr>
              <a:buFont typeface="+mj-lt"/>
              <a:buAutoNum type="arabicPeriod"/>
            </a:pPr>
            <a:r>
              <a:rPr lang="en-GB" b="1" dirty="0"/>
              <a:t>Employment Exchanges</a:t>
            </a:r>
            <a:r>
              <a:rPr lang="en-GB" dirty="0"/>
              <a:t> – Recruitment through government employment services. </a:t>
            </a:r>
          </a:p>
          <a:p>
            <a:pPr>
              <a:buFont typeface="+mj-lt"/>
              <a:buAutoNum type="arabicPeriod"/>
            </a:pPr>
            <a:r>
              <a:rPr lang="en-GB" b="1" dirty="0"/>
              <a:t>Recruitment Agencies</a:t>
            </a:r>
            <a:r>
              <a:rPr lang="en-GB" dirty="0"/>
              <a:t> – External agencies identify and provide candidates. </a:t>
            </a:r>
          </a:p>
          <a:p>
            <a:pPr>
              <a:buFont typeface="+mj-lt"/>
              <a:buAutoNum type="arabicPeriod"/>
            </a:pPr>
            <a:r>
              <a:rPr lang="en-GB" b="1" dirty="0"/>
              <a:t>Job Portals</a:t>
            </a:r>
            <a:r>
              <a:rPr lang="en-GB" dirty="0"/>
              <a:t> – Online platforms used to advertise vacancies. </a:t>
            </a:r>
          </a:p>
          <a:p>
            <a:pPr>
              <a:buFont typeface="+mj-lt"/>
              <a:buAutoNum type="arabicPeriod"/>
            </a:pPr>
            <a:r>
              <a:rPr lang="en-GB" b="1" dirty="0"/>
              <a:t>Company Career Website</a:t>
            </a:r>
            <a:r>
              <a:rPr lang="en-GB" dirty="0"/>
              <a:t> – Applications received through the organisation’s website. </a:t>
            </a:r>
          </a:p>
          <a:p>
            <a:pPr>
              <a:buFont typeface="+mj-lt"/>
              <a:buAutoNum type="arabicPeriod"/>
            </a:pPr>
            <a:r>
              <a:rPr lang="en-GB" b="1" dirty="0"/>
              <a:t>Social Media Recruitment</a:t>
            </a:r>
            <a:r>
              <a:rPr lang="en-GB" dirty="0"/>
              <a:t> – Using professional and social networking platforms. </a:t>
            </a:r>
          </a:p>
          <a:p>
            <a:pPr>
              <a:buFont typeface="+mj-lt"/>
              <a:buAutoNum type="arabicPeriod"/>
            </a:pPr>
            <a:r>
              <a:rPr lang="en-GB" b="1" dirty="0"/>
              <a:t>Walk-in Interviews</a:t>
            </a:r>
            <a:r>
              <a:rPr lang="en-GB" dirty="0"/>
              <a:t> – Candidates directly approach the organisation for available positions. </a:t>
            </a:r>
          </a:p>
          <a:p>
            <a:pPr>
              <a:buFont typeface="+mj-lt"/>
              <a:buAutoNum type="arabicPeriod"/>
            </a:pPr>
            <a:r>
              <a:rPr lang="en-GB" b="1" dirty="0"/>
              <a:t>Advertisements</a:t>
            </a:r>
            <a:r>
              <a:rPr lang="en-GB" dirty="0"/>
              <a:t> – Vacancies advertised through newspapers, magazines and digital media.</a:t>
            </a:r>
          </a:p>
          <a:p>
            <a:endParaRPr lang="en-IN" dirty="0"/>
          </a:p>
        </p:txBody>
      </p:sp>
    </p:spTree>
    <p:extLst>
      <p:ext uri="{BB962C8B-B14F-4D97-AF65-F5344CB8AC3E}">
        <p14:creationId xmlns:p14="http://schemas.microsoft.com/office/powerpoint/2010/main" val="5747309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D4AAB83-4A51-4A19-A2BF-39E001D24B6E}"/>
              </a:ext>
            </a:extLst>
          </p:cNvPr>
          <p:cNvSpPr>
            <a:spLocks noGrp="1"/>
          </p:cNvSpPr>
          <p:nvPr>
            <p:ph idx="1"/>
          </p:nvPr>
        </p:nvSpPr>
        <p:spPr>
          <a:xfrm>
            <a:off x="0" y="1600200"/>
            <a:ext cx="12192000" cy="5357813"/>
          </a:xfrm>
        </p:spPr>
        <p:txBody>
          <a:bodyPr>
            <a:normAutofit fontScale="77500" lnSpcReduction="20000"/>
          </a:bodyPr>
          <a:lstStyle/>
          <a:p>
            <a:r>
              <a:rPr lang="en-GB" b="1" dirty="0"/>
              <a:t>Different Steps of Job Search</a:t>
            </a:r>
          </a:p>
          <a:p>
            <a:pPr>
              <a:buFont typeface="+mj-lt"/>
              <a:buAutoNum type="arabicPeriod"/>
            </a:pPr>
            <a:r>
              <a:rPr lang="en-GB" b="1" dirty="0"/>
              <a:t>Self-Assessment</a:t>
            </a:r>
            <a:r>
              <a:rPr lang="en-GB" dirty="0"/>
              <a:t> – Identify interests, skills, strengths and career goals. </a:t>
            </a:r>
          </a:p>
          <a:p>
            <a:pPr>
              <a:buFont typeface="+mj-lt"/>
              <a:buAutoNum type="arabicPeriod"/>
            </a:pPr>
            <a:r>
              <a:rPr lang="en-GB" b="1" dirty="0"/>
              <a:t>Career Goal Setting</a:t>
            </a:r>
            <a:r>
              <a:rPr lang="en-GB" dirty="0"/>
              <a:t> – Decide the type of job and career path desired. </a:t>
            </a:r>
          </a:p>
          <a:p>
            <a:pPr>
              <a:buFont typeface="+mj-lt"/>
              <a:buAutoNum type="arabicPeriod"/>
            </a:pPr>
            <a:r>
              <a:rPr lang="en-GB" b="1" dirty="0"/>
              <a:t>Job Market Research</a:t>
            </a:r>
            <a:r>
              <a:rPr lang="en-GB" dirty="0"/>
              <a:t> – Identify industries, organisations and available opportunities. </a:t>
            </a:r>
          </a:p>
          <a:p>
            <a:pPr>
              <a:buFont typeface="+mj-lt"/>
              <a:buAutoNum type="arabicPeriod"/>
            </a:pPr>
            <a:r>
              <a:rPr lang="en-GB" b="1" dirty="0"/>
              <a:t>Prepare a Resume/CV</a:t>
            </a:r>
            <a:r>
              <a:rPr lang="en-GB" dirty="0"/>
              <a:t> – Highlight qualifications, skills, experience and achievements. </a:t>
            </a:r>
          </a:p>
          <a:p>
            <a:pPr>
              <a:buFont typeface="+mj-lt"/>
              <a:buAutoNum type="arabicPeriod"/>
            </a:pPr>
            <a:r>
              <a:rPr lang="en-GB" b="1" dirty="0"/>
              <a:t>Prepare a Cover Letter</a:t>
            </a:r>
            <a:r>
              <a:rPr lang="en-GB" dirty="0"/>
              <a:t> – Create a job-specific application message. </a:t>
            </a:r>
          </a:p>
          <a:p>
            <a:pPr>
              <a:buFont typeface="+mj-lt"/>
              <a:buAutoNum type="arabicPeriod"/>
            </a:pPr>
            <a:r>
              <a:rPr lang="en-GB" b="1" dirty="0"/>
              <a:t>Search for Job Opportunities</a:t>
            </a:r>
            <a:r>
              <a:rPr lang="en-GB" dirty="0"/>
              <a:t> – Use job portals, company websites, social media and networking. </a:t>
            </a:r>
          </a:p>
          <a:p>
            <a:pPr>
              <a:buFont typeface="+mj-lt"/>
              <a:buAutoNum type="arabicPeriod"/>
            </a:pPr>
            <a:r>
              <a:rPr lang="en-GB" b="1" dirty="0"/>
              <a:t>Build Professional Networks</a:t>
            </a:r>
            <a:r>
              <a:rPr lang="en-GB" dirty="0"/>
              <a:t> – Connect with professionals, recruiters and industry contacts. </a:t>
            </a:r>
          </a:p>
          <a:p>
            <a:pPr>
              <a:buFont typeface="+mj-lt"/>
              <a:buAutoNum type="arabicPeriod"/>
            </a:pPr>
            <a:r>
              <a:rPr lang="en-GB" b="1" dirty="0"/>
              <a:t>Apply for Suitable Jobs</a:t>
            </a:r>
            <a:r>
              <a:rPr lang="en-GB" dirty="0"/>
              <a:t> – Submit applications according to job requirements. </a:t>
            </a:r>
          </a:p>
          <a:p>
            <a:pPr>
              <a:buFont typeface="+mj-lt"/>
              <a:buAutoNum type="arabicPeriod"/>
            </a:pPr>
            <a:r>
              <a:rPr lang="en-GB" b="1" dirty="0"/>
              <a:t>Prepare for Selection Tests</a:t>
            </a:r>
            <a:r>
              <a:rPr lang="en-GB" dirty="0"/>
              <a:t> – Practise aptitude, technical and other relevant assessments. </a:t>
            </a:r>
          </a:p>
          <a:p>
            <a:pPr>
              <a:buFont typeface="+mj-lt"/>
              <a:buAutoNum type="arabicPeriod"/>
            </a:pPr>
            <a:r>
              <a:rPr lang="en-GB" b="1" dirty="0"/>
              <a:t>Prepare for Interviews</a:t>
            </a:r>
            <a:r>
              <a:rPr lang="en-GB" dirty="0"/>
              <a:t> – Research the organisation and practise common interview questions. </a:t>
            </a:r>
          </a:p>
          <a:p>
            <a:pPr>
              <a:buFont typeface="+mj-lt"/>
              <a:buAutoNum type="arabicPeriod"/>
            </a:pPr>
            <a:r>
              <a:rPr lang="en-GB" b="1" dirty="0"/>
              <a:t>Attend the Interview</a:t>
            </a:r>
            <a:r>
              <a:rPr lang="en-GB" dirty="0"/>
              <a:t> – Present qualifications, skills and suitability professionally. </a:t>
            </a:r>
          </a:p>
          <a:p>
            <a:pPr>
              <a:buFont typeface="+mj-lt"/>
              <a:buAutoNum type="arabicPeriod"/>
            </a:pPr>
            <a:r>
              <a:rPr lang="en-GB" b="1" dirty="0"/>
              <a:t>Follow Up</a:t>
            </a:r>
            <a:r>
              <a:rPr lang="en-GB" dirty="0"/>
              <a:t> – Communicate with the employer after the interview and check application status.</a:t>
            </a:r>
          </a:p>
          <a:p>
            <a:endParaRPr lang="en-IN" dirty="0"/>
          </a:p>
        </p:txBody>
      </p:sp>
    </p:spTree>
    <p:extLst>
      <p:ext uri="{BB962C8B-B14F-4D97-AF65-F5344CB8AC3E}">
        <p14:creationId xmlns:p14="http://schemas.microsoft.com/office/powerpoint/2010/main" val="34369179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262D774-110F-42F7-AA58-DABF06BE4ED3}"/>
              </a:ext>
            </a:extLst>
          </p:cNvPr>
          <p:cNvSpPr>
            <a:spLocks noGrp="1"/>
          </p:cNvSpPr>
          <p:nvPr>
            <p:ph idx="1"/>
          </p:nvPr>
        </p:nvSpPr>
        <p:spPr>
          <a:xfrm>
            <a:off x="0" y="1585912"/>
            <a:ext cx="12192000" cy="5272087"/>
          </a:xfrm>
        </p:spPr>
        <p:txBody>
          <a:bodyPr>
            <a:normAutofit fontScale="85000" lnSpcReduction="20000"/>
          </a:bodyPr>
          <a:lstStyle/>
          <a:p>
            <a:r>
              <a:rPr lang="en-GB" b="1" dirty="0"/>
              <a:t>Motivational Job Specification</a:t>
            </a:r>
          </a:p>
          <a:p>
            <a:pPr>
              <a:buFont typeface="+mj-lt"/>
              <a:buAutoNum type="arabicPeriod"/>
            </a:pPr>
            <a:r>
              <a:rPr lang="en-GB" b="1" dirty="0"/>
              <a:t>Meaning of Motivational Job Specification</a:t>
            </a:r>
            <a:r>
              <a:rPr lang="en-GB" dirty="0"/>
              <a:t> – Identifying the motivational characteristics required to perform a job effectively. </a:t>
            </a:r>
          </a:p>
          <a:p>
            <a:pPr>
              <a:buFont typeface="+mj-lt"/>
              <a:buAutoNum type="arabicPeriod"/>
            </a:pPr>
            <a:r>
              <a:rPr lang="en-GB" b="1" dirty="0"/>
              <a:t>Achievement Orientation</a:t>
            </a:r>
            <a:r>
              <a:rPr lang="en-GB" dirty="0"/>
              <a:t> – Desire to accomplish challenging goals and achieve high standards. </a:t>
            </a:r>
          </a:p>
          <a:p>
            <a:pPr>
              <a:buFont typeface="+mj-lt"/>
              <a:buAutoNum type="arabicPeriod"/>
            </a:pPr>
            <a:r>
              <a:rPr lang="en-GB" b="1" dirty="0"/>
              <a:t>Recognition</a:t>
            </a:r>
            <a:r>
              <a:rPr lang="en-GB" dirty="0"/>
              <a:t> – Need for appreciation and acknowledgement of good performance. </a:t>
            </a:r>
          </a:p>
          <a:p>
            <a:pPr>
              <a:buFont typeface="+mj-lt"/>
              <a:buAutoNum type="arabicPeriod"/>
            </a:pPr>
            <a:r>
              <a:rPr lang="en-GB" b="1" dirty="0"/>
              <a:t>Responsibility</a:t>
            </a:r>
            <a:r>
              <a:rPr lang="en-GB" dirty="0"/>
              <a:t> – Willingness to take ownership of tasks and decisions. </a:t>
            </a:r>
          </a:p>
          <a:p>
            <a:pPr>
              <a:buFont typeface="+mj-lt"/>
              <a:buAutoNum type="arabicPeriod"/>
            </a:pPr>
            <a:r>
              <a:rPr lang="en-GB" b="1" dirty="0"/>
              <a:t>Autonomy</a:t>
            </a:r>
            <a:r>
              <a:rPr lang="en-GB" dirty="0"/>
              <a:t> – Need for independence and freedom in performing work. </a:t>
            </a:r>
          </a:p>
          <a:p>
            <a:pPr>
              <a:buFont typeface="+mj-lt"/>
              <a:buAutoNum type="arabicPeriod"/>
            </a:pPr>
            <a:r>
              <a:rPr lang="en-GB" b="1" dirty="0"/>
              <a:t>Job Security</a:t>
            </a:r>
            <a:r>
              <a:rPr lang="en-GB" dirty="0"/>
              <a:t> – Importance of stability and continuity in employment. </a:t>
            </a:r>
          </a:p>
          <a:p>
            <a:pPr>
              <a:buFont typeface="+mj-lt"/>
              <a:buAutoNum type="arabicPeriod"/>
            </a:pPr>
            <a:r>
              <a:rPr lang="en-GB" b="1" dirty="0"/>
              <a:t>Career Growth</a:t>
            </a:r>
            <a:r>
              <a:rPr lang="en-GB" dirty="0"/>
              <a:t> – Desire for promotion, advancement and professional development. </a:t>
            </a:r>
          </a:p>
          <a:p>
            <a:pPr>
              <a:buFont typeface="+mj-lt"/>
              <a:buAutoNum type="arabicPeriod"/>
            </a:pPr>
            <a:r>
              <a:rPr lang="en-GB" b="1" dirty="0"/>
              <a:t>Learning Opportunities</a:t>
            </a:r>
            <a:r>
              <a:rPr lang="en-GB" dirty="0"/>
              <a:t> – Motivation to acquire new knowledge and skills. </a:t>
            </a:r>
          </a:p>
          <a:p>
            <a:pPr>
              <a:buFont typeface="+mj-lt"/>
              <a:buAutoNum type="arabicPeriod"/>
            </a:pPr>
            <a:r>
              <a:rPr lang="en-GB" b="1" dirty="0"/>
              <a:t>Social Interaction</a:t>
            </a:r>
            <a:r>
              <a:rPr lang="en-GB" dirty="0"/>
              <a:t> – Need for teamwork, cooperation and positive relationships. </a:t>
            </a:r>
          </a:p>
          <a:p>
            <a:pPr>
              <a:buFont typeface="+mj-lt"/>
              <a:buAutoNum type="arabicPeriod"/>
            </a:pPr>
            <a:r>
              <a:rPr lang="en-GB" b="1" dirty="0"/>
              <a:t>Meaningful Work</a:t>
            </a:r>
            <a:r>
              <a:rPr lang="en-GB" dirty="0"/>
              <a:t> – Desire to perform work that is purposeful and valuable. </a:t>
            </a:r>
          </a:p>
          <a:p>
            <a:pPr>
              <a:buFont typeface="+mj-lt"/>
              <a:buAutoNum type="arabicPeriod"/>
            </a:pPr>
            <a:r>
              <a:rPr lang="en-GB" b="1" dirty="0"/>
              <a:t>Compensation</a:t>
            </a:r>
            <a:r>
              <a:rPr lang="en-GB" dirty="0"/>
              <a:t> – Importance of salary, incentives and other financial rewards. </a:t>
            </a:r>
          </a:p>
          <a:p>
            <a:pPr>
              <a:buFont typeface="+mj-lt"/>
              <a:buAutoNum type="arabicPeriod"/>
            </a:pPr>
            <a:r>
              <a:rPr lang="en-GB" b="1" dirty="0"/>
              <a:t>Work–Life Balance</a:t>
            </a:r>
            <a:r>
              <a:rPr lang="en-GB" dirty="0"/>
              <a:t> – Preference for flexibility and balance between work and personal life.</a:t>
            </a:r>
          </a:p>
          <a:p>
            <a:endParaRPr lang="en-IN" dirty="0"/>
          </a:p>
        </p:txBody>
      </p:sp>
    </p:spTree>
    <p:extLst>
      <p:ext uri="{BB962C8B-B14F-4D97-AF65-F5344CB8AC3E}">
        <p14:creationId xmlns:p14="http://schemas.microsoft.com/office/powerpoint/2010/main" val="37192452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819960A-A6DA-48B7-8AD7-3E402B9CB198}"/>
              </a:ext>
            </a:extLst>
          </p:cNvPr>
          <p:cNvSpPr>
            <a:spLocks noGrp="1"/>
          </p:cNvSpPr>
          <p:nvPr>
            <p:ph idx="1"/>
          </p:nvPr>
        </p:nvSpPr>
        <p:spPr>
          <a:xfrm>
            <a:off x="0" y="1643064"/>
            <a:ext cx="12192000" cy="5329236"/>
          </a:xfrm>
        </p:spPr>
        <p:txBody>
          <a:bodyPr>
            <a:normAutofit fontScale="85000" lnSpcReduction="20000"/>
          </a:bodyPr>
          <a:lstStyle/>
          <a:p>
            <a:r>
              <a:rPr lang="en-GB" b="1" dirty="0"/>
              <a:t>Creation of Functional Specification</a:t>
            </a:r>
          </a:p>
          <a:p>
            <a:pPr>
              <a:buFont typeface="+mj-lt"/>
              <a:buAutoNum type="arabicPeriod"/>
            </a:pPr>
            <a:r>
              <a:rPr lang="en-GB" b="1" dirty="0"/>
              <a:t>Identify the Job</a:t>
            </a:r>
            <a:r>
              <a:rPr lang="en-GB" dirty="0"/>
              <a:t> – Clearly define the position and its purpose. </a:t>
            </a:r>
          </a:p>
          <a:p>
            <a:pPr>
              <a:buFont typeface="+mj-lt"/>
              <a:buAutoNum type="arabicPeriod"/>
            </a:pPr>
            <a:r>
              <a:rPr lang="en-GB" b="1" dirty="0"/>
              <a:t>Define Job Objectives</a:t>
            </a:r>
            <a:r>
              <a:rPr lang="en-GB" dirty="0"/>
              <a:t> – Specify the main results expected from the job. </a:t>
            </a:r>
          </a:p>
          <a:p>
            <a:pPr>
              <a:buFont typeface="+mj-lt"/>
              <a:buAutoNum type="arabicPeriod"/>
            </a:pPr>
            <a:r>
              <a:rPr lang="en-GB" b="1" dirty="0"/>
              <a:t>List Key Duties</a:t>
            </a:r>
            <a:r>
              <a:rPr lang="en-GB" dirty="0"/>
              <a:t> – Identify the major tasks and responsibilities. </a:t>
            </a:r>
          </a:p>
          <a:p>
            <a:pPr>
              <a:buFont typeface="+mj-lt"/>
              <a:buAutoNum type="arabicPeriod"/>
            </a:pPr>
            <a:r>
              <a:rPr lang="en-GB" b="1" dirty="0"/>
              <a:t>Identify Required Knowledge</a:t>
            </a:r>
            <a:r>
              <a:rPr lang="en-GB" dirty="0"/>
              <a:t> – Determine the technical and job-related knowledge needed. </a:t>
            </a:r>
          </a:p>
          <a:p>
            <a:pPr>
              <a:buFont typeface="+mj-lt"/>
              <a:buAutoNum type="arabicPeriod"/>
            </a:pPr>
            <a:r>
              <a:rPr lang="en-GB" b="1" dirty="0"/>
              <a:t>Identify Required Skills</a:t>
            </a:r>
            <a:r>
              <a:rPr lang="en-GB" dirty="0"/>
              <a:t> – Specify technical, interpersonal and communication skills. </a:t>
            </a:r>
          </a:p>
          <a:p>
            <a:pPr>
              <a:buFont typeface="+mj-lt"/>
              <a:buAutoNum type="arabicPeriod"/>
            </a:pPr>
            <a:r>
              <a:rPr lang="en-GB" b="1" dirty="0"/>
              <a:t>Determine Required Abilities</a:t>
            </a:r>
            <a:r>
              <a:rPr lang="en-GB" dirty="0"/>
              <a:t> – Identify physical, mental and problem-solving abilities. </a:t>
            </a:r>
          </a:p>
          <a:p>
            <a:pPr>
              <a:buFont typeface="+mj-lt"/>
              <a:buAutoNum type="arabicPeriod"/>
            </a:pPr>
            <a:r>
              <a:rPr lang="en-GB" b="1" dirty="0"/>
              <a:t>Specify Qualifications</a:t>
            </a:r>
            <a:r>
              <a:rPr lang="en-GB" dirty="0"/>
              <a:t> – Mention required educational and professional qualifications. </a:t>
            </a:r>
          </a:p>
          <a:p>
            <a:pPr>
              <a:buFont typeface="+mj-lt"/>
              <a:buAutoNum type="arabicPeriod"/>
            </a:pPr>
            <a:r>
              <a:rPr lang="en-GB" b="1" dirty="0"/>
              <a:t>Determine Experience Requirements</a:t>
            </a:r>
            <a:r>
              <a:rPr lang="en-GB" dirty="0"/>
              <a:t> – Specify the relevant experience needed. </a:t>
            </a:r>
          </a:p>
          <a:p>
            <a:pPr>
              <a:buFont typeface="+mj-lt"/>
              <a:buAutoNum type="arabicPeriod"/>
            </a:pPr>
            <a:r>
              <a:rPr lang="en-GB" b="1" dirty="0"/>
              <a:t>Identify Technical Competencies</a:t>
            </a:r>
            <a:r>
              <a:rPr lang="en-GB" dirty="0"/>
              <a:t> – Define job-specific competencies required. </a:t>
            </a:r>
          </a:p>
          <a:p>
            <a:pPr>
              <a:buFont typeface="+mj-lt"/>
              <a:buAutoNum type="arabicPeriod"/>
            </a:pPr>
            <a:r>
              <a:rPr lang="en-GB" b="1" dirty="0"/>
              <a:t>Specify Performance Standards</a:t>
            </a:r>
            <a:r>
              <a:rPr lang="en-GB" dirty="0"/>
              <a:t> – Establish expected levels of job performance. </a:t>
            </a:r>
          </a:p>
          <a:p>
            <a:pPr>
              <a:buFont typeface="+mj-lt"/>
              <a:buAutoNum type="arabicPeriod"/>
            </a:pPr>
            <a:r>
              <a:rPr lang="en-GB" b="1" dirty="0"/>
              <a:t>Identify Working Conditions</a:t>
            </a:r>
            <a:r>
              <a:rPr lang="en-GB" dirty="0"/>
              <a:t> – Describe work environment, schedules and other conditions. </a:t>
            </a:r>
          </a:p>
          <a:p>
            <a:pPr>
              <a:buFont typeface="+mj-lt"/>
              <a:buAutoNum type="arabicPeriod"/>
            </a:pPr>
            <a:r>
              <a:rPr lang="en-GB" b="1" dirty="0"/>
              <a:t>Define Tools and Technology</a:t>
            </a:r>
            <a:r>
              <a:rPr lang="en-GB" dirty="0"/>
              <a:t> – List equipment, software and systems used.</a:t>
            </a:r>
          </a:p>
          <a:p>
            <a:endParaRPr lang="en-IN" dirty="0"/>
          </a:p>
        </p:txBody>
      </p:sp>
    </p:spTree>
    <p:extLst>
      <p:ext uri="{BB962C8B-B14F-4D97-AF65-F5344CB8AC3E}">
        <p14:creationId xmlns:p14="http://schemas.microsoft.com/office/powerpoint/2010/main" val="390087644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93D6A9-C02E-4C11-B938-557AE1FC6661}"/>
              </a:ext>
            </a:extLst>
          </p:cNvPr>
          <p:cNvSpPr>
            <a:spLocks noGrp="1"/>
          </p:cNvSpPr>
          <p:nvPr>
            <p:ph idx="1"/>
          </p:nvPr>
        </p:nvSpPr>
        <p:spPr>
          <a:xfrm>
            <a:off x="0" y="1471614"/>
            <a:ext cx="12192000" cy="5386386"/>
          </a:xfrm>
        </p:spPr>
        <p:txBody>
          <a:bodyPr>
            <a:normAutofit fontScale="77500" lnSpcReduction="20000"/>
          </a:bodyPr>
          <a:lstStyle/>
          <a:p>
            <a:endParaRPr lang="en-GB" b="1" dirty="0"/>
          </a:p>
          <a:p>
            <a:r>
              <a:rPr lang="en-GB" b="1" dirty="0"/>
              <a:t>Creation of Behavioural Specification</a:t>
            </a:r>
          </a:p>
          <a:p>
            <a:pPr>
              <a:buFont typeface="+mj-lt"/>
              <a:buAutoNum type="arabicPeriod"/>
            </a:pPr>
            <a:r>
              <a:rPr lang="en-GB" b="1" dirty="0"/>
              <a:t>Identify Key Behaviours</a:t>
            </a:r>
            <a:r>
              <a:rPr lang="en-GB" dirty="0"/>
              <a:t> – Determine behaviours required for successful job performance. </a:t>
            </a:r>
          </a:p>
          <a:p>
            <a:pPr>
              <a:buFont typeface="+mj-lt"/>
              <a:buAutoNum type="arabicPeriod"/>
            </a:pPr>
            <a:r>
              <a:rPr lang="en-GB" b="1" dirty="0"/>
              <a:t>Define Communication Skills</a:t>
            </a:r>
            <a:r>
              <a:rPr lang="en-GB" dirty="0"/>
              <a:t> – Specify effective verbal, written and interpersonal communication. </a:t>
            </a:r>
          </a:p>
          <a:p>
            <a:pPr>
              <a:buFont typeface="+mj-lt"/>
              <a:buAutoNum type="arabicPeriod"/>
            </a:pPr>
            <a:r>
              <a:rPr lang="en-GB" b="1" dirty="0"/>
              <a:t>Identify Teamwork</a:t>
            </a:r>
            <a:r>
              <a:rPr lang="en-GB" dirty="0"/>
              <a:t> – Determine the ability to cooperate and work effectively with others. </a:t>
            </a:r>
          </a:p>
          <a:p>
            <a:pPr>
              <a:buFont typeface="+mj-lt"/>
              <a:buAutoNum type="arabicPeriod"/>
            </a:pPr>
            <a:r>
              <a:rPr lang="en-GB" b="1" dirty="0"/>
              <a:t>Specify Leadership Behaviour</a:t>
            </a:r>
            <a:r>
              <a:rPr lang="en-GB" dirty="0"/>
              <a:t> – Identify leadership, influencing and decision-making abilities. </a:t>
            </a:r>
          </a:p>
          <a:p>
            <a:pPr>
              <a:buFont typeface="+mj-lt"/>
              <a:buAutoNum type="arabicPeriod"/>
            </a:pPr>
            <a:r>
              <a:rPr lang="en-GB" b="1" dirty="0"/>
              <a:t>Assess Adaptability</a:t>
            </a:r>
            <a:r>
              <a:rPr lang="en-GB" dirty="0"/>
              <a:t> – Include willingness to adjust to changing situations and requirements. </a:t>
            </a:r>
          </a:p>
          <a:p>
            <a:pPr>
              <a:buFont typeface="+mj-lt"/>
              <a:buAutoNum type="arabicPeriod"/>
            </a:pPr>
            <a:r>
              <a:rPr lang="en-GB" b="1" dirty="0"/>
              <a:t>Identify Problem-Solving Behaviour</a:t>
            </a:r>
            <a:r>
              <a:rPr lang="en-GB" dirty="0"/>
              <a:t> – Determine the ability to analyse problems and find solutions. </a:t>
            </a:r>
          </a:p>
          <a:p>
            <a:pPr>
              <a:buFont typeface="+mj-lt"/>
              <a:buAutoNum type="arabicPeriod"/>
            </a:pPr>
            <a:r>
              <a:rPr lang="en-GB" b="1" dirty="0"/>
              <a:t>Specify Initiative</a:t>
            </a:r>
            <a:r>
              <a:rPr lang="en-GB" dirty="0"/>
              <a:t> – Identify willingness to take responsibility and act proactively. </a:t>
            </a:r>
          </a:p>
          <a:p>
            <a:pPr>
              <a:buFont typeface="+mj-lt"/>
              <a:buAutoNum type="arabicPeriod"/>
            </a:pPr>
            <a:r>
              <a:rPr lang="en-GB" b="1" dirty="0"/>
              <a:t>Determine Customer Orientation</a:t>
            </a:r>
            <a:r>
              <a:rPr lang="en-GB" dirty="0"/>
              <a:t> – Include behaviours required to understand and respond to customer needs. </a:t>
            </a:r>
          </a:p>
          <a:p>
            <a:pPr>
              <a:buFont typeface="+mj-lt"/>
              <a:buAutoNum type="arabicPeriod"/>
            </a:pPr>
            <a:r>
              <a:rPr lang="en-GB" b="1" dirty="0"/>
              <a:t>Identify Emotional Intelligence</a:t>
            </a:r>
            <a:r>
              <a:rPr lang="en-GB" dirty="0"/>
              <a:t> – Consider self-awareness, empathy and relationship management. </a:t>
            </a:r>
          </a:p>
          <a:p>
            <a:pPr>
              <a:buFont typeface="+mj-lt"/>
              <a:buAutoNum type="arabicPeriod"/>
            </a:pPr>
            <a:r>
              <a:rPr lang="en-GB" b="1" dirty="0"/>
              <a:t>Specify Integrity and Ethics</a:t>
            </a:r>
            <a:r>
              <a:rPr lang="en-GB" dirty="0"/>
              <a:t> – Identify honesty, fairness and ethical conduct. </a:t>
            </a:r>
          </a:p>
          <a:p>
            <a:pPr>
              <a:buFont typeface="+mj-lt"/>
              <a:buAutoNum type="arabicPeriod"/>
            </a:pPr>
            <a:r>
              <a:rPr lang="en-GB" b="1" dirty="0"/>
              <a:t>Determine Learning Orientation</a:t>
            </a:r>
            <a:r>
              <a:rPr lang="en-GB" dirty="0"/>
              <a:t> – Assess willingness to learn and develop new capabilities. </a:t>
            </a:r>
          </a:p>
          <a:p>
            <a:pPr>
              <a:buFont typeface="+mj-lt"/>
              <a:buAutoNum type="arabicPeriod"/>
            </a:pPr>
            <a:r>
              <a:rPr lang="en-GB" b="1" dirty="0"/>
              <a:t>Identify Stress Management</a:t>
            </a:r>
            <a:r>
              <a:rPr lang="en-GB" dirty="0"/>
              <a:t> – Specify the ability to remain effective under pressure.</a:t>
            </a:r>
          </a:p>
          <a:p>
            <a:endParaRPr lang="en-IN" dirty="0"/>
          </a:p>
        </p:txBody>
      </p:sp>
    </p:spTree>
    <p:extLst>
      <p:ext uri="{BB962C8B-B14F-4D97-AF65-F5344CB8AC3E}">
        <p14:creationId xmlns:p14="http://schemas.microsoft.com/office/powerpoint/2010/main" val="35614979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E030D56-0D8B-4BFB-A22D-13EAA5549151}"/>
              </a:ext>
            </a:extLst>
          </p:cNvPr>
          <p:cNvSpPr>
            <a:spLocks noGrp="1"/>
          </p:cNvSpPr>
          <p:nvPr>
            <p:ph idx="1"/>
          </p:nvPr>
        </p:nvSpPr>
        <p:spPr>
          <a:xfrm>
            <a:off x="0" y="1825624"/>
            <a:ext cx="12192000" cy="5032375"/>
          </a:xfrm>
        </p:spPr>
        <p:txBody>
          <a:bodyPr>
            <a:normAutofit fontScale="85000" lnSpcReduction="20000"/>
          </a:bodyPr>
          <a:lstStyle/>
          <a:p>
            <a:r>
              <a:rPr lang="en-GB" b="1" dirty="0"/>
              <a:t>Employer Branding</a:t>
            </a:r>
          </a:p>
          <a:p>
            <a:pPr>
              <a:buFont typeface="+mj-lt"/>
              <a:buAutoNum type="arabicPeriod"/>
            </a:pPr>
            <a:r>
              <a:rPr lang="en-GB" dirty="0"/>
              <a:t>Meaning of employer branding </a:t>
            </a:r>
          </a:p>
          <a:p>
            <a:pPr>
              <a:buFont typeface="+mj-lt"/>
              <a:buAutoNum type="arabicPeriod"/>
            </a:pPr>
            <a:r>
              <a:rPr lang="en-GB" dirty="0"/>
              <a:t>Building a strong employer image </a:t>
            </a:r>
          </a:p>
          <a:p>
            <a:pPr>
              <a:buFont typeface="+mj-lt"/>
              <a:buAutoNum type="arabicPeriod"/>
            </a:pPr>
            <a:r>
              <a:rPr lang="en-GB" dirty="0"/>
              <a:t>Communicating organisational values </a:t>
            </a:r>
          </a:p>
          <a:p>
            <a:pPr>
              <a:buFont typeface="+mj-lt"/>
              <a:buAutoNum type="arabicPeriod"/>
            </a:pPr>
            <a:r>
              <a:rPr lang="en-GB" dirty="0"/>
              <a:t>Highlighting workplace culture </a:t>
            </a:r>
          </a:p>
          <a:p>
            <a:pPr>
              <a:buFont typeface="+mj-lt"/>
              <a:buAutoNum type="arabicPeriod"/>
            </a:pPr>
            <a:r>
              <a:rPr lang="en-GB" dirty="0"/>
              <a:t>Employee value proposition (EVP) </a:t>
            </a:r>
          </a:p>
          <a:p>
            <a:pPr>
              <a:buFont typeface="+mj-lt"/>
              <a:buAutoNum type="arabicPeriod"/>
            </a:pPr>
            <a:r>
              <a:rPr lang="en-GB" dirty="0"/>
              <a:t>Promoting career growth opportunities </a:t>
            </a:r>
          </a:p>
          <a:p>
            <a:pPr>
              <a:buFont typeface="+mj-lt"/>
              <a:buAutoNum type="arabicPeriod"/>
            </a:pPr>
            <a:r>
              <a:rPr lang="en-GB" dirty="0"/>
              <a:t>Showcasing employee benefits </a:t>
            </a:r>
          </a:p>
          <a:p>
            <a:pPr>
              <a:buFont typeface="+mj-lt"/>
              <a:buAutoNum type="arabicPeriod"/>
            </a:pPr>
            <a:r>
              <a:rPr lang="en-GB" dirty="0"/>
              <a:t>Creating a positive candidate experience </a:t>
            </a:r>
          </a:p>
          <a:p>
            <a:pPr>
              <a:buFont typeface="+mj-lt"/>
              <a:buAutoNum type="arabicPeriod"/>
            </a:pPr>
            <a:r>
              <a:rPr lang="en-GB" dirty="0"/>
              <a:t>Employee advocacy and testimonials </a:t>
            </a:r>
          </a:p>
          <a:p>
            <a:pPr>
              <a:buFont typeface="+mj-lt"/>
              <a:buAutoNum type="arabicPeriod"/>
            </a:pPr>
            <a:r>
              <a:rPr lang="en-GB" dirty="0"/>
              <a:t>Employer brand communication </a:t>
            </a:r>
          </a:p>
          <a:p>
            <a:pPr>
              <a:buFont typeface="+mj-lt"/>
              <a:buAutoNum type="arabicPeriod"/>
            </a:pPr>
            <a:r>
              <a:rPr lang="en-GB" dirty="0"/>
              <a:t>Attracting and retaining talent </a:t>
            </a:r>
          </a:p>
          <a:p>
            <a:pPr>
              <a:buFont typeface="+mj-lt"/>
              <a:buAutoNum type="arabicPeriod"/>
            </a:pPr>
            <a:r>
              <a:rPr lang="en-GB" dirty="0"/>
              <a:t>Measuring employer brand effectiveness</a:t>
            </a:r>
          </a:p>
          <a:p>
            <a:endParaRPr lang="en-IN" dirty="0"/>
          </a:p>
        </p:txBody>
      </p:sp>
    </p:spTree>
    <p:extLst>
      <p:ext uri="{BB962C8B-B14F-4D97-AF65-F5344CB8AC3E}">
        <p14:creationId xmlns:p14="http://schemas.microsoft.com/office/powerpoint/2010/main" val="202904441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AB94305-7379-4E3F-8381-28EC2ED554DE}"/>
              </a:ext>
            </a:extLst>
          </p:cNvPr>
          <p:cNvSpPr>
            <a:spLocks noGrp="1"/>
          </p:cNvSpPr>
          <p:nvPr>
            <p:ph idx="1"/>
          </p:nvPr>
        </p:nvSpPr>
        <p:spPr>
          <a:xfrm>
            <a:off x="0" y="1585912"/>
            <a:ext cx="12192000" cy="5157787"/>
          </a:xfrm>
        </p:spPr>
        <p:txBody>
          <a:bodyPr>
            <a:normAutofit fontScale="85000" lnSpcReduction="20000"/>
          </a:bodyPr>
          <a:lstStyle/>
          <a:p>
            <a:r>
              <a:rPr lang="en-GB" b="1" dirty="0"/>
              <a:t>Social Media in Recruitment</a:t>
            </a:r>
          </a:p>
          <a:p>
            <a:pPr>
              <a:buFont typeface="+mj-lt"/>
              <a:buAutoNum type="arabicPeriod"/>
            </a:pPr>
            <a:r>
              <a:rPr lang="en-GB" dirty="0"/>
              <a:t>Meaning of social media recruitment </a:t>
            </a:r>
          </a:p>
          <a:p>
            <a:pPr>
              <a:buFont typeface="+mj-lt"/>
              <a:buAutoNum type="arabicPeriod"/>
            </a:pPr>
            <a:r>
              <a:rPr lang="en-GB" dirty="0"/>
              <a:t>Using LinkedIn and other platforms </a:t>
            </a:r>
          </a:p>
          <a:p>
            <a:pPr>
              <a:buFont typeface="+mj-lt"/>
              <a:buAutoNum type="arabicPeriod"/>
            </a:pPr>
            <a:r>
              <a:rPr lang="en-GB" dirty="0"/>
              <a:t>Advertising job vacancies </a:t>
            </a:r>
          </a:p>
          <a:p>
            <a:pPr>
              <a:buFont typeface="+mj-lt"/>
              <a:buAutoNum type="arabicPeriod"/>
            </a:pPr>
            <a:r>
              <a:rPr lang="en-GB" dirty="0"/>
              <a:t>Searching for potential candidates </a:t>
            </a:r>
          </a:p>
          <a:p>
            <a:pPr>
              <a:buFont typeface="+mj-lt"/>
              <a:buAutoNum type="arabicPeriod"/>
            </a:pPr>
            <a:r>
              <a:rPr lang="en-GB" dirty="0"/>
              <a:t>Building talent communities </a:t>
            </a:r>
          </a:p>
          <a:p>
            <a:pPr>
              <a:buFont typeface="+mj-lt"/>
              <a:buAutoNum type="arabicPeriod"/>
            </a:pPr>
            <a:r>
              <a:rPr lang="en-GB" dirty="0"/>
              <a:t>Promoting employer brand </a:t>
            </a:r>
          </a:p>
          <a:p>
            <a:pPr>
              <a:buFont typeface="+mj-lt"/>
              <a:buAutoNum type="arabicPeriod"/>
            </a:pPr>
            <a:r>
              <a:rPr lang="en-GB" dirty="0"/>
              <a:t>Engaging with job seekers </a:t>
            </a:r>
          </a:p>
          <a:p>
            <a:pPr>
              <a:buFont typeface="+mj-lt"/>
              <a:buAutoNum type="arabicPeriod"/>
            </a:pPr>
            <a:r>
              <a:rPr lang="en-GB" dirty="0"/>
              <a:t>Sharing organisational culture and achievements </a:t>
            </a:r>
          </a:p>
          <a:p>
            <a:pPr>
              <a:buFont typeface="+mj-lt"/>
              <a:buAutoNum type="arabicPeriod"/>
            </a:pPr>
            <a:r>
              <a:rPr lang="en-GB" dirty="0"/>
              <a:t>Employee referrals through social networks </a:t>
            </a:r>
          </a:p>
          <a:p>
            <a:pPr>
              <a:buFont typeface="+mj-lt"/>
              <a:buAutoNum type="arabicPeriod"/>
            </a:pPr>
            <a:r>
              <a:rPr lang="en-GB" dirty="0"/>
              <a:t>Screening and evaluating online profiles </a:t>
            </a:r>
          </a:p>
          <a:p>
            <a:pPr>
              <a:buFont typeface="+mj-lt"/>
              <a:buAutoNum type="arabicPeriod"/>
            </a:pPr>
            <a:r>
              <a:rPr lang="en-GB" dirty="0"/>
              <a:t>Maintaining professional and ethical standards </a:t>
            </a:r>
          </a:p>
          <a:p>
            <a:pPr>
              <a:buFont typeface="+mj-lt"/>
              <a:buAutoNum type="arabicPeriod"/>
            </a:pPr>
            <a:r>
              <a:rPr lang="en-GB" dirty="0"/>
              <a:t>Protecting candidate privacy</a:t>
            </a:r>
          </a:p>
          <a:p>
            <a:endParaRPr lang="en-IN" dirty="0"/>
          </a:p>
        </p:txBody>
      </p:sp>
    </p:spTree>
    <p:extLst>
      <p:ext uri="{BB962C8B-B14F-4D97-AF65-F5344CB8AC3E}">
        <p14:creationId xmlns:p14="http://schemas.microsoft.com/office/powerpoint/2010/main" val="375848102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85D7509-8CB0-4AEB-A19B-A05D78992F49}"/>
              </a:ext>
            </a:extLst>
          </p:cNvPr>
          <p:cNvSpPr>
            <a:spLocks noGrp="1"/>
          </p:cNvSpPr>
          <p:nvPr>
            <p:ph idx="1"/>
          </p:nvPr>
        </p:nvSpPr>
        <p:spPr>
          <a:xfrm>
            <a:off x="0" y="1825624"/>
            <a:ext cx="12192000" cy="5032375"/>
          </a:xfrm>
        </p:spPr>
        <p:txBody>
          <a:bodyPr>
            <a:normAutofit fontScale="85000" lnSpcReduction="20000"/>
          </a:bodyPr>
          <a:lstStyle/>
          <a:p>
            <a:r>
              <a:rPr lang="en-GB" b="1" dirty="0"/>
              <a:t>job Design</a:t>
            </a:r>
          </a:p>
          <a:p>
            <a:pPr>
              <a:buFont typeface="+mj-lt"/>
              <a:buAutoNum type="arabicPeriod"/>
            </a:pPr>
            <a:r>
              <a:rPr lang="en-GB" dirty="0"/>
              <a:t>Meaning and purpose of job design </a:t>
            </a:r>
          </a:p>
          <a:p>
            <a:pPr>
              <a:buFont typeface="+mj-lt"/>
              <a:buAutoNum type="arabicPeriod"/>
            </a:pPr>
            <a:r>
              <a:rPr lang="en-GB" dirty="0"/>
              <a:t>Identifying job tasks and responsibilities </a:t>
            </a:r>
          </a:p>
          <a:p>
            <a:pPr>
              <a:buFont typeface="+mj-lt"/>
              <a:buAutoNum type="arabicPeriod"/>
            </a:pPr>
            <a:r>
              <a:rPr lang="en-GB" dirty="0"/>
              <a:t>Determining work methods </a:t>
            </a:r>
          </a:p>
          <a:p>
            <a:pPr>
              <a:buFont typeface="+mj-lt"/>
              <a:buAutoNum type="arabicPeriod"/>
            </a:pPr>
            <a:r>
              <a:rPr lang="en-GB" dirty="0"/>
              <a:t>Defining authority and accountability </a:t>
            </a:r>
          </a:p>
          <a:p>
            <a:pPr>
              <a:buFont typeface="+mj-lt"/>
              <a:buAutoNum type="arabicPeriod"/>
            </a:pPr>
            <a:r>
              <a:rPr lang="en-GB" dirty="0"/>
              <a:t>Job specialisation </a:t>
            </a:r>
          </a:p>
          <a:p>
            <a:pPr>
              <a:buFont typeface="+mj-lt"/>
              <a:buAutoNum type="arabicPeriod"/>
            </a:pPr>
            <a:r>
              <a:rPr lang="en-GB" dirty="0"/>
              <a:t>Job rotation </a:t>
            </a:r>
          </a:p>
          <a:p>
            <a:pPr>
              <a:buFont typeface="+mj-lt"/>
              <a:buAutoNum type="arabicPeriod"/>
            </a:pPr>
            <a:r>
              <a:rPr lang="en-GB" dirty="0"/>
              <a:t>Job enlargement </a:t>
            </a:r>
          </a:p>
          <a:p>
            <a:pPr>
              <a:buFont typeface="+mj-lt"/>
              <a:buAutoNum type="arabicPeriod"/>
            </a:pPr>
            <a:r>
              <a:rPr lang="en-GB" dirty="0"/>
              <a:t>Job enrichment </a:t>
            </a:r>
          </a:p>
          <a:p>
            <a:pPr>
              <a:buFont typeface="+mj-lt"/>
              <a:buAutoNum type="arabicPeriod"/>
            </a:pPr>
            <a:r>
              <a:rPr lang="en-GB" dirty="0"/>
              <a:t>Increasing employee autonomy </a:t>
            </a:r>
          </a:p>
          <a:p>
            <a:pPr>
              <a:buFont typeface="+mj-lt"/>
              <a:buAutoNum type="arabicPeriod"/>
            </a:pPr>
            <a:r>
              <a:rPr lang="en-GB" dirty="0"/>
              <a:t>Improving skill variety and task significance </a:t>
            </a:r>
          </a:p>
          <a:p>
            <a:pPr>
              <a:buFont typeface="+mj-lt"/>
              <a:buAutoNum type="arabicPeriod"/>
            </a:pPr>
            <a:r>
              <a:rPr lang="en-GB" dirty="0"/>
              <a:t>Improving employee motivation and satisfaction </a:t>
            </a:r>
          </a:p>
          <a:p>
            <a:pPr>
              <a:buFont typeface="+mj-lt"/>
              <a:buAutoNum type="arabicPeriod"/>
            </a:pPr>
            <a:r>
              <a:rPr lang="en-GB" dirty="0"/>
              <a:t>Enhancing productivity and job performance</a:t>
            </a:r>
          </a:p>
          <a:p>
            <a:endParaRPr lang="en-IN" dirty="0"/>
          </a:p>
        </p:txBody>
      </p:sp>
    </p:spTree>
    <p:extLst>
      <p:ext uri="{BB962C8B-B14F-4D97-AF65-F5344CB8AC3E}">
        <p14:creationId xmlns:p14="http://schemas.microsoft.com/office/powerpoint/2010/main" val="2701163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182</TotalTime>
  <Words>4303</Words>
  <Application>Microsoft Office PowerPoint</Application>
  <PresentationFormat>Widescreen</PresentationFormat>
  <Paragraphs>453</Paragraphs>
  <Slides>47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47</vt:i4>
      </vt:variant>
    </vt:vector>
  </HeadingPairs>
  <TitlesOfParts>
    <vt:vector size="52" baseType="lpstr">
      <vt:lpstr>Arial</vt:lpstr>
      <vt:lpstr>Calibri</vt:lpstr>
      <vt:lpstr>Calibri Light</vt:lpstr>
      <vt:lpstr>Times-Bold</vt:lpstr>
      <vt:lpstr>Office Theme</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title>
  <dc:creator>Dr.Parthasarathy N</dc:creator>
  <cp:lastModifiedBy>Dr.Parthasarathy N</cp:lastModifiedBy>
  <cp:revision>14</cp:revision>
  <dcterms:created xsi:type="dcterms:W3CDTF">2026-09-13T03:18:55Z</dcterms:created>
  <dcterms:modified xsi:type="dcterms:W3CDTF">2026-09-22T04:47:21Z</dcterms:modified>
</cp:coreProperties>
</file>